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3" r:id="rId1"/>
    <p:sldMasterId id="2147483828" r:id="rId2"/>
    <p:sldMasterId id="2147483816" r:id="rId3"/>
    <p:sldMasterId id="2147483804" r:id="rId4"/>
    <p:sldMasterId id="2147483744" r:id="rId5"/>
    <p:sldMasterId id="2147483768" r:id="rId6"/>
    <p:sldMasterId id="2147483780" r:id="rId7"/>
    <p:sldMasterId id="2147483792" r:id="rId8"/>
  </p:sldMasterIdLst>
  <p:notesMasterIdLst>
    <p:notesMasterId r:id="rId59"/>
  </p:notesMasterIdLst>
  <p:handoutMasterIdLst>
    <p:handoutMasterId r:id="rId60"/>
  </p:handoutMasterIdLst>
  <p:sldIdLst>
    <p:sldId id="256" r:id="rId9"/>
    <p:sldId id="325" r:id="rId10"/>
    <p:sldId id="326" r:id="rId11"/>
    <p:sldId id="347" r:id="rId12"/>
    <p:sldId id="348" r:id="rId13"/>
    <p:sldId id="349" r:id="rId14"/>
    <p:sldId id="350" r:id="rId15"/>
    <p:sldId id="351" r:id="rId16"/>
    <p:sldId id="352" r:id="rId17"/>
    <p:sldId id="353" r:id="rId18"/>
    <p:sldId id="354" r:id="rId19"/>
    <p:sldId id="355" r:id="rId20"/>
    <p:sldId id="356" r:id="rId21"/>
    <p:sldId id="357" r:id="rId22"/>
    <p:sldId id="327" r:id="rId23"/>
    <p:sldId id="328" r:id="rId24"/>
    <p:sldId id="329" r:id="rId25"/>
    <p:sldId id="330" r:id="rId26"/>
    <p:sldId id="379" r:id="rId27"/>
    <p:sldId id="380" r:id="rId28"/>
    <p:sldId id="381" r:id="rId29"/>
    <p:sldId id="382" r:id="rId30"/>
    <p:sldId id="383" r:id="rId31"/>
    <p:sldId id="384" r:id="rId32"/>
    <p:sldId id="385" r:id="rId33"/>
    <p:sldId id="386" r:id="rId34"/>
    <p:sldId id="387" r:id="rId35"/>
    <p:sldId id="388" r:id="rId36"/>
    <p:sldId id="389" r:id="rId37"/>
    <p:sldId id="390" r:id="rId38"/>
    <p:sldId id="391" r:id="rId39"/>
    <p:sldId id="392" r:id="rId40"/>
    <p:sldId id="393" r:id="rId41"/>
    <p:sldId id="394" r:id="rId42"/>
    <p:sldId id="395" r:id="rId43"/>
    <p:sldId id="340" r:id="rId44"/>
    <p:sldId id="341" r:id="rId45"/>
    <p:sldId id="342" r:id="rId46"/>
    <p:sldId id="343" r:id="rId47"/>
    <p:sldId id="344" r:id="rId48"/>
    <p:sldId id="345" r:id="rId49"/>
    <p:sldId id="346" r:id="rId50"/>
    <p:sldId id="370" r:id="rId51"/>
    <p:sldId id="372" r:id="rId52"/>
    <p:sldId id="323" r:id="rId53"/>
    <p:sldId id="375" r:id="rId54"/>
    <p:sldId id="302" r:id="rId55"/>
    <p:sldId id="377" r:id="rId56"/>
    <p:sldId id="378" r:id="rId57"/>
    <p:sldId id="275" r:id="rId58"/>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681"/>
    <a:srgbClr val="B21D24"/>
    <a:srgbClr val="5BB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33" autoAdjust="0"/>
    <p:restoredTop sz="83836" autoAdjust="0"/>
  </p:normalViewPr>
  <p:slideViewPr>
    <p:cSldViewPr>
      <p:cViewPr varScale="1">
        <p:scale>
          <a:sx n="75" d="100"/>
          <a:sy n="75" d="100"/>
        </p:scale>
        <p:origin x="-96" y="-450"/>
      </p:cViewPr>
      <p:guideLst>
        <p:guide orient="horz" pos="2160"/>
        <p:guide pos="2880"/>
      </p:guideLst>
    </p:cSldViewPr>
  </p:slideViewPr>
  <p:outlineViewPr>
    <p:cViewPr>
      <p:scale>
        <a:sx n="33" d="100"/>
        <a:sy n="33" d="100"/>
      </p:scale>
      <p:origin x="0" y="702"/>
    </p:cViewPr>
  </p:outlineViewPr>
  <p:notesTextViewPr>
    <p:cViewPr>
      <p:scale>
        <a:sx n="100" d="100"/>
        <a:sy n="100" d="100"/>
      </p:scale>
      <p:origin x="0" y="0"/>
    </p:cViewPr>
  </p:notesTextViewPr>
  <p:notesViewPr>
    <p:cSldViewPr>
      <p:cViewPr varScale="1">
        <p:scale>
          <a:sx n="85" d="100"/>
          <a:sy n="85" d="100"/>
        </p:scale>
        <p:origin x="-388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E307C-B501-492D-B10C-62623AB913C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CH"/>
        </a:p>
      </dgm:t>
    </dgm:pt>
    <dgm:pt modelId="{D07EAE06-4E8B-41A1-A625-B84CA64029E2}">
      <dgm:prSet phldrT="[Text]" custT="1"/>
      <dgm:spPr/>
      <dgm:t>
        <a:bodyPr/>
        <a:lstStyle/>
        <a:p>
          <a:r>
            <a:rPr lang="de-CH" sz="1400" dirty="0">
              <a:latin typeface="Arial" panose="020B0604020202020204" pitchFamily="34" charset="0"/>
              <a:cs typeface="Arial" panose="020B0604020202020204" pitchFamily="34" charset="0"/>
            </a:rPr>
            <a:t>Betriebliches Qualifikationsverfahren </a:t>
          </a:r>
        </a:p>
      </dgm:t>
    </dgm:pt>
    <dgm:pt modelId="{C0AE68D8-4ED6-4BD7-B248-5F2155A92B44}" type="parTrans" cxnId="{6294C340-E013-4515-B4FE-B19F45216753}">
      <dgm:prSet/>
      <dgm:spPr/>
      <dgm:t>
        <a:bodyPr/>
        <a:lstStyle/>
        <a:p>
          <a:endParaRPr lang="de-CH" sz="1400"/>
        </a:p>
      </dgm:t>
    </dgm:pt>
    <dgm:pt modelId="{FFFDD6E4-045B-4DF9-BD2C-1A07439EFDEC}" type="sibTrans" cxnId="{6294C340-E013-4515-B4FE-B19F45216753}">
      <dgm:prSet/>
      <dgm:spPr/>
      <dgm:t>
        <a:bodyPr/>
        <a:lstStyle/>
        <a:p>
          <a:endParaRPr lang="de-CH" sz="1400"/>
        </a:p>
      </dgm:t>
    </dgm:pt>
    <dgm:pt modelId="{88E5E5A7-A971-4424-ABBA-487DFB394EC3}">
      <dgm:prSet phldrT="[Text]" custT="1"/>
      <dgm:spPr/>
      <dgm:t>
        <a:bodyPr/>
        <a:lstStyle/>
        <a:p>
          <a:r>
            <a:rPr lang="de-CH" sz="1400" dirty="0">
              <a:latin typeface="Arial" panose="020B0604020202020204" pitchFamily="34" charset="0"/>
              <a:cs typeface="Arial" panose="020B0604020202020204" pitchFamily="34" charset="0"/>
            </a:rPr>
            <a:t>Berufspraxis schriftlich</a:t>
          </a:r>
        </a:p>
      </dgm:t>
    </dgm:pt>
    <dgm:pt modelId="{CC463031-62CF-4A86-9CA4-3E4D12F6C47A}" type="parTrans" cxnId="{3EF9B488-9D23-4693-9ABE-E3E8E3525873}">
      <dgm:prSet/>
      <dgm:spPr/>
      <dgm:t>
        <a:bodyPr/>
        <a:lstStyle/>
        <a:p>
          <a:endParaRPr lang="de-CH" sz="1400"/>
        </a:p>
      </dgm:t>
    </dgm:pt>
    <dgm:pt modelId="{E3A7956A-9E7A-4EDA-9004-A18802C2E57D}" type="sibTrans" cxnId="{3EF9B488-9D23-4693-9ABE-E3E8E3525873}">
      <dgm:prSet/>
      <dgm:spPr/>
      <dgm:t>
        <a:bodyPr/>
        <a:lstStyle/>
        <a:p>
          <a:endParaRPr lang="de-CH" sz="1400"/>
        </a:p>
      </dgm:t>
    </dgm:pt>
    <dgm:pt modelId="{2CB17789-0640-4C75-962A-CA1F287CD5A8}">
      <dgm:prSet phldrT="[Text]" custT="1"/>
      <dgm:spPr/>
      <dgm:t>
        <a:bodyPr/>
        <a:lstStyle/>
        <a:p>
          <a:r>
            <a:rPr lang="de-CH" sz="1400" dirty="0">
              <a:latin typeface="Arial" panose="020B0604020202020204" pitchFamily="34" charset="0"/>
              <a:cs typeface="Arial" panose="020B0604020202020204" pitchFamily="34" charset="0"/>
            </a:rPr>
            <a:t>Berufspraxis mündlich</a:t>
          </a:r>
        </a:p>
      </dgm:t>
    </dgm:pt>
    <dgm:pt modelId="{1B510C7E-BFDE-4F15-8750-394D84EB2D0C}" type="parTrans" cxnId="{8A7A0D1A-E0D2-403E-B8E8-A8A8962F5DE1}">
      <dgm:prSet/>
      <dgm:spPr/>
      <dgm:t>
        <a:bodyPr/>
        <a:lstStyle/>
        <a:p>
          <a:endParaRPr lang="de-CH" sz="1400"/>
        </a:p>
      </dgm:t>
    </dgm:pt>
    <dgm:pt modelId="{E89CF79B-3ACE-41CA-8117-2D06FA7078A1}" type="sibTrans" cxnId="{8A7A0D1A-E0D2-403E-B8E8-A8A8962F5DE1}">
      <dgm:prSet/>
      <dgm:spPr/>
      <dgm:t>
        <a:bodyPr/>
        <a:lstStyle/>
        <a:p>
          <a:endParaRPr lang="de-CH" sz="1400"/>
        </a:p>
      </dgm:t>
    </dgm:pt>
    <dgm:pt modelId="{7DCE30E5-F067-4493-920D-0154CABA90D0}">
      <dgm:prSet custT="1"/>
      <dgm:spPr/>
      <dgm:t>
        <a:bodyPr/>
        <a:lstStyle/>
        <a:p>
          <a:r>
            <a:rPr lang="de-CH" sz="1400" dirty="0">
              <a:latin typeface="Arial" panose="020B0604020202020204" pitchFamily="34" charset="0"/>
              <a:cs typeface="Arial" panose="020B0604020202020204" pitchFamily="34" charset="0"/>
            </a:rPr>
            <a:t>Erfahrungsnote Betrieblicher Teil:</a:t>
          </a:r>
        </a:p>
        <a:p>
          <a:r>
            <a:rPr lang="de-CH" sz="1400" dirty="0">
              <a:latin typeface="Arial" panose="020B0604020202020204" pitchFamily="34" charset="0"/>
              <a:cs typeface="Arial" panose="020B0604020202020204" pitchFamily="34" charset="0"/>
            </a:rPr>
            <a:t>6 ALS</a:t>
          </a:r>
        </a:p>
        <a:p>
          <a:r>
            <a:rPr lang="de-CH" sz="1400" dirty="0">
              <a:latin typeface="Arial" panose="020B0604020202020204" pitchFamily="34" charset="0"/>
              <a:cs typeface="Arial" panose="020B0604020202020204" pitchFamily="34" charset="0"/>
            </a:rPr>
            <a:t>2 PE</a:t>
          </a:r>
        </a:p>
      </dgm:t>
    </dgm:pt>
    <dgm:pt modelId="{83531A8B-0231-4DB7-B91D-839C78E1A0FF}" type="parTrans" cxnId="{78992D0E-DB03-4441-A7E7-B942F2D2A32C}">
      <dgm:prSet/>
      <dgm:spPr/>
      <dgm:t>
        <a:bodyPr/>
        <a:lstStyle/>
        <a:p>
          <a:endParaRPr lang="de-CH" sz="1400"/>
        </a:p>
      </dgm:t>
    </dgm:pt>
    <dgm:pt modelId="{BDACD500-F07D-4DB3-AA91-7522005FCE71}" type="sibTrans" cxnId="{78992D0E-DB03-4441-A7E7-B942F2D2A32C}">
      <dgm:prSet/>
      <dgm:spPr/>
      <dgm:t>
        <a:bodyPr/>
        <a:lstStyle/>
        <a:p>
          <a:endParaRPr lang="de-CH" sz="1400"/>
        </a:p>
      </dgm:t>
    </dgm:pt>
    <dgm:pt modelId="{A2D6B548-4CF8-4AC8-A957-3DD32938A697}" type="pres">
      <dgm:prSet presAssocID="{BEEE307C-B501-492D-B10C-62623AB913C3}" presName="diagram" presStyleCnt="0">
        <dgm:presLayoutVars>
          <dgm:chPref val="1"/>
          <dgm:dir/>
          <dgm:animOne val="branch"/>
          <dgm:animLvl val="lvl"/>
          <dgm:resizeHandles/>
        </dgm:presLayoutVars>
      </dgm:prSet>
      <dgm:spPr/>
      <dgm:t>
        <a:bodyPr/>
        <a:lstStyle/>
        <a:p>
          <a:endParaRPr lang="de-CH"/>
        </a:p>
      </dgm:t>
    </dgm:pt>
    <dgm:pt modelId="{84FBC458-45C0-4D06-B3C5-34A73C545BF9}" type="pres">
      <dgm:prSet presAssocID="{D07EAE06-4E8B-41A1-A625-B84CA64029E2}" presName="root" presStyleCnt="0"/>
      <dgm:spPr/>
    </dgm:pt>
    <dgm:pt modelId="{C46E2D56-4CF5-4901-88FC-8ADE6D479C0F}" type="pres">
      <dgm:prSet presAssocID="{D07EAE06-4E8B-41A1-A625-B84CA64029E2}" presName="rootComposite" presStyleCnt="0"/>
      <dgm:spPr/>
    </dgm:pt>
    <dgm:pt modelId="{4D61B8ED-2D5C-4C08-8257-CF712C5F3319}" type="pres">
      <dgm:prSet presAssocID="{D07EAE06-4E8B-41A1-A625-B84CA64029E2}" presName="rootText" presStyleLbl="node1" presStyleIdx="0" presStyleCnt="1" custScaleX="105855"/>
      <dgm:spPr/>
      <dgm:t>
        <a:bodyPr/>
        <a:lstStyle/>
        <a:p>
          <a:endParaRPr lang="de-CH"/>
        </a:p>
      </dgm:t>
    </dgm:pt>
    <dgm:pt modelId="{50853640-C287-4138-8669-BF09087965E0}" type="pres">
      <dgm:prSet presAssocID="{D07EAE06-4E8B-41A1-A625-B84CA64029E2}" presName="rootConnector" presStyleLbl="node1" presStyleIdx="0" presStyleCnt="1"/>
      <dgm:spPr/>
      <dgm:t>
        <a:bodyPr/>
        <a:lstStyle/>
        <a:p>
          <a:endParaRPr lang="de-CH"/>
        </a:p>
      </dgm:t>
    </dgm:pt>
    <dgm:pt modelId="{825817E0-5326-4617-B1AF-DB3AC6173473}" type="pres">
      <dgm:prSet presAssocID="{D07EAE06-4E8B-41A1-A625-B84CA64029E2}" presName="childShape" presStyleCnt="0"/>
      <dgm:spPr/>
    </dgm:pt>
    <dgm:pt modelId="{287458E8-292D-45CE-9456-E8E9094EB9A8}" type="pres">
      <dgm:prSet presAssocID="{CC463031-62CF-4A86-9CA4-3E4D12F6C47A}" presName="Name13" presStyleLbl="parChTrans1D2" presStyleIdx="0" presStyleCnt="3"/>
      <dgm:spPr/>
      <dgm:t>
        <a:bodyPr/>
        <a:lstStyle/>
        <a:p>
          <a:endParaRPr lang="de-CH"/>
        </a:p>
      </dgm:t>
    </dgm:pt>
    <dgm:pt modelId="{46445F73-AB7D-4821-9E1B-834400046883}" type="pres">
      <dgm:prSet presAssocID="{88E5E5A7-A971-4424-ABBA-487DFB394EC3}" presName="childText" presStyleLbl="bgAcc1" presStyleIdx="0" presStyleCnt="3">
        <dgm:presLayoutVars>
          <dgm:bulletEnabled val="1"/>
        </dgm:presLayoutVars>
      </dgm:prSet>
      <dgm:spPr/>
      <dgm:t>
        <a:bodyPr/>
        <a:lstStyle/>
        <a:p>
          <a:endParaRPr lang="de-CH"/>
        </a:p>
      </dgm:t>
    </dgm:pt>
    <dgm:pt modelId="{58AD5F3D-2C89-4AD4-BC89-092692DF3AC2}" type="pres">
      <dgm:prSet presAssocID="{1B510C7E-BFDE-4F15-8750-394D84EB2D0C}" presName="Name13" presStyleLbl="parChTrans1D2" presStyleIdx="1" presStyleCnt="3"/>
      <dgm:spPr/>
      <dgm:t>
        <a:bodyPr/>
        <a:lstStyle/>
        <a:p>
          <a:endParaRPr lang="de-CH"/>
        </a:p>
      </dgm:t>
    </dgm:pt>
    <dgm:pt modelId="{7D54B8C7-247D-4196-966E-D8705F7CB569}" type="pres">
      <dgm:prSet presAssocID="{2CB17789-0640-4C75-962A-CA1F287CD5A8}" presName="childText" presStyleLbl="bgAcc1" presStyleIdx="1" presStyleCnt="3">
        <dgm:presLayoutVars>
          <dgm:bulletEnabled val="1"/>
        </dgm:presLayoutVars>
      </dgm:prSet>
      <dgm:spPr/>
      <dgm:t>
        <a:bodyPr/>
        <a:lstStyle/>
        <a:p>
          <a:endParaRPr lang="de-CH"/>
        </a:p>
      </dgm:t>
    </dgm:pt>
    <dgm:pt modelId="{66BA1814-311A-480A-A7CB-EC8E9D92F037}" type="pres">
      <dgm:prSet presAssocID="{83531A8B-0231-4DB7-B91D-839C78E1A0FF}" presName="Name13" presStyleLbl="parChTrans1D2" presStyleIdx="2" presStyleCnt="3"/>
      <dgm:spPr/>
      <dgm:t>
        <a:bodyPr/>
        <a:lstStyle/>
        <a:p>
          <a:endParaRPr lang="de-CH"/>
        </a:p>
      </dgm:t>
    </dgm:pt>
    <dgm:pt modelId="{25E06216-8B7E-48D6-831B-D49A99A9DB5D}" type="pres">
      <dgm:prSet presAssocID="{7DCE30E5-F067-4493-920D-0154CABA90D0}" presName="childText" presStyleLbl="bgAcc1" presStyleIdx="2" presStyleCnt="3">
        <dgm:presLayoutVars>
          <dgm:bulletEnabled val="1"/>
        </dgm:presLayoutVars>
      </dgm:prSet>
      <dgm:spPr/>
      <dgm:t>
        <a:bodyPr/>
        <a:lstStyle/>
        <a:p>
          <a:endParaRPr lang="de-CH"/>
        </a:p>
      </dgm:t>
    </dgm:pt>
  </dgm:ptLst>
  <dgm:cxnLst>
    <dgm:cxn modelId="{C9872FAD-AEA3-4443-8180-4E0D50A21C1B}" type="presOf" srcId="{88E5E5A7-A971-4424-ABBA-487DFB394EC3}" destId="{46445F73-AB7D-4821-9E1B-834400046883}" srcOrd="0" destOrd="0" presId="urn:microsoft.com/office/officeart/2005/8/layout/hierarchy3"/>
    <dgm:cxn modelId="{78992D0E-DB03-4441-A7E7-B942F2D2A32C}" srcId="{D07EAE06-4E8B-41A1-A625-B84CA64029E2}" destId="{7DCE30E5-F067-4493-920D-0154CABA90D0}" srcOrd="2" destOrd="0" parTransId="{83531A8B-0231-4DB7-B91D-839C78E1A0FF}" sibTransId="{BDACD500-F07D-4DB3-AA91-7522005FCE71}"/>
    <dgm:cxn modelId="{17209368-21C6-4677-B057-B9837878B41A}" type="presOf" srcId="{BEEE307C-B501-492D-B10C-62623AB913C3}" destId="{A2D6B548-4CF8-4AC8-A957-3DD32938A697}" srcOrd="0" destOrd="0" presId="urn:microsoft.com/office/officeart/2005/8/layout/hierarchy3"/>
    <dgm:cxn modelId="{9FA97F5B-D6DB-42E9-960E-4F448D9DF093}" type="presOf" srcId="{CC463031-62CF-4A86-9CA4-3E4D12F6C47A}" destId="{287458E8-292D-45CE-9456-E8E9094EB9A8}" srcOrd="0" destOrd="0" presId="urn:microsoft.com/office/officeart/2005/8/layout/hierarchy3"/>
    <dgm:cxn modelId="{3EF9B488-9D23-4693-9ABE-E3E8E3525873}" srcId="{D07EAE06-4E8B-41A1-A625-B84CA64029E2}" destId="{88E5E5A7-A971-4424-ABBA-487DFB394EC3}" srcOrd="0" destOrd="0" parTransId="{CC463031-62CF-4A86-9CA4-3E4D12F6C47A}" sibTransId="{E3A7956A-9E7A-4EDA-9004-A18802C2E57D}"/>
    <dgm:cxn modelId="{EB64C75A-0BBA-46F5-8506-4B9E6A8499BA}" type="presOf" srcId="{7DCE30E5-F067-4493-920D-0154CABA90D0}" destId="{25E06216-8B7E-48D6-831B-D49A99A9DB5D}" srcOrd="0" destOrd="0" presId="urn:microsoft.com/office/officeart/2005/8/layout/hierarchy3"/>
    <dgm:cxn modelId="{85F990F8-4B63-421C-A486-6599275EE630}" type="presOf" srcId="{83531A8B-0231-4DB7-B91D-839C78E1A0FF}" destId="{66BA1814-311A-480A-A7CB-EC8E9D92F037}" srcOrd="0" destOrd="0" presId="urn:microsoft.com/office/officeart/2005/8/layout/hierarchy3"/>
    <dgm:cxn modelId="{48BBB92F-C11B-4F19-B244-ADEB61AECDDB}" type="presOf" srcId="{D07EAE06-4E8B-41A1-A625-B84CA64029E2}" destId="{4D61B8ED-2D5C-4C08-8257-CF712C5F3319}" srcOrd="0" destOrd="0" presId="urn:microsoft.com/office/officeart/2005/8/layout/hierarchy3"/>
    <dgm:cxn modelId="{8A7A0D1A-E0D2-403E-B8E8-A8A8962F5DE1}" srcId="{D07EAE06-4E8B-41A1-A625-B84CA64029E2}" destId="{2CB17789-0640-4C75-962A-CA1F287CD5A8}" srcOrd="1" destOrd="0" parTransId="{1B510C7E-BFDE-4F15-8750-394D84EB2D0C}" sibTransId="{E89CF79B-3ACE-41CA-8117-2D06FA7078A1}"/>
    <dgm:cxn modelId="{831E8B4A-8B88-49A2-84DB-4C749331CA14}" type="presOf" srcId="{2CB17789-0640-4C75-962A-CA1F287CD5A8}" destId="{7D54B8C7-247D-4196-966E-D8705F7CB569}" srcOrd="0" destOrd="0" presId="urn:microsoft.com/office/officeart/2005/8/layout/hierarchy3"/>
    <dgm:cxn modelId="{3266ABED-F2C6-4456-B7DF-EF247FDEFD4A}" type="presOf" srcId="{D07EAE06-4E8B-41A1-A625-B84CA64029E2}" destId="{50853640-C287-4138-8669-BF09087965E0}" srcOrd="1" destOrd="0" presId="urn:microsoft.com/office/officeart/2005/8/layout/hierarchy3"/>
    <dgm:cxn modelId="{6294C340-E013-4515-B4FE-B19F45216753}" srcId="{BEEE307C-B501-492D-B10C-62623AB913C3}" destId="{D07EAE06-4E8B-41A1-A625-B84CA64029E2}" srcOrd="0" destOrd="0" parTransId="{C0AE68D8-4ED6-4BD7-B248-5F2155A92B44}" sibTransId="{FFFDD6E4-045B-4DF9-BD2C-1A07439EFDEC}"/>
    <dgm:cxn modelId="{7C8929B5-7B80-4273-A366-02306E8AEEC8}" type="presOf" srcId="{1B510C7E-BFDE-4F15-8750-394D84EB2D0C}" destId="{58AD5F3D-2C89-4AD4-BC89-092692DF3AC2}" srcOrd="0" destOrd="0" presId="urn:microsoft.com/office/officeart/2005/8/layout/hierarchy3"/>
    <dgm:cxn modelId="{594D485B-41ED-4872-AEF3-51EAEB272A53}" type="presParOf" srcId="{A2D6B548-4CF8-4AC8-A957-3DD32938A697}" destId="{84FBC458-45C0-4D06-B3C5-34A73C545BF9}" srcOrd="0" destOrd="0" presId="urn:microsoft.com/office/officeart/2005/8/layout/hierarchy3"/>
    <dgm:cxn modelId="{8D7E8997-F029-4B60-A6E2-590B4A8F62F0}" type="presParOf" srcId="{84FBC458-45C0-4D06-B3C5-34A73C545BF9}" destId="{C46E2D56-4CF5-4901-88FC-8ADE6D479C0F}" srcOrd="0" destOrd="0" presId="urn:microsoft.com/office/officeart/2005/8/layout/hierarchy3"/>
    <dgm:cxn modelId="{2DB5E879-4A88-4FA5-BC60-A654F1BCAA85}" type="presParOf" srcId="{C46E2D56-4CF5-4901-88FC-8ADE6D479C0F}" destId="{4D61B8ED-2D5C-4C08-8257-CF712C5F3319}" srcOrd="0" destOrd="0" presId="urn:microsoft.com/office/officeart/2005/8/layout/hierarchy3"/>
    <dgm:cxn modelId="{99F4CE99-499C-4EAD-9B92-63F86BB21234}" type="presParOf" srcId="{C46E2D56-4CF5-4901-88FC-8ADE6D479C0F}" destId="{50853640-C287-4138-8669-BF09087965E0}" srcOrd="1" destOrd="0" presId="urn:microsoft.com/office/officeart/2005/8/layout/hierarchy3"/>
    <dgm:cxn modelId="{96061C5A-303A-4D10-97B9-2B2B548EA31C}" type="presParOf" srcId="{84FBC458-45C0-4D06-B3C5-34A73C545BF9}" destId="{825817E0-5326-4617-B1AF-DB3AC6173473}" srcOrd="1" destOrd="0" presId="urn:microsoft.com/office/officeart/2005/8/layout/hierarchy3"/>
    <dgm:cxn modelId="{5BD7CD09-BE30-4B2E-AE6A-E29BD5F0377A}" type="presParOf" srcId="{825817E0-5326-4617-B1AF-DB3AC6173473}" destId="{287458E8-292D-45CE-9456-E8E9094EB9A8}" srcOrd="0" destOrd="0" presId="urn:microsoft.com/office/officeart/2005/8/layout/hierarchy3"/>
    <dgm:cxn modelId="{2C430A75-A785-4296-A31B-3A51D52BAFF8}" type="presParOf" srcId="{825817E0-5326-4617-B1AF-DB3AC6173473}" destId="{46445F73-AB7D-4821-9E1B-834400046883}" srcOrd="1" destOrd="0" presId="urn:microsoft.com/office/officeart/2005/8/layout/hierarchy3"/>
    <dgm:cxn modelId="{1E03F8E4-467F-4824-A320-7738555C3055}" type="presParOf" srcId="{825817E0-5326-4617-B1AF-DB3AC6173473}" destId="{58AD5F3D-2C89-4AD4-BC89-092692DF3AC2}" srcOrd="2" destOrd="0" presId="urn:microsoft.com/office/officeart/2005/8/layout/hierarchy3"/>
    <dgm:cxn modelId="{76C6E246-C86E-4B27-B02B-F5C4260E878E}" type="presParOf" srcId="{825817E0-5326-4617-B1AF-DB3AC6173473}" destId="{7D54B8C7-247D-4196-966E-D8705F7CB569}" srcOrd="3" destOrd="0" presId="urn:microsoft.com/office/officeart/2005/8/layout/hierarchy3"/>
    <dgm:cxn modelId="{580FE5EB-2E84-482F-9FF4-9F21478504BE}" type="presParOf" srcId="{825817E0-5326-4617-B1AF-DB3AC6173473}" destId="{66BA1814-311A-480A-A7CB-EC8E9D92F037}" srcOrd="4" destOrd="0" presId="urn:microsoft.com/office/officeart/2005/8/layout/hierarchy3"/>
    <dgm:cxn modelId="{DE0A002F-0635-4CD4-ABC3-DD5614762134}" type="presParOf" srcId="{825817E0-5326-4617-B1AF-DB3AC6173473}" destId="{25E06216-8B7E-48D6-831B-D49A99A9DB5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1B8ED-2D5C-4C08-8257-CF712C5F3319}">
      <dsp:nvSpPr>
        <dsp:cNvPr id="0" name=""/>
        <dsp:cNvSpPr/>
      </dsp:nvSpPr>
      <dsp:spPr>
        <a:xfrm>
          <a:off x="3106688" y="1147"/>
          <a:ext cx="2016222" cy="952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CH" sz="1400" kern="1200" dirty="0">
              <a:latin typeface="Arial" panose="020B0604020202020204" pitchFamily="34" charset="0"/>
              <a:cs typeface="Arial" panose="020B0604020202020204" pitchFamily="34" charset="0"/>
            </a:rPr>
            <a:t>Betriebliches Qualifikationsverfahren </a:t>
          </a:r>
        </a:p>
      </dsp:txBody>
      <dsp:txXfrm>
        <a:off x="3134581" y="29040"/>
        <a:ext cx="1960436" cy="896565"/>
      </dsp:txXfrm>
    </dsp:sp>
    <dsp:sp modelId="{287458E8-292D-45CE-9456-E8E9094EB9A8}">
      <dsp:nvSpPr>
        <dsp:cNvPr id="0" name=""/>
        <dsp:cNvSpPr/>
      </dsp:nvSpPr>
      <dsp:spPr>
        <a:xfrm>
          <a:off x="3308310" y="953498"/>
          <a:ext cx="201622" cy="714263"/>
        </a:xfrm>
        <a:custGeom>
          <a:avLst/>
          <a:gdLst/>
          <a:ahLst/>
          <a:cxnLst/>
          <a:rect l="0" t="0" r="0" b="0"/>
          <a:pathLst>
            <a:path>
              <a:moveTo>
                <a:pt x="0" y="0"/>
              </a:moveTo>
              <a:lnTo>
                <a:pt x="0" y="714263"/>
              </a:lnTo>
              <a:lnTo>
                <a:pt x="201622" y="7142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445F73-AB7D-4821-9E1B-834400046883}">
      <dsp:nvSpPr>
        <dsp:cNvPr id="0" name=""/>
        <dsp:cNvSpPr/>
      </dsp:nvSpPr>
      <dsp:spPr>
        <a:xfrm>
          <a:off x="3509933" y="1191586"/>
          <a:ext cx="1523761" cy="9523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CH" sz="1400" kern="1200" dirty="0">
              <a:latin typeface="Arial" panose="020B0604020202020204" pitchFamily="34" charset="0"/>
              <a:cs typeface="Arial" panose="020B0604020202020204" pitchFamily="34" charset="0"/>
            </a:rPr>
            <a:t>Berufspraxis schriftlich</a:t>
          </a:r>
        </a:p>
      </dsp:txBody>
      <dsp:txXfrm>
        <a:off x="3537826" y="1219479"/>
        <a:ext cx="1467975" cy="896565"/>
      </dsp:txXfrm>
    </dsp:sp>
    <dsp:sp modelId="{58AD5F3D-2C89-4AD4-BC89-092692DF3AC2}">
      <dsp:nvSpPr>
        <dsp:cNvPr id="0" name=""/>
        <dsp:cNvSpPr/>
      </dsp:nvSpPr>
      <dsp:spPr>
        <a:xfrm>
          <a:off x="3308310" y="953498"/>
          <a:ext cx="201622" cy="1904702"/>
        </a:xfrm>
        <a:custGeom>
          <a:avLst/>
          <a:gdLst/>
          <a:ahLst/>
          <a:cxnLst/>
          <a:rect l="0" t="0" r="0" b="0"/>
          <a:pathLst>
            <a:path>
              <a:moveTo>
                <a:pt x="0" y="0"/>
              </a:moveTo>
              <a:lnTo>
                <a:pt x="0" y="1904702"/>
              </a:lnTo>
              <a:lnTo>
                <a:pt x="201622" y="19047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54B8C7-247D-4196-966E-D8705F7CB569}">
      <dsp:nvSpPr>
        <dsp:cNvPr id="0" name=""/>
        <dsp:cNvSpPr/>
      </dsp:nvSpPr>
      <dsp:spPr>
        <a:xfrm>
          <a:off x="3509933" y="2382025"/>
          <a:ext cx="1523761" cy="9523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CH" sz="1400" kern="1200" dirty="0">
              <a:latin typeface="Arial" panose="020B0604020202020204" pitchFamily="34" charset="0"/>
              <a:cs typeface="Arial" panose="020B0604020202020204" pitchFamily="34" charset="0"/>
            </a:rPr>
            <a:t>Berufspraxis mündlich</a:t>
          </a:r>
        </a:p>
      </dsp:txBody>
      <dsp:txXfrm>
        <a:off x="3537826" y="2409918"/>
        <a:ext cx="1467975" cy="896565"/>
      </dsp:txXfrm>
    </dsp:sp>
    <dsp:sp modelId="{66BA1814-311A-480A-A7CB-EC8E9D92F037}">
      <dsp:nvSpPr>
        <dsp:cNvPr id="0" name=""/>
        <dsp:cNvSpPr/>
      </dsp:nvSpPr>
      <dsp:spPr>
        <a:xfrm>
          <a:off x="3308310" y="953498"/>
          <a:ext cx="201622" cy="3095141"/>
        </a:xfrm>
        <a:custGeom>
          <a:avLst/>
          <a:gdLst/>
          <a:ahLst/>
          <a:cxnLst/>
          <a:rect l="0" t="0" r="0" b="0"/>
          <a:pathLst>
            <a:path>
              <a:moveTo>
                <a:pt x="0" y="0"/>
              </a:moveTo>
              <a:lnTo>
                <a:pt x="0" y="3095141"/>
              </a:lnTo>
              <a:lnTo>
                <a:pt x="201622" y="30951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E06216-8B7E-48D6-831B-D49A99A9DB5D}">
      <dsp:nvSpPr>
        <dsp:cNvPr id="0" name=""/>
        <dsp:cNvSpPr/>
      </dsp:nvSpPr>
      <dsp:spPr>
        <a:xfrm>
          <a:off x="3509933" y="3572464"/>
          <a:ext cx="1523761" cy="9523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CH" sz="1400" kern="1200" dirty="0">
              <a:latin typeface="Arial" panose="020B0604020202020204" pitchFamily="34" charset="0"/>
              <a:cs typeface="Arial" panose="020B0604020202020204" pitchFamily="34" charset="0"/>
            </a:rPr>
            <a:t>Erfahrungsnote Betrieblicher Teil:</a:t>
          </a:r>
        </a:p>
        <a:p>
          <a:pPr lvl="0" algn="ctr" defTabSz="622300">
            <a:lnSpc>
              <a:spcPct val="90000"/>
            </a:lnSpc>
            <a:spcBef>
              <a:spcPct val="0"/>
            </a:spcBef>
            <a:spcAft>
              <a:spcPct val="35000"/>
            </a:spcAft>
          </a:pPr>
          <a:r>
            <a:rPr lang="de-CH" sz="1400" kern="1200" dirty="0">
              <a:latin typeface="Arial" panose="020B0604020202020204" pitchFamily="34" charset="0"/>
              <a:cs typeface="Arial" panose="020B0604020202020204" pitchFamily="34" charset="0"/>
            </a:rPr>
            <a:t>6 ALS</a:t>
          </a:r>
        </a:p>
        <a:p>
          <a:pPr lvl="0" algn="ctr" defTabSz="622300">
            <a:lnSpc>
              <a:spcPct val="90000"/>
            </a:lnSpc>
            <a:spcBef>
              <a:spcPct val="0"/>
            </a:spcBef>
            <a:spcAft>
              <a:spcPct val="35000"/>
            </a:spcAft>
          </a:pPr>
          <a:r>
            <a:rPr lang="de-CH" sz="1400" kern="1200" dirty="0">
              <a:latin typeface="Arial" panose="020B0604020202020204" pitchFamily="34" charset="0"/>
              <a:cs typeface="Arial" panose="020B0604020202020204" pitchFamily="34" charset="0"/>
            </a:rPr>
            <a:t>2 PE</a:t>
          </a:r>
        </a:p>
      </dsp:txBody>
      <dsp:txXfrm>
        <a:off x="3537826" y="3600357"/>
        <a:ext cx="1467975" cy="8965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8FF177C-A279-4176-9405-5838BFA8184C}" type="datetimeFigureOut">
              <a:rPr lang="de-CH" smtClean="0"/>
              <a:pPr/>
              <a:t>17.06.2019</a:t>
            </a:fld>
            <a:endParaRPr lang="de-CH"/>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3AB09CB-EF5F-4AFD-8FB7-7562A9D1B9A6}" type="slidenum">
              <a:rPr lang="de-CH" smtClean="0"/>
              <a:pPr/>
              <a:t>‹Nr.›</a:t>
            </a:fld>
            <a:endParaRPr lang="de-CH"/>
          </a:p>
        </p:txBody>
      </p:sp>
    </p:spTree>
    <p:extLst>
      <p:ext uri="{BB962C8B-B14F-4D97-AF65-F5344CB8AC3E}">
        <p14:creationId xmlns:p14="http://schemas.microsoft.com/office/powerpoint/2010/main" val="397385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B16823F-8271-4E40-8173-30F60AD3F097}" type="datetimeFigureOut">
              <a:rPr lang="de-DE" smtClean="0"/>
              <a:pPr/>
              <a:t>17.06.2019</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329781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a:t>
            </a:fld>
            <a:endParaRPr lang="de-CH"/>
          </a:p>
        </p:txBody>
      </p:sp>
    </p:spTree>
    <p:extLst>
      <p:ext uri="{BB962C8B-B14F-4D97-AF65-F5344CB8AC3E}">
        <p14:creationId xmlns:p14="http://schemas.microsoft.com/office/powerpoint/2010/main" val="114292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a:t>Die Wegleitung gibt den verbindlichen,</a:t>
            </a:r>
            <a:r>
              <a:rPr lang="de-CH" baseline="0" dirty="0"/>
              <a:t> rechtlichen Rahmen für die Durchführung der Abschlussprüfung «Berufspraxis mündlich».</a:t>
            </a:r>
          </a:p>
          <a:p>
            <a:endParaRPr lang="de-CH" baseline="0" dirty="0"/>
          </a:p>
          <a:p>
            <a:r>
              <a:rPr lang="de-CH" baseline="0" dirty="0"/>
              <a:t>Wenn Sie die LLD über die drei Jahres gewissenhaft führen, haben Sie bereits eine gute Grundlage für den Praxisbericht. Sie können dann  aufgrund der bisher getätigten Arbeit eine Arte Auswahl und Zusammenfassung für den Praxisbericht vornehmen.</a:t>
            </a:r>
          </a:p>
          <a:p>
            <a:r>
              <a:rPr lang="de-CH" baseline="0" dirty="0"/>
              <a:t>Sie treffen damit zwei Fliegen auf einen Schlag. </a:t>
            </a:r>
          </a:p>
          <a:p>
            <a:pPr>
              <a:buFontTx/>
              <a:buChar char="-"/>
            </a:pPr>
            <a:r>
              <a:rPr lang="de-CH" baseline="0" dirty="0"/>
              <a:t> Sie repetieren</a:t>
            </a:r>
          </a:p>
          <a:p>
            <a:pPr>
              <a:buFontTx/>
              <a:buChar char="-"/>
            </a:pPr>
            <a:r>
              <a:rPr lang="de-CH" baseline="0" dirty="0"/>
              <a:t> Sie erstellen den Praxisbericht</a:t>
            </a:r>
          </a:p>
          <a:p>
            <a:pPr>
              <a:buFontTx/>
              <a:buChar char="-"/>
            </a:pPr>
            <a:endParaRPr lang="de-CH" baseline="0" dirty="0"/>
          </a:p>
          <a:p>
            <a:pPr>
              <a:buFontTx/>
              <a:buNone/>
            </a:pPr>
            <a:r>
              <a:rPr lang="de-CH" baseline="0" dirty="0"/>
              <a:t>Wir empfehlen Ihnen, auch den Stoff der überbetrieblichen Kurse zu repetieren. Die Experten können nämlich durchaus auch auf diesen Stoff zurückgreifen und diesen in den Rollenspielen/Fachgesprächen einbauen.</a:t>
            </a:r>
          </a:p>
          <a:p>
            <a:pPr>
              <a:buFontTx/>
              <a:buNone/>
            </a:pPr>
            <a:endParaRPr lang="de-CH" baseline="0" dirty="0"/>
          </a:p>
          <a:p>
            <a:pPr>
              <a:buFontTx/>
              <a:buNone/>
            </a:pPr>
            <a:r>
              <a:rPr lang="de-CH" baseline="0" dirty="0"/>
              <a:t>Beurteilt werden Ihr Rollenspiel und/oder Fachgespräch anhand der Leistungsziele Betrieb und deren Teilkriterien sowie anhand der Methoden-, Sozial- und Selbstkompetenzen (MSS) und deren Teilkriterien. Sie wissen also schon heute, worauf es ankommt.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18</a:t>
            </a:fld>
            <a:endParaRPr lang="de-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ÜK-Leiter</a:t>
            </a:r>
            <a:r>
              <a:rPr lang="de-CH" baseline="0" dirty="0" smtClean="0"/>
              <a:t>: bitte das Informationsvideo mit den Lernenden anschauen und im </a:t>
            </a:r>
            <a:r>
              <a:rPr lang="de-CH" baseline="0" dirty="0" err="1" smtClean="0"/>
              <a:t>rALS</a:t>
            </a:r>
            <a:r>
              <a:rPr lang="de-CH" baseline="0" dirty="0" smtClean="0"/>
              <a:t> das </a:t>
            </a:r>
            <a:r>
              <a:rPr lang="de-CH" baseline="0" dirty="0" err="1" smtClean="0"/>
              <a:t>Hanbuch</a:t>
            </a:r>
            <a:r>
              <a:rPr lang="de-CH" baseline="0" dirty="0" smtClean="0"/>
              <a:t> öffnen und das Kapitel 9 kurz präsentieren.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20</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21</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22</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23</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24</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25</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26</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Hinweis für die </a:t>
            </a:r>
            <a:r>
              <a:rPr lang="de-CH" dirty="0" err="1" smtClean="0"/>
              <a:t>üK</a:t>
            </a:r>
            <a:r>
              <a:rPr lang="de-CH" dirty="0" smtClean="0"/>
              <a:t>-Leiterinnen und </a:t>
            </a:r>
            <a:r>
              <a:rPr lang="de-CH" dirty="0" err="1" smtClean="0"/>
              <a:t>üK</a:t>
            </a:r>
            <a:r>
              <a:rPr lang="de-CH" dirty="0" smtClean="0"/>
              <a:t>-Leiter:</a:t>
            </a:r>
          </a:p>
          <a:p>
            <a:r>
              <a:rPr lang="de-CH" dirty="0" smtClean="0"/>
              <a:t>Lassen Sie die Lernenden die entsprechenden Leistungsziele mit den Teilkriterien nachschlagen und diskutieren Sie,</a:t>
            </a:r>
            <a:r>
              <a:rPr lang="de-CH" baseline="0" dirty="0" smtClean="0"/>
              <a:t> was dies mit Bezug auf einen Betrieb alles erfordert und leiten Sie eine Klassendiskussion ein.</a:t>
            </a:r>
          </a:p>
          <a:p>
            <a:r>
              <a:rPr lang="de-CH" baseline="0" dirty="0" smtClean="0"/>
              <a:t>Fokus dieser Diskussion: Was ist gefordert aufgrund der Leistungsziele?</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27</a:t>
            </a:fld>
            <a:endParaRPr lang="de-C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28</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a:t>
            </a:fld>
            <a:endParaRPr lang="de-C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30</a:t>
            </a:fld>
            <a:endParaRPr lang="de-C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31</a:t>
            </a:fld>
            <a:endParaRPr lang="de-C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b="1" dirty="0" smtClean="0"/>
              <a:t>Hinweis für die </a:t>
            </a:r>
            <a:r>
              <a:rPr lang="de-CH" b="1" dirty="0" err="1" smtClean="0"/>
              <a:t>üK</a:t>
            </a:r>
            <a:r>
              <a:rPr lang="de-CH" b="1" dirty="0" smtClean="0"/>
              <a:t>-Leiterin,</a:t>
            </a:r>
            <a:r>
              <a:rPr lang="de-CH" b="1" baseline="0" dirty="0" smtClean="0"/>
              <a:t> den </a:t>
            </a:r>
            <a:r>
              <a:rPr lang="de-CH" b="1" baseline="0" dirty="0" err="1" smtClean="0"/>
              <a:t>üK</a:t>
            </a:r>
            <a:r>
              <a:rPr lang="de-CH" b="1" baseline="0" dirty="0" smtClean="0"/>
              <a:t>-Leiter:</a:t>
            </a:r>
          </a:p>
          <a:p>
            <a:r>
              <a:rPr lang="de-CH" baseline="0" dirty="0" smtClean="0"/>
              <a:t>Die Lernenden haben die Verwaltungsgrundsätze noch nicht behandelt.</a:t>
            </a:r>
          </a:p>
          <a:p>
            <a:r>
              <a:rPr lang="de-CH" baseline="0" dirty="0" smtClean="0"/>
              <a:t>Es ist die Idee, anhand des Legalitätsprinzips aufzuzeigen.</a:t>
            </a:r>
          </a:p>
          <a:p>
            <a:r>
              <a:rPr lang="de-CH" baseline="0" dirty="0" smtClean="0"/>
              <a:t>Das heisst, lassen Sie die Lernenden die Beispiele formulieren und zupfen Sie 2 bis 3 Beispiele heraus.</a:t>
            </a:r>
          </a:p>
          <a:p>
            <a:r>
              <a:rPr lang="de-CH" baseline="0" dirty="0" smtClean="0"/>
              <a:t>Fragen Sie nach der Zuständigkeit resp. nach der Gesetzlichen Grundlage für diese Tätigkeit.</a:t>
            </a:r>
          </a:p>
          <a:p>
            <a:r>
              <a:rPr lang="de-CH" baseline="0" dirty="0" smtClean="0"/>
              <a:t>Dies führt dann dahin, dass die Bearbeitung dieser Kundenanfrage auf einer gesetzlichen Grundlage beruht =&gt; Gesetzmässigkeit als Beispiel für die Verwaltungsgrundsätze.</a:t>
            </a:r>
          </a:p>
          <a:p>
            <a:r>
              <a:rPr lang="de-CH" baseline="0" dirty="0" smtClean="0"/>
              <a:t>Die Verwaltungsgrundsätze werden im </a:t>
            </a:r>
            <a:r>
              <a:rPr lang="de-CH" baseline="0" dirty="0" err="1" smtClean="0"/>
              <a:t>üK</a:t>
            </a:r>
            <a:r>
              <a:rPr lang="de-CH" baseline="0" dirty="0" smtClean="0"/>
              <a:t> 3 behandelt.</a:t>
            </a:r>
          </a:p>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32</a:t>
            </a:fld>
            <a:endParaRPr lang="de-C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Hinweis für die </a:t>
            </a:r>
            <a:r>
              <a:rPr lang="de-CH" b="1" dirty="0" err="1" smtClean="0"/>
              <a:t>üK</a:t>
            </a:r>
            <a:r>
              <a:rPr lang="de-CH" b="1" dirty="0" smtClean="0"/>
              <a:t>-Leiterin,</a:t>
            </a:r>
            <a:r>
              <a:rPr lang="de-CH" b="1" baseline="0" dirty="0" smtClean="0"/>
              <a:t> den </a:t>
            </a:r>
            <a:r>
              <a:rPr lang="de-CH" b="1" baseline="0" dirty="0" err="1" smtClean="0"/>
              <a:t>üK</a:t>
            </a:r>
            <a:r>
              <a:rPr lang="de-CH" b="1" baseline="0" dirty="0" smtClean="0"/>
              <a:t>-Leiter:</a:t>
            </a:r>
          </a:p>
          <a:p>
            <a:r>
              <a:rPr lang="de-CH" dirty="0" smtClean="0"/>
              <a:t>Nehmen Sie</a:t>
            </a:r>
            <a:r>
              <a:rPr lang="de-CH" baseline="0" dirty="0" smtClean="0"/>
              <a:t> Situationen der Lernenden auf und fragen Sie nach, wie die Lernenden reagiert haben.</a:t>
            </a:r>
          </a:p>
          <a:p>
            <a:r>
              <a:rPr lang="de-CH" baseline="0" dirty="0" smtClean="0"/>
              <a:t>Wenn zu Anfang der Lehre die Reklamationen für die Weiterverarbeitung an die Vorgesetzten weitergeleitet wurden, fragen Sie wiederum nach, ob die Lernenden wissen, wie im Betrieb reagiert wurde resp. wie mit der Reklamation umgegangen worden ist.</a:t>
            </a:r>
          </a:p>
          <a:p>
            <a:endParaRPr lang="de-CH" baseline="0" dirty="0" smtClean="0"/>
          </a:p>
          <a:p>
            <a:r>
              <a:rPr lang="de-CH" baseline="0" dirty="0" smtClean="0"/>
              <a:t>Diese Aufgabe zielt darauf ab, dass die Lernenden Lösungsansätze für die Bearbeitung von Reklamationen niederschreiben.</a:t>
            </a:r>
          </a:p>
          <a:p>
            <a:r>
              <a:rPr lang="de-CH" baseline="0" dirty="0" smtClean="0"/>
              <a:t>Auch diese Themen werden erst im </a:t>
            </a:r>
            <a:r>
              <a:rPr lang="de-CH" baseline="0" dirty="0" err="1" smtClean="0"/>
              <a:t>üK</a:t>
            </a:r>
            <a:r>
              <a:rPr lang="de-CH" baseline="0" dirty="0" smtClean="0"/>
              <a:t> 3 behandelt. Wichtig ist, dass die Lernenden die Aufgabe, welche sie im Rahmen des Praxisberichtes bearbeiten, verstanden haben.</a:t>
            </a:r>
          </a:p>
          <a:p>
            <a:endParaRPr lang="de-CH" dirty="0" smtClean="0"/>
          </a:p>
          <a:p>
            <a:r>
              <a:rPr lang="de-CH" dirty="0" smtClean="0"/>
              <a:t>Beachten</a:t>
            </a:r>
            <a:r>
              <a:rPr lang="de-CH" baseline="0" dirty="0" smtClean="0"/>
              <a:t> Sie wiederum die zugrunde liegenden Leistungsziele sowie Methoden-, Sozial- und Selbstkompetenzen mit deren Teilkriterien.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33</a:t>
            </a:fld>
            <a:endParaRPr lang="de-CH"/>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34</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35</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37</a:t>
            </a:fld>
            <a:endParaRPr lang="de-CH"/>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38</a:t>
            </a:fld>
            <a:endParaRPr lang="de-CH"/>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r>
              <a:rPr lang="de-CH"/>
              <a:t> Seite </a:t>
            </a:r>
            <a:fld id="{04863FE9-B5D6-497F-9608-CA98E5B9A144}" type="slidenum">
              <a:rPr lang="de-CH" b="1" smtClean="0"/>
              <a:pPr/>
              <a:t>40</a:t>
            </a:fld>
            <a:endParaRPr lang="de-CH" b="1"/>
          </a:p>
        </p:txBody>
      </p:sp>
      <p:sp>
        <p:nvSpPr>
          <p:cNvPr id="68611" name="Rectangle 2"/>
          <p:cNvSpPr>
            <a:spLocks noGrp="1" noRot="1" noChangeAspect="1" noChangeArrowheads="1" noTextEdit="1"/>
          </p:cNvSpPr>
          <p:nvPr>
            <p:ph type="sldImg"/>
          </p:nvPr>
        </p:nvSpPr>
        <p:spPr>
          <a:xfrm>
            <a:off x="1082675" y="869950"/>
            <a:ext cx="4635500" cy="3478213"/>
          </a:xfrm>
          <a:ln/>
        </p:spPr>
      </p:sp>
      <p:sp>
        <p:nvSpPr>
          <p:cNvPr id="68612" name="Rectangle 3"/>
          <p:cNvSpPr>
            <a:spLocks noGrp="1" noChangeArrowheads="1"/>
          </p:cNvSpPr>
          <p:nvPr>
            <p:ph type="body" idx="1"/>
          </p:nvPr>
        </p:nvSpPr>
        <p:spPr>
          <a:xfrm>
            <a:off x="982489" y="4714195"/>
            <a:ext cx="4831103" cy="4469862"/>
          </a:xfrm>
          <a:noFill/>
          <a:ln/>
        </p:spPr>
        <p:txBody>
          <a:bodyPr lIns="94900" tIns="47450" rIns="94900" bIns="47450"/>
          <a:lstStyle/>
          <a:p>
            <a:pPr defTabSz="892175" eaLnBrk="1" hangingPunct="1"/>
            <a:r>
              <a:rPr lang="de-CH" b="1" dirty="0"/>
              <a:t>Umgebungsbedingungen beim Rollenspiel</a:t>
            </a:r>
          </a:p>
          <a:p>
            <a:pPr defTabSz="892175" eaLnBrk="1" hangingPunct="1"/>
            <a:r>
              <a:rPr lang="de-CH" dirty="0"/>
              <a:t>Die Raumaufteilung entspricht der gezeichneten Situation. Der protokollierende Prüfungsexperte sitzt hinter einem Tisch, ausserhalb des direkten Blickfeldes des Kandidaten. Der mitspielende Experte sitzt dem Kandidaten</a:t>
            </a:r>
            <a:r>
              <a:rPr lang="de-CH" baseline="0" dirty="0"/>
              <a:t> </a:t>
            </a:r>
            <a:r>
              <a:rPr lang="de-CH" dirty="0"/>
              <a:t>direkt </a:t>
            </a:r>
            <a:r>
              <a:rPr lang="de-CH" dirty="0" err="1"/>
              <a:t>vis</a:t>
            </a:r>
            <a:r>
              <a:rPr lang="de-CH" dirty="0"/>
              <a:t> à </a:t>
            </a:r>
            <a:r>
              <a:rPr lang="de-CH" dirty="0" err="1"/>
              <a:t>vis</a:t>
            </a:r>
            <a:r>
              <a:rPr lang="de-CH" dirty="0"/>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a:t>Bei</a:t>
            </a:r>
            <a:r>
              <a:rPr lang="de-CH" baseline="0" dirty="0"/>
              <a:t> der mündlichen Prüfung gibt es keine grossen Änderungen, ausser dass auch Fachgespräche möglich sind.</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41</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3</a:t>
            </a:fld>
            <a:endParaRPr lang="de-CH"/>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a:t>Ziel</a:t>
            </a:r>
            <a:r>
              <a:rPr lang="de-CH" baseline="0" dirty="0"/>
              <a:t> pro Leistungsziel: Mindestens eine konkrete Tätigkeit dokumentiert und von der Berufsbildnerin, dem Berufsbildner korrigiert und gewürdigt.</a:t>
            </a:r>
          </a:p>
          <a:p>
            <a:endParaRPr lang="de-CH" baseline="0" dirty="0"/>
          </a:p>
          <a:p>
            <a:r>
              <a:rPr lang="de-CH" baseline="0" dirty="0"/>
              <a:t>Gesetzliche Grundlage:</a:t>
            </a:r>
          </a:p>
          <a:p>
            <a:r>
              <a:rPr lang="de-CH" baseline="0" dirty="0" err="1"/>
              <a:t>BiVo</a:t>
            </a:r>
            <a:r>
              <a:rPr lang="de-CH" baseline="0" dirty="0"/>
              <a:t> Art. 16</a:t>
            </a:r>
          </a:p>
          <a:p>
            <a:r>
              <a:rPr lang="de-CH" baseline="0" dirty="0"/>
              <a:t>Abs. 1 «Die lernende Person führt eine Lerndokumentation, in der sie laufend alle wesentlichen Arbeiten, die erworbenen Fähigkeiten und ihre Erfahrungen im Betrieb festhält.»</a:t>
            </a:r>
          </a:p>
          <a:p>
            <a:r>
              <a:rPr lang="de-CH" baseline="0" dirty="0"/>
              <a:t>Abs. 2 «Die Berufsbildnerin oder der Berufsbildner kontrolliert die Lerndokumentation mindestens einmal pro Semester mit der lernenden Person.»</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47</a:t>
            </a:fld>
            <a:endParaRPr lang="de-CH"/>
          </a:p>
        </p:txBody>
      </p:sp>
    </p:spTree>
    <p:extLst>
      <p:ext uri="{BB962C8B-B14F-4D97-AF65-F5344CB8AC3E}">
        <p14:creationId xmlns:p14="http://schemas.microsoft.com/office/powerpoint/2010/main" val="1619331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a:t>Hier bietet sich Gelegenheit, dass sich die</a:t>
            </a:r>
            <a:r>
              <a:rPr lang="de-CH" baseline="0" dirty="0"/>
              <a:t> Lernenden die Fragen gegenseitig beantworten.</a:t>
            </a:r>
          </a:p>
          <a:p>
            <a:r>
              <a:rPr lang="de-CH" dirty="0" err="1"/>
              <a:t>üK</a:t>
            </a:r>
            <a:r>
              <a:rPr lang="de-CH" dirty="0"/>
              <a:t>-Leiterinnen/</a:t>
            </a:r>
            <a:r>
              <a:rPr lang="de-CH" dirty="0" err="1"/>
              <a:t>üK</a:t>
            </a:r>
            <a:r>
              <a:rPr lang="de-CH" dirty="0"/>
              <a:t>-Leiter</a:t>
            </a:r>
            <a:r>
              <a:rPr lang="de-CH" baseline="0" dirty="0"/>
              <a:t> korrigieren und präzisieren.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50</a:t>
            </a:fld>
            <a:endParaRPr lang="de-CH"/>
          </a:p>
        </p:txBody>
      </p:sp>
    </p:spTree>
    <p:extLst>
      <p:ext uri="{BB962C8B-B14F-4D97-AF65-F5344CB8AC3E}">
        <p14:creationId xmlns:p14="http://schemas.microsoft.com/office/powerpoint/2010/main" val="121343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a:t>
            </a:fld>
            <a:endParaRPr lang="de-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a:t>
            </a:fld>
            <a:endParaRPr lang="de-CH"/>
          </a:p>
        </p:txBody>
      </p:sp>
    </p:spTree>
    <p:extLst>
      <p:ext uri="{BB962C8B-B14F-4D97-AF65-F5344CB8AC3E}">
        <p14:creationId xmlns:p14="http://schemas.microsoft.com/office/powerpoint/2010/main" val="3678042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14</a:t>
            </a:fld>
            <a:endParaRPr lang="de-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a:t>Gesetzliche Grundlage: Art. 22</a:t>
            </a:r>
            <a:r>
              <a:rPr lang="de-CH" baseline="0" dirty="0"/>
              <a:t> Abs. 2 </a:t>
            </a:r>
            <a:r>
              <a:rPr lang="de-CH" baseline="0" dirty="0" err="1"/>
              <a:t>BiVo</a:t>
            </a:r>
            <a:r>
              <a:rPr lang="de-CH" baseline="0" dirty="0"/>
              <a:t>.</a:t>
            </a:r>
            <a:endParaRPr lang="de-CH" dirty="0"/>
          </a:p>
          <a:p>
            <a:r>
              <a:rPr lang="de-CH" dirty="0"/>
              <a:t>Details</a:t>
            </a:r>
            <a:r>
              <a:rPr lang="de-CH" baseline="0" dirty="0"/>
              <a:t> im Bildungsplan Teil D.</a:t>
            </a:r>
          </a:p>
          <a:p>
            <a:endParaRPr lang="de-CH" baseline="0" dirty="0"/>
          </a:p>
          <a:p>
            <a:pPr defTabSz="914330">
              <a:defRPr/>
            </a:pPr>
            <a:r>
              <a:rPr lang="de-CH" baseline="0" dirty="0"/>
              <a:t>Die Note der Berufspraxis mündlich fliesst zu ¼ in die betriebliche Note ein.</a:t>
            </a:r>
          </a:p>
          <a:p>
            <a:pPr defTabSz="914330">
              <a:defRPr/>
            </a:pPr>
            <a:r>
              <a:rPr lang="de-CH" baseline="0" dirty="0"/>
              <a:t>Die Note des betrieblichen Teils wird aus den beiden Noten der Abschlussprüfungen und der Erfahrungsnote errechnet. </a:t>
            </a:r>
            <a:endParaRPr lang="de-CH" dirty="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15</a:t>
            </a:fld>
            <a:endParaRPr lang="de-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a:t>Gesetzliche Grundlage: Art. 22</a:t>
            </a:r>
            <a:r>
              <a:rPr lang="de-CH" baseline="0" dirty="0"/>
              <a:t> Abs. 2 </a:t>
            </a:r>
            <a:r>
              <a:rPr lang="de-CH" baseline="0" dirty="0" err="1"/>
              <a:t>BiVo</a:t>
            </a:r>
            <a:r>
              <a:rPr lang="de-CH" baseline="0" dirty="0"/>
              <a:t>.</a:t>
            </a:r>
            <a:endParaRPr lang="de-CH" dirty="0"/>
          </a:p>
          <a:p>
            <a:r>
              <a:rPr lang="de-CH" dirty="0"/>
              <a:t>Details</a:t>
            </a:r>
            <a:r>
              <a:rPr lang="de-CH" baseline="0" dirty="0"/>
              <a:t> im Bildungsplan Teil D.</a:t>
            </a:r>
          </a:p>
          <a:p>
            <a:endParaRPr lang="de-CH" baseline="0" dirty="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16</a:t>
            </a:fld>
            <a:endParaRPr lang="de-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17</a:t>
            </a:fld>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1800" y="2133600"/>
            <a:ext cx="6985000" cy="862966"/>
          </a:xfrm>
          <a:prstGeom prst="rect">
            <a:avLst/>
          </a:prstGeom>
        </p:spPr>
        <p:txBody>
          <a:bodyPr vert="horz" lIns="91440" tIns="45720" rIns="91440" bIns="45720" rtlCol="0" anchor="ctr">
            <a:noAutofit/>
          </a:bodyPr>
          <a:lstStyle>
            <a:lvl1pPr>
              <a:defRPr sz="2400">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8" name="Text Placeholder 2"/>
          <p:cNvSpPr>
            <a:spLocks noGrp="1"/>
          </p:cNvSpPr>
          <p:nvPr>
            <p:ph idx="1"/>
          </p:nvPr>
        </p:nvSpPr>
        <p:spPr>
          <a:xfrm>
            <a:off x="431800" y="3213736"/>
            <a:ext cx="6985000" cy="2807970"/>
          </a:xfrm>
          <a:prstGeom prst="rect">
            <a:avLst/>
          </a:prstGeom>
        </p:spPr>
        <p:txBody>
          <a:bodyPr vert="horz" lIns="91440" tIns="45720" rIns="91440" bIns="45720" rtlCol="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Date Placeholder 3"/>
          <p:cNvSpPr>
            <a:spLocks noGrp="1"/>
          </p:cNvSpPr>
          <p:nvPr>
            <p:ph type="dt" sz="half" idx="2"/>
          </p:nvPr>
        </p:nvSpPr>
        <p:spPr>
          <a:xfrm>
            <a:off x="2622550" y="6324453"/>
            <a:ext cx="2057400" cy="365125"/>
          </a:xfrm>
          <a:prstGeom prst="rect">
            <a:avLst/>
          </a:prstGeom>
        </p:spPr>
        <p:txBody>
          <a:bodyPr vert="horz" lIns="0" tIns="0" rIns="0" bIns="0" rtlCol="0" anchor="ctr"/>
          <a:lstStyle>
            <a:lvl1pPr algn="r">
              <a:defRPr sz="900">
                <a:solidFill>
                  <a:srgbClr val="B21D24"/>
                </a:solidFill>
              </a:defRPr>
            </a:lvl1pPr>
          </a:lstStyle>
          <a:p>
            <a:fld id="{16056E29-B007-45A1-8112-8473EB8ED9CB}" type="datetime1">
              <a:rPr lang="de-DE" smtClean="0"/>
              <a:t>17.06.2019</a:t>
            </a:fld>
            <a:endParaRPr lang="de-DE" dirty="0"/>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3326937214"/>
      </p:ext>
    </p:extLst>
  </p:cSld>
  <p:clrMapOvr>
    <a:masterClrMapping/>
  </p:clrMapOvr>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573BDB63-2FFE-455A-9FC7-0121D81C439B}" type="datetime1">
              <a:rPr lang="de-DE" smtClean="0"/>
              <a:t>17.06.2019</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161391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F485AC7-ED35-4C51-B023-42204130BEAF}" type="datetime1">
              <a:rPr lang="de-DE" smtClean="0"/>
              <a:t>17.06.2019</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3155381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19051DEC-997A-45B7-9976-90D468C05E3E}" type="datetime1">
              <a:rPr lang="de-DE" smtClean="0"/>
              <a:t>17.06.2019</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2067450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BFA7E33-5958-4A10-9078-A07FE1E55446}" type="datetime1">
              <a:rPr lang="de-DE" smtClean="0"/>
              <a:t>17.06.2019</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45306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6BC2B611-E7A5-434C-AD89-295A043D58D1}" type="datetime1">
              <a:rPr lang="de-DE" smtClean="0"/>
              <a:t>17.06.2019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551950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EE15ACDB-B917-40EE-8CA7-DBB501A9854A}" type="datetime1">
              <a:rPr lang="de-DE" smtClean="0"/>
              <a:t>17.06.2019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4166307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738A60A0-0B1A-42C2-94B7-C9BA5DE11CC3}" type="datetime1">
              <a:rPr lang="de-DE" smtClean="0"/>
              <a:t>17.06.2019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102457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F5B5D710-BDE7-4FEF-95A7-81FC88ED0A95}" type="datetime1">
              <a:rPr lang="de-DE" smtClean="0"/>
              <a:t>17.06.2019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821850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6196805A-42C5-4896-9FFE-B588B50630F6}" type="datetime1">
              <a:rPr lang="de-DE" smtClean="0"/>
              <a:t>17.06.2019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202302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89E7448D-ECE7-4E05-AD13-E71BAEB2DB3B}" type="datetime1">
              <a:rPr lang="de-DE" smtClean="0"/>
              <a:t>17.06.2019</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06311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Title 1"/>
          <p:cNvSpPr>
            <a:spLocks noGrp="1"/>
          </p:cNvSpPr>
          <p:nvPr>
            <p:ph type="ctrTitle"/>
          </p:nvPr>
        </p:nvSpPr>
        <p:spPr>
          <a:xfrm>
            <a:off x="438150" y="2133600"/>
            <a:ext cx="6978650" cy="2808000"/>
          </a:xfrm>
          <a:prstGeom prst="rect">
            <a:avLst/>
          </a:prstGeom>
        </p:spPr>
        <p:txBody>
          <a:bodyPr anchor="ctr" anchorCtr="0">
            <a:noAutofit/>
          </a:bodyPr>
          <a:lstStyle>
            <a:lvl1pPr algn="l">
              <a:defRPr sz="4500" cap="all" baseline="0">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4" name="Subtitle 2"/>
          <p:cNvSpPr>
            <a:spLocks noGrp="1"/>
          </p:cNvSpPr>
          <p:nvPr>
            <p:ph type="subTitle" idx="1"/>
          </p:nvPr>
        </p:nvSpPr>
        <p:spPr>
          <a:xfrm>
            <a:off x="431800" y="5157706"/>
            <a:ext cx="6978650" cy="864000"/>
          </a:xfrm>
          <a:prstGeom prst="rect">
            <a:avLst/>
          </a:prstGeom>
        </p:spPr>
        <p:txBody>
          <a:bodyPr>
            <a:no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Master-Untertitelformat bearbeiten</a:t>
            </a:r>
            <a:endParaRPr lang="en-US" dirty="0"/>
          </a:p>
        </p:txBody>
      </p:sp>
      <p:sp>
        <p:nvSpPr>
          <p:cNvPr id="8" name="Date Placeholder 3"/>
          <p:cNvSpPr>
            <a:spLocks noGrp="1"/>
          </p:cNvSpPr>
          <p:nvPr>
            <p:ph type="dt" sz="half" idx="2"/>
          </p:nvPr>
        </p:nvSpPr>
        <p:spPr>
          <a:xfrm>
            <a:off x="2622550" y="6324453"/>
            <a:ext cx="2057400" cy="365125"/>
          </a:xfrm>
          <a:prstGeom prst="rect">
            <a:avLst/>
          </a:prstGeom>
        </p:spPr>
        <p:txBody>
          <a:bodyPr vert="horz" lIns="0" tIns="0" rIns="0" bIns="0" rtlCol="0" anchor="ctr"/>
          <a:lstStyle>
            <a:lvl1pPr algn="r">
              <a:defRPr sz="900">
                <a:solidFill>
                  <a:srgbClr val="B21D24"/>
                </a:solidFill>
              </a:defRPr>
            </a:lvl1pPr>
          </a:lstStyle>
          <a:p>
            <a:fld id="{0E6C13F7-984F-486B-BEE3-422959F9C110}" type="datetime1">
              <a:rPr lang="de-DE" smtClean="0"/>
              <a:t>17.06.2019</a:t>
            </a:fld>
            <a:endParaRPr lang="de-DE" dirty="0"/>
          </a:p>
        </p:txBody>
      </p:sp>
      <p:sp>
        <p:nvSpPr>
          <p:cNvPr id="9"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0"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3208347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AF0B70F3-89CF-43FC-B424-A74CA8151926}" type="datetime1">
              <a:rPr lang="de-DE" smtClean="0"/>
              <a:t>17.06.2019</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379584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7322B92E-9A12-476A-A50C-950874A47328}" type="datetime1">
              <a:rPr lang="de-DE" smtClean="0"/>
              <a:t>17.06.2019</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2752459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8FF62E5-D3C9-4515-B17A-1F1F05844BD6}" type="datetime1">
              <a:rPr lang="de-DE" smtClean="0"/>
              <a:t>17.06.2019</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906924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5B92B12D-B114-4248-B8CF-94E68B0585FD}" type="datetime1">
              <a:rPr lang="de-DE" smtClean="0"/>
              <a:t>17.06.2019</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2211962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19531594-E675-4C62-9DC5-F1EA12F9BAF8}" type="datetime1">
              <a:rPr lang="de-DE" smtClean="0"/>
              <a:t>17.06.2019</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72258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F37B133F-96F3-4A4D-A929-06E8CD24F3F2}" type="datetime1">
              <a:rPr lang="de-DE" smtClean="0"/>
              <a:t>17.06.2019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1860031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812AA53A-3DE2-4CFD-B454-FE28EA3E3080}" type="datetime1">
              <a:rPr lang="de-DE" smtClean="0"/>
              <a:t>17.06.2019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241490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5D826DD3-C1E6-48EA-986F-F4A46ED6E527}" type="datetime1">
              <a:rPr lang="de-DE" smtClean="0"/>
              <a:t>17.06.2019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3087453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8AE95C59-6A3E-40E5-BDB4-FA99211DA663}" type="datetime1">
              <a:rPr lang="de-DE" smtClean="0"/>
              <a:t>17.06.2019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919038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C10CDA7A-0D1B-4FD9-B1FE-635E576F2289}" type="datetime1">
              <a:rPr lang="de-DE" smtClean="0"/>
              <a:t>17.06.2019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342473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31800" y="1270800"/>
            <a:ext cx="6985000" cy="862966"/>
          </a:xfrm>
          <a:prstGeom prst="rect">
            <a:avLst/>
          </a:prstGeom>
        </p:spPr>
        <p:txBody>
          <a:bodyPr>
            <a:noAutofit/>
          </a:bodyPr>
          <a:lstStyle>
            <a:lvl1pPr>
              <a:defRPr sz="2800" b="1" cap="all" baseline="0">
                <a:solidFill>
                  <a:srgbClr val="224681"/>
                </a:solidFill>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3" name="Content Placeholder 2"/>
          <p:cNvSpPr>
            <a:spLocks noGrp="1"/>
          </p:cNvSpPr>
          <p:nvPr>
            <p:ph idx="1"/>
          </p:nvPr>
        </p:nvSpPr>
        <p:spPr>
          <a:xfrm>
            <a:off x="431800" y="3213736"/>
            <a:ext cx="6985000" cy="280797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Date Placeholder 3"/>
          <p:cNvSpPr>
            <a:spLocks noGrp="1"/>
          </p:cNvSpPr>
          <p:nvPr>
            <p:ph type="dt" sz="half" idx="2"/>
          </p:nvPr>
        </p:nvSpPr>
        <p:spPr>
          <a:xfrm>
            <a:off x="2622550" y="6324453"/>
            <a:ext cx="2057400" cy="365125"/>
          </a:xfrm>
          <a:prstGeom prst="rect">
            <a:avLst/>
          </a:prstGeom>
        </p:spPr>
        <p:txBody>
          <a:bodyPr vert="horz" lIns="0" tIns="0" rIns="0" bIns="0" rtlCol="0" anchor="ctr"/>
          <a:lstStyle>
            <a:lvl1pPr algn="r">
              <a:defRPr sz="900">
                <a:solidFill>
                  <a:srgbClr val="B21D24"/>
                </a:solidFill>
              </a:defRPr>
            </a:lvl1pPr>
          </a:lstStyle>
          <a:p>
            <a:fld id="{298B1216-5005-4F6C-BB06-00B983B9D50D}" type="datetime1">
              <a:rPr lang="de-DE" smtClean="0"/>
              <a:t>17.06.2019</a:t>
            </a:fld>
            <a:endParaRPr lang="de-DE" dirty="0"/>
          </a:p>
        </p:txBody>
      </p:sp>
      <p:sp>
        <p:nvSpPr>
          <p:cNvPr id="8"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9"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1356071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1E61DF05-15C7-42B2-A79E-B126308966B3}" type="datetime1">
              <a:rPr lang="de-DE" smtClean="0"/>
              <a:t>17.06.2019</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1600339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7130B84C-3F8A-4C24-8E75-BAA2F3509D60}" type="datetime1">
              <a:rPr lang="de-DE" smtClean="0"/>
              <a:t>17.06.2019</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3042767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241CBEB3-384A-4302-A09E-120F2BFBBAE6}" type="datetime1">
              <a:rPr lang="de-DE" smtClean="0"/>
              <a:t>17.06.2019</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2004691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F1F4EA0-0298-4617-994E-A901AD7D407E}" type="datetime1">
              <a:rPr lang="de-DE" smtClean="0"/>
              <a:t>17.06.2019</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2498441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6979035B-B843-4B7A-BB05-5E52B5D54772}" type="datetime1">
              <a:rPr lang="de-DE" smtClean="0"/>
              <a:t>17.06.2019</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4290770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147C1C76-1C7B-4561-AA20-B6600AB1DACF}" type="datetime1">
              <a:rPr lang="de-DE" smtClean="0"/>
              <a:t>17.06.2019</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708144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A7DD62C5-CC81-4247-9B0F-5FF5A002A3DD}" type="datetime1">
              <a:rPr lang="de-DE" smtClean="0"/>
              <a:t>17.06.2019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3319683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95A0C6B3-7272-4BED-83F2-EEBC95FD26A2}" type="datetime1">
              <a:rPr lang="de-DE" smtClean="0"/>
              <a:t>17.06.2019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2809600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CEA274E8-8A9F-4463-B03A-D547EF78BCA0}" type="datetime1">
              <a:rPr lang="de-DE" smtClean="0"/>
              <a:t>17.06.2019</a:t>
            </a:fld>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9F260340-3C80-4D2D-8E4D-4DD63B2AD19F}" type="datetime1">
              <a:rPr lang="de-DE" smtClean="0"/>
              <a:t>17.06.2019</a:t>
            </a:fld>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31800" y="2133600"/>
            <a:ext cx="4248150" cy="862966"/>
          </a:xfrm>
          <a:prstGeom prst="rect">
            <a:avLst/>
          </a:prstGeom>
        </p:spPr>
        <p:txBody>
          <a:bodyPr>
            <a:noAutofit/>
          </a:bodyPr>
          <a:lstStyle>
            <a:lvl1pPr>
              <a:defRPr sz="3000" cap="all" baseline="0"/>
            </a:lvl1pPr>
          </a:lstStyle>
          <a:p>
            <a:r>
              <a:rPr lang="de-DE" dirty="0"/>
              <a:t>Mastertitelformat bearbeiten</a:t>
            </a:r>
            <a:endParaRPr lang="en-US" dirty="0"/>
          </a:p>
        </p:txBody>
      </p:sp>
      <p:sp>
        <p:nvSpPr>
          <p:cNvPr id="3" name="Content Placeholder 2"/>
          <p:cNvSpPr>
            <a:spLocks noGrp="1"/>
          </p:cNvSpPr>
          <p:nvPr>
            <p:ph sz="half" idx="1"/>
          </p:nvPr>
        </p:nvSpPr>
        <p:spPr>
          <a:xfrm>
            <a:off x="431800" y="3213736"/>
            <a:ext cx="4248150" cy="280797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Bildplatzhalter 8"/>
          <p:cNvSpPr>
            <a:spLocks noGrp="1"/>
          </p:cNvSpPr>
          <p:nvPr>
            <p:ph type="pic" sz="quarter" idx="13"/>
          </p:nvPr>
        </p:nvSpPr>
        <p:spPr>
          <a:xfrm>
            <a:off x="5111750" y="3213735"/>
            <a:ext cx="4032250" cy="2807970"/>
          </a:xfrm>
          <a:prstGeom prst="rect">
            <a:avLst/>
          </a:prstGeom>
        </p:spPr>
        <p:txBody>
          <a:bodyPr/>
          <a:lstStyle/>
          <a:p>
            <a:endParaRPr lang="de-DE"/>
          </a:p>
        </p:txBody>
      </p:sp>
      <p:sp>
        <p:nvSpPr>
          <p:cNvPr id="8" name="Date Placeholder 3"/>
          <p:cNvSpPr>
            <a:spLocks noGrp="1"/>
          </p:cNvSpPr>
          <p:nvPr>
            <p:ph type="dt" sz="half" idx="2"/>
          </p:nvPr>
        </p:nvSpPr>
        <p:spPr>
          <a:xfrm>
            <a:off x="2622550" y="6324453"/>
            <a:ext cx="2057400" cy="365125"/>
          </a:xfrm>
          <a:prstGeom prst="rect">
            <a:avLst/>
          </a:prstGeom>
        </p:spPr>
        <p:txBody>
          <a:bodyPr vert="horz" lIns="0" tIns="0" rIns="0" bIns="0" rtlCol="0" anchor="ctr"/>
          <a:lstStyle>
            <a:lvl1pPr algn="r">
              <a:defRPr sz="900">
                <a:solidFill>
                  <a:srgbClr val="B21D24"/>
                </a:solidFill>
              </a:defRPr>
            </a:lvl1pPr>
          </a:lstStyle>
          <a:p>
            <a:fld id="{90196835-F87E-4BBB-B611-84C0AB8B4FCE}" type="datetime1">
              <a:rPr lang="de-DE" smtClean="0"/>
              <a:t>17.06.2019</a:t>
            </a:fld>
            <a:endParaRPr lang="de-DE" dirty="0"/>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40352357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EF233888-A90F-4714-99E6-017C7D1D0A78}" type="datetime1">
              <a:rPr lang="de-DE" smtClean="0"/>
              <a:t>17.06.2019</a:t>
            </a:fld>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94853C3A-5FD7-438C-8BBD-22DDB12783CD}" type="datetime1">
              <a:rPr lang="de-DE" smtClean="0"/>
              <a:t>17.06.2019</a:t>
            </a:fld>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6C530D3A-278F-4F09-AF53-76FA9E4BD25E}" type="datetime1">
              <a:rPr lang="de-DE" smtClean="0"/>
              <a:t>17.06.2019</a:t>
            </a:fld>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20E42E14-AE2C-4CBD-8AC1-44F2AB2C2770}" type="datetime1">
              <a:rPr lang="de-DE" smtClean="0"/>
              <a:t>17.06.2019</a:t>
            </a:fld>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32365D9-6BDB-41F8-8DA6-27AE8E2CD7A9}" type="datetime1">
              <a:rPr lang="de-DE" smtClean="0"/>
              <a:t>17.06.2019</a:t>
            </a:fld>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59B1F4A9-8D0C-4233-82F5-CFA74C4264C6}" type="datetime1">
              <a:rPr lang="de-DE" smtClean="0"/>
              <a:t>17.06.2019</a:t>
            </a:fld>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3BFC3889-0F27-4AF3-9808-7100AF7BB712}" type="datetime1">
              <a:rPr lang="de-DE" smtClean="0"/>
              <a:t>17.06.2019</a:t>
            </a:fld>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28CF5E04-C3E7-4355-8E8A-C68585336411}" type="datetime1">
              <a:rPr lang="de-DE" smtClean="0"/>
              <a:t>17.06.2019</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D68DDB95-D8DC-499A-8428-6C0A75914436}" type="datetime1">
              <a:rPr lang="de-DE" smtClean="0"/>
              <a:t>17.06.2019</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p:nvSpPr>
        <p:spPr>
          <a:xfrm>
            <a:off x="0" y="2204864"/>
            <a:ext cx="9144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hteck 10"/>
          <p:cNvSpPr/>
          <p:nvPr/>
        </p:nvSpPr>
        <p:spPr>
          <a:xfrm>
            <a:off x="0" y="3618000"/>
            <a:ext cx="9144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ctrTitle"/>
          </p:nvPr>
        </p:nvSpPr>
        <p:spPr>
          <a:xfrm>
            <a:off x="685800" y="2204864"/>
            <a:ext cx="7772400" cy="1395586"/>
          </a:xfrm>
        </p:spPr>
        <p:txBody>
          <a:bodyPr/>
          <a:lstStyle>
            <a:lvl1pPr>
              <a:defRPr b="1">
                <a:latin typeface="Calibri" panose="020F0502020204030204" pitchFamily="34" charset="0"/>
              </a:defRPr>
            </a:lvl1pPr>
          </a:lstStyle>
          <a:p>
            <a:r>
              <a:rPr lang="de-DE"/>
              <a:t>Titelmasterformat durch Klicken bearbeiten</a:t>
            </a:r>
            <a:endParaRPr lang="de-CH"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6" name="Datumsplatzhalter 3"/>
          <p:cNvSpPr>
            <a:spLocks noGrp="1"/>
          </p:cNvSpPr>
          <p:nvPr>
            <p:ph type="dt" sz="half" idx="10"/>
          </p:nvPr>
        </p:nvSpPr>
        <p:spPr>
          <a:xfrm>
            <a:off x="206152" y="6356350"/>
            <a:ext cx="2133600" cy="365125"/>
          </a:xfrm>
        </p:spPr>
        <p:txBody>
          <a:bodyPr/>
          <a:lstStyle>
            <a:lvl1pPr>
              <a:defRPr>
                <a:latin typeface="Calibri" panose="020F0502020204030204" pitchFamily="34" charset="0"/>
              </a:defRPr>
            </a:lvl1pPr>
          </a:lstStyle>
          <a:p>
            <a:fld id="{5C73D1E9-179B-4F75-A2F9-FCAE5F5C5363}" type="datetime1">
              <a:rPr lang="de-DE" smtClean="0"/>
              <a:t>17.06.2019</a:t>
            </a:fld>
            <a:endParaRPr lang="de-CH" dirty="0"/>
          </a:p>
        </p:txBody>
      </p:sp>
      <p:sp>
        <p:nvSpPr>
          <p:cNvPr id="9" name="Fußzeilenplatzhalter 4"/>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6553200" y="6356350"/>
            <a:ext cx="2133600" cy="365125"/>
          </a:xfrm>
        </p:spPr>
        <p:txBody>
          <a:bodyPr/>
          <a:lstStyle/>
          <a:p>
            <a:fld id="{87674F0A-37BA-4CE3-B1FD-DE57A7E2F2C6}" type="slidenum">
              <a:rPr lang="de-CH" smtClean="0"/>
              <a:pPr/>
              <a:t>‹Nr.›</a:t>
            </a:fld>
            <a:endParaRPr lang="de-CH"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611" y="260648"/>
            <a:ext cx="2879869" cy="834508"/>
          </a:xfrm>
          <a:prstGeom prst="rect">
            <a:avLst/>
          </a:prstGeom>
        </p:spPr>
      </p:pic>
      <p:sp>
        <p:nvSpPr>
          <p:cNvPr id="13" name="Textfeld 12"/>
          <p:cNvSpPr txBox="1"/>
          <p:nvPr/>
        </p:nvSpPr>
        <p:spPr>
          <a:xfrm>
            <a:off x="3851920" y="6381328"/>
            <a:ext cx="5040560"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a:t>
            </a:r>
            <a:r>
              <a:rPr lang="de-CH" sz="1000" kern="1200" dirty="0" err="1">
                <a:solidFill>
                  <a:schemeClr val="bg1"/>
                </a:solidFill>
                <a:effectLst/>
                <a:latin typeface="Calibri" panose="020F0502020204030204" pitchFamily="34" charset="0"/>
                <a:ea typeface="+mn-ea"/>
                <a:cs typeface="+mn-cs"/>
              </a:rPr>
              <a:t>publique</a:t>
            </a:r>
            <a:r>
              <a:rPr lang="de-CH" sz="1000" kern="1200" dirty="0">
                <a:solidFill>
                  <a:schemeClr val="bg1"/>
                </a:solidFill>
                <a:effectLst/>
                <a:latin typeface="Calibri" panose="020F0502020204030204" pitchFamily="34" charset="0"/>
                <a:ea typeface="+mn-ea"/>
                <a:cs typeface="+mn-cs"/>
              </a:rPr>
              <a:t>/</a:t>
            </a:r>
            <a:r>
              <a:rPr lang="de-CH" sz="1000" kern="1200" dirty="0" err="1">
                <a:solidFill>
                  <a:schemeClr val="bg1"/>
                </a:solidFill>
                <a:effectLst/>
                <a:latin typeface="Calibri" panose="020F0502020204030204" pitchFamily="34" charset="0"/>
                <a:ea typeface="+mn-ea"/>
                <a:cs typeface="+mn-cs"/>
              </a:rPr>
              <a:t>Amministrazione</a:t>
            </a:r>
            <a:r>
              <a:rPr lang="de-CH" sz="1000" kern="1200" dirty="0">
                <a:solidFill>
                  <a:schemeClr val="bg1"/>
                </a:solidFill>
                <a:effectLst/>
                <a:latin typeface="Calibri" panose="020F0502020204030204" pitchFamily="34" charset="0"/>
                <a:ea typeface="+mn-ea"/>
                <a:cs typeface="+mn-cs"/>
              </a:rPr>
              <a:t> </a:t>
            </a:r>
            <a:r>
              <a:rPr lang="de-CH" sz="1000" kern="1200" dirty="0" err="1">
                <a:solidFill>
                  <a:schemeClr val="bg1"/>
                </a:solidFill>
                <a:effectLst/>
                <a:latin typeface="Calibri" panose="020F0502020204030204" pitchFamily="34" charset="0"/>
                <a:ea typeface="+mn-ea"/>
                <a:cs typeface="+mn-cs"/>
              </a:rPr>
              <a:t>pubblica</a:t>
            </a:r>
            <a:endParaRPr lang="de-CH" sz="1000" kern="1200" dirty="0">
              <a:solidFill>
                <a:schemeClr val="bg1"/>
              </a:solidFill>
              <a:effectLst/>
              <a:latin typeface="Calibri" panose="020F0502020204030204" pitchFamily="34" charset="0"/>
              <a:ea typeface="+mn-ea"/>
              <a:cs typeface="+mn-cs"/>
            </a:endParaRPr>
          </a:p>
        </p:txBody>
      </p:sp>
      <p:sp>
        <p:nvSpPr>
          <p:cNvPr id="14" name="Textfeld 13"/>
          <p:cNvSpPr txBox="1"/>
          <p:nvPr/>
        </p:nvSpPr>
        <p:spPr>
          <a:xfrm>
            <a:off x="1835696" y="6390714"/>
            <a:ext cx="1656184"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643160"/>
            <a:ext cx="2220919" cy="2204864"/>
          </a:xfrm>
          <a:prstGeom prst="rect">
            <a:avLst/>
          </a:prstGeom>
        </p:spPr>
      </p:pic>
      <p:sp>
        <p:nvSpPr>
          <p:cNvPr id="16" name="Rechteck 15"/>
          <p:cNvSpPr/>
          <p:nvPr userDrawn="1"/>
        </p:nvSpPr>
        <p:spPr>
          <a:xfrm>
            <a:off x="0" y="2204864"/>
            <a:ext cx="9144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Rechteck 16"/>
          <p:cNvSpPr/>
          <p:nvPr userDrawn="1"/>
        </p:nvSpPr>
        <p:spPr>
          <a:xfrm>
            <a:off x="0" y="3618000"/>
            <a:ext cx="9144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8" name="Grafik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2611" y="260648"/>
            <a:ext cx="2879869" cy="834508"/>
          </a:xfrm>
          <a:prstGeom prst="rect">
            <a:avLst/>
          </a:prstGeom>
        </p:spPr>
      </p:pic>
      <p:sp>
        <p:nvSpPr>
          <p:cNvPr id="19" name="Textfeld 18"/>
          <p:cNvSpPr txBox="1"/>
          <p:nvPr userDrawn="1"/>
        </p:nvSpPr>
        <p:spPr>
          <a:xfrm>
            <a:off x="3851920" y="6381328"/>
            <a:ext cx="5040560"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a:t>
            </a:r>
            <a:r>
              <a:rPr lang="de-CH" sz="1000" kern="1200" dirty="0" err="1">
                <a:solidFill>
                  <a:schemeClr val="bg1"/>
                </a:solidFill>
                <a:effectLst/>
                <a:latin typeface="Calibri" panose="020F0502020204030204" pitchFamily="34" charset="0"/>
                <a:ea typeface="+mn-ea"/>
                <a:cs typeface="+mn-cs"/>
              </a:rPr>
              <a:t>publique</a:t>
            </a:r>
            <a:r>
              <a:rPr lang="de-CH" sz="1000" kern="1200" dirty="0">
                <a:solidFill>
                  <a:schemeClr val="bg1"/>
                </a:solidFill>
                <a:effectLst/>
                <a:latin typeface="Calibri" panose="020F0502020204030204" pitchFamily="34" charset="0"/>
                <a:ea typeface="+mn-ea"/>
                <a:cs typeface="+mn-cs"/>
              </a:rPr>
              <a:t>/</a:t>
            </a:r>
            <a:r>
              <a:rPr lang="de-CH" sz="1000" kern="1200" dirty="0" err="1">
                <a:solidFill>
                  <a:schemeClr val="bg1"/>
                </a:solidFill>
                <a:effectLst/>
                <a:latin typeface="Calibri" panose="020F0502020204030204" pitchFamily="34" charset="0"/>
                <a:ea typeface="+mn-ea"/>
                <a:cs typeface="+mn-cs"/>
              </a:rPr>
              <a:t>Amministrazione</a:t>
            </a:r>
            <a:r>
              <a:rPr lang="de-CH" sz="1000" kern="1200" dirty="0">
                <a:solidFill>
                  <a:schemeClr val="bg1"/>
                </a:solidFill>
                <a:effectLst/>
                <a:latin typeface="Calibri" panose="020F0502020204030204" pitchFamily="34" charset="0"/>
                <a:ea typeface="+mn-ea"/>
                <a:cs typeface="+mn-cs"/>
              </a:rPr>
              <a:t> </a:t>
            </a:r>
            <a:r>
              <a:rPr lang="de-CH" sz="1000" kern="1200" dirty="0" err="1">
                <a:solidFill>
                  <a:schemeClr val="bg1"/>
                </a:solidFill>
                <a:effectLst/>
                <a:latin typeface="Calibri" panose="020F0502020204030204" pitchFamily="34" charset="0"/>
                <a:ea typeface="+mn-ea"/>
                <a:cs typeface="+mn-cs"/>
              </a:rPr>
              <a:t>pubblica</a:t>
            </a:r>
            <a:endParaRPr lang="de-CH" sz="1000" kern="1200" dirty="0">
              <a:solidFill>
                <a:schemeClr val="bg1"/>
              </a:solidFill>
              <a:effectLst/>
              <a:latin typeface="Calibri" panose="020F0502020204030204" pitchFamily="34" charset="0"/>
              <a:ea typeface="+mn-ea"/>
              <a:cs typeface="+mn-cs"/>
            </a:endParaRPr>
          </a:p>
        </p:txBody>
      </p:sp>
      <p:sp>
        <p:nvSpPr>
          <p:cNvPr id="20" name="Textfeld 19"/>
          <p:cNvSpPr txBox="1"/>
          <p:nvPr userDrawn="1"/>
        </p:nvSpPr>
        <p:spPr>
          <a:xfrm>
            <a:off x="1835696" y="6390714"/>
            <a:ext cx="1656184"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21" name="Grafik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643160"/>
            <a:ext cx="2220919" cy="220486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0E7FE55F-0B49-43E3-B690-7A7E1416E1D1}" type="datetime1">
              <a:rPr lang="de-DE" smtClean="0"/>
              <a:t>17.06.2019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18872492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652934"/>
          </a:xfrm>
        </p:spPr>
        <p:txBody>
          <a:bodyPr>
            <a:noAutofit/>
          </a:bodyPr>
          <a:lstStyle>
            <a:lvl1pPr>
              <a:defRPr sz="2800">
                <a:latin typeface="Calibri" panose="020F0502020204030204" pitchFamily="34" charset="0"/>
              </a:defRPr>
            </a:lvl1pPr>
          </a:lstStyle>
          <a:p>
            <a:r>
              <a:rPr lang="de-DE"/>
              <a:t>Titelmasterformat durch Klicken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457200" y="6356350"/>
            <a:ext cx="2133600" cy="365125"/>
          </a:xfrm>
        </p:spPr>
        <p:txBody>
          <a:bodyPr/>
          <a:lstStyle>
            <a:lvl1pPr>
              <a:defRPr>
                <a:latin typeface="Calibri" panose="020F0502020204030204" pitchFamily="34" charset="0"/>
              </a:defRPr>
            </a:lvl1pPr>
          </a:lstStyle>
          <a:p>
            <a:fld id="{300D0A90-18A8-43FE-860C-0AA69069EB81}" type="datetime1">
              <a:rPr lang="de-DE" smtClean="0"/>
              <a:t>17.06.2019</a:t>
            </a:fld>
            <a:endParaRPr lang="de-CH" dirty="0"/>
          </a:p>
        </p:txBody>
      </p:sp>
      <p:sp>
        <p:nvSpPr>
          <p:cNvPr id="8" name="Foliennummernplatzhalter 5"/>
          <p:cNvSpPr>
            <a:spLocks noGrp="1"/>
          </p:cNvSpPr>
          <p:nvPr>
            <p:ph type="sldNum" sz="quarter" idx="12"/>
          </p:nvPr>
        </p:nvSpPr>
        <p:spPr>
          <a:xfrm>
            <a:off x="6553200" y="6356350"/>
            <a:ext cx="21336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70904"/>
            <a:ext cx="2145792" cy="621792"/>
          </a:xfrm>
          <a:prstGeom prst="rect">
            <a:avLst/>
          </a:prstGeom>
        </p:spPr>
      </p:pic>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8224" y="70904"/>
            <a:ext cx="2145792" cy="621792"/>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5FB649D4-A4FB-46B2-A14B-CAEDCD363A4B}" type="datetime1">
              <a:rPr lang="de-DE" smtClean="0"/>
              <a:t>17.06.2019</a:t>
            </a:fld>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0407B4BA-214E-4A0B-9CC5-5735E23E7950}" type="datetime1">
              <a:rPr lang="de-DE" smtClean="0"/>
              <a:t>17.06.2019</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A255F2EA-60C4-4E37-B04D-D949024DC9E6}" type="datetime1">
              <a:rPr lang="de-DE" smtClean="0"/>
              <a:t>17.06.2019</a:t>
            </a:fld>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DCDF4012-10FD-44FD-BDE8-6966154E1250}" type="datetime1">
              <a:rPr lang="de-DE" smtClean="0"/>
              <a:t>17.06.2019</a:t>
            </a:fld>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3AF4A06-B4F7-4071-AE42-4638F71F37E6}" type="datetime1">
              <a:rPr lang="de-DE" smtClean="0"/>
              <a:t>17.06.2019</a:t>
            </a:fld>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E5B904A4-6D08-4E92-BF77-AA16557B4634}" type="datetime1">
              <a:rPr lang="de-DE" smtClean="0"/>
              <a:t>17.06.2019</a:t>
            </a:fld>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54ECB13-D2DE-4A5C-BFDC-8E89C6397623}" type="datetime1">
              <a:rPr lang="de-DE" smtClean="0"/>
              <a:t>17.06.2019</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A4B7B737-28A2-48AC-A39B-B4B1E9EE080C}" type="datetime1">
              <a:rPr lang="de-DE" smtClean="0"/>
              <a:t>17.06.2019</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06852B2A-F2D8-40E2-9361-4BC9E3639871}" type="datetime1">
              <a:rPr lang="de-DE" smtClean="0"/>
              <a:t>17.06.2019</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06F78F4B-9473-4D98-A2F1-90B7627B0FA9}" type="datetime1">
              <a:rPr lang="de-DE" smtClean="0"/>
              <a:t>17.06.2019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1799689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4E7BBF0F-01C0-40C8-90F9-8296FB520FAD}" type="datetime1">
              <a:rPr lang="de-DE" smtClean="0"/>
              <a:t>17.06.2019</a:t>
            </a:fld>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94B6CCEA-F3F2-41B8-A48B-DCCC359D8F28}" type="datetime1">
              <a:rPr lang="de-DE" smtClean="0"/>
              <a:t>17.06.2019</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5BAB7CE4-A3D5-4790-86D9-7F4336F3DD41}" type="datetime1">
              <a:rPr lang="de-DE" smtClean="0"/>
              <a:t>17.06.2019</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7976E349-E252-450B-8138-353C0243D013}" type="datetime1">
              <a:rPr lang="de-DE" smtClean="0"/>
              <a:t>17.06.2019</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8BF60F70-B691-47A0-A98F-549E0A31B607}" type="datetime1">
              <a:rPr lang="de-DE" smtClean="0"/>
              <a:t>17.06.2019</a:t>
            </a:fld>
            <a:endParaRPr lang="de-CH"/>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536C56C2-0892-41B1-8F36-246C7AF933D6}" type="datetime1">
              <a:rPr lang="de-DE" smtClean="0"/>
              <a:t>17.06.2019</a:t>
            </a:fld>
            <a:endParaRPr lang="de-CH"/>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EFB44E1-C5FC-4B7E-85DF-B7DDEA29B4AE}" type="datetime1">
              <a:rPr lang="de-DE" smtClean="0"/>
              <a:t>17.06.2019</a:t>
            </a:fld>
            <a:endParaRPr lang="de-CH"/>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51C7899A-23DF-4672-A40E-DF119CF27187}" type="datetime1">
              <a:rPr lang="de-DE" smtClean="0"/>
              <a:t>17.06.2019</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3EF8A57-93C4-4EF1-8E9F-0AB848B8F5B4}" type="datetime1">
              <a:rPr lang="de-DE" smtClean="0"/>
              <a:t>17.06.2019</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E7AFCA3B-6FA0-43AA-AFB5-26E476F4F4CB}" type="datetime1">
              <a:rPr lang="de-DE" smtClean="0"/>
              <a:t>17.06.2019</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A433B5A7-18C8-4FC3-9C31-9DA78AA18C77}" type="datetime1">
              <a:rPr lang="de-DE" smtClean="0"/>
              <a:t>17.06.2019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39752905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27B812A4-FE3F-49EE-A017-966EF7DB3245}" type="datetime1">
              <a:rPr lang="de-DE" smtClean="0"/>
              <a:t>17.06.2019</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1B9888EE-7B6A-4F08-88E0-08B28830627D}" type="datetime1">
              <a:rPr lang="de-DE" smtClean="0"/>
              <a:t>17.06.2019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091DFCF8-9A0C-4D62-952E-F446F5822FCC}" type="datetime1">
              <a:rPr lang="de-DE" smtClean="0"/>
              <a:t>17.06.2019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63A8E0E9-94DD-44A0-88BF-4C3F55738F92}" type="datetime1">
              <a:rPr lang="de-DE" smtClean="0"/>
              <a:t>17.06.2019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BA4D0002-E053-4161-A35F-AB6D3FCAA772}" type="datetime1">
              <a:rPr lang="de-DE" smtClean="0"/>
              <a:t>17.06.2019</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24279435-6D59-46C7-9876-DF07116ECE17}" type="datetime1">
              <a:rPr lang="de-DE" smtClean="0"/>
              <a:t>17.06.2019</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D15BEFE5-AED3-4532-98A2-4499A3688849}" type="datetime1">
              <a:rPr lang="de-DE" smtClean="0"/>
              <a:t>17.06.2019</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8CDCAC4-8E8B-4328-969E-D3E04E8CED3C}" type="datetime1">
              <a:rPr lang="de-DE" smtClean="0"/>
              <a:t>17.06.2019</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444F2242-9E40-4C7C-AC2C-97C60C8A8799}" type="datetime1">
              <a:rPr lang="de-DE" smtClean="0"/>
              <a:t>17.06.2019</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3522CEC0-88F7-4054-A430-CF99F0FB3EF0}" type="datetime1">
              <a:rPr lang="de-DE" smtClean="0"/>
              <a:t>17.06.2019</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828AE7AD-DDFF-454D-A63B-005D5A62B152}" type="datetime1">
              <a:rPr lang="de-DE" smtClean="0"/>
              <a:t>17.06.2019</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12597778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00F0FADD-3D21-47CA-986B-D7095CC2EF94}" type="datetime1">
              <a:rPr lang="de-DE" smtClean="0"/>
              <a:t>17.06.2019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F4184EDE-75CD-4F40-95E6-6784DAC6FEF1}" type="datetime1">
              <a:rPr lang="de-DE" smtClean="0"/>
              <a:t>17.06.2019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C36CFF9E-44BA-428A-9DCD-C774E911FB2F}" type="datetime1">
              <a:rPr lang="de-DE" smtClean="0"/>
              <a:t>17.06.2019</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366484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 10"/>
          <p:cNvPicPr>
            <a:picLocks noChangeAspect="1"/>
          </p:cNvPicPr>
          <p:nvPr userDrawn="1"/>
        </p:nvPicPr>
        <p:blipFill>
          <a:blip r:embed="rId6"/>
          <a:stretch>
            <a:fillRect/>
          </a:stretch>
        </p:blipFill>
        <p:spPr>
          <a:xfrm>
            <a:off x="0" y="0"/>
            <a:ext cx="4679950" cy="1186255"/>
          </a:xfrm>
          <a:prstGeom prst="rect">
            <a:avLst/>
          </a:prstGeom>
        </p:spPr>
      </p:pic>
      <p:pic>
        <p:nvPicPr>
          <p:cNvPr id="3" name="Bild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30789" y="352007"/>
            <a:ext cx="1923288" cy="1167384"/>
          </a:xfrm>
          <a:prstGeom prst="rect">
            <a:avLst/>
          </a:prstGeom>
        </p:spPr>
      </p:pic>
      <p:pic>
        <p:nvPicPr>
          <p:cNvPr id="4" name="Bild 13" descr="ovap_logo.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06016" y="384585"/>
            <a:ext cx="1470983" cy="370862"/>
          </a:xfrm>
          <a:prstGeom prst="rect">
            <a:avLst/>
          </a:prstGeom>
        </p:spPr>
      </p:pic>
      <p:sp>
        <p:nvSpPr>
          <p:cNvPr id="5" name="Slide Number Placeholder 5"/>
          <p:cNvSpPr>
            <a:spLocks noGrp="1"/>
          </p:cNvSpPr>
          <p:nvPr>
            <p:ph type="sldNum" sz="quarter" idx="4"/>
          </p:nvPr>
        </p:nvSpPr>
        <p:spPr>
          <a:xfrm>
            <a:off x="431800" y="6417641"/>
            <a:ext cx="2057400" cy="304271"/>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
        <p:nvSpPr>
          <p:cNvPr id="6" name="Date Placeholder 3"/>
          <p:cNvSpPr>
            <a:spLocks noGrp="1"/>
          </p:cNvSpPr>
          <p:nvPr>
            <p:ph type="dt" sz="half" idx="2"/>
          </p:nvPr>
        </p:nvSpPr>
        <p:spPr>
          <a:xfrm>
            <a:off x="2622550" y="6417641"/>
            <a:ext cx="2057400" cy="304271"/>
          </a:xfrm>
          <a:prstGeom prst="rect">
            <a:avLst/>
          </a:prstGeom>
        </p:spPr>
        <p:txBody>
          <a:bodyPr vert="horz" lIns="0" tIns="0" rIns="0" bIns="0" rtlCol="0" anchor="ctr"/>
          <a:lstStyle>
            <a:lvl1pPr algn="r">
              <a:defRPr sz="900">
                <a:solidFill>
                  <a:srgbClr val="B21D24"/>
                </a:solidFill>
              </a:defRPr>
            </a:lvl1pPr>
          </a:lstStyle>
          <a:p>
            <a:fld id="{16839E79-3225-4A48-ABED-C7B6DC8D2393}" type="datetime1">
              <a:rPr lang="de-DE" smtClean="0"/>
              <a:t>17.06.2019</a:t>
            </a:fld>
            <a:endParaRPr lang="de-DE" dirty="0"/>
          </a:p>
        </p:txBody>
      </p:sp>
      <p:sp>
        <p:nvSpPr>
          <p:cNvPr id="7" name="Footer Placeholder 4"/>
          <p:cNvSpPr>
            <a:spLocks noGrp="1"/>
          </p:cNvSpPr>
          <p:nvPr>
            <p:ph type="ftr" sz="quarter" idx="3"/>
          </p:nvPr>
        </p:nvSpPr>
        <p:spPr>
          <a:xfrm>
            <a:off x="5111750" y="6417641"/>
            <a:ext cx="2305050" cy="304271"/>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pic>
        <p:nvPicPr>
          <p:cNvPr id="8" name="Bild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98657" y="6553536"/>
            <a:ext cx="987552" cy="115824"/>
          </a:xfrm>
          <a:prstGeom prst="rect">
            <a:avLst/>
          </a:prstGeom>
        </p:spPr>
      </p:pic>
    </p:spTree>
    <p:extLst>
      <p:ext uri="{BB962C8B-B14F-4D97-AF65-F5344CB8AC3E}">
        <p14:creationId xmlns:p14="http://schemas.microsoft.com/office/powerpoint/2010/main" val="3752476524"/>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Lst>
  <p:hf hdr="0" ftr="0"/>
  <p:txStyles>
    <p:titleStyle>
      <a:lvl1pPr algn="l" defTabSz="685800" rtl="0" eaLnBrk="1" latinLnBrk="0" hangingPunct="1">
        <a:lnSpc>
          <a:spcPct val="90000"/>
        </a:lnSpc>
        <a:spcBef>
          <a:spcPct val="0"/>
        </a:spcBef>
        <a:buNone/>
        <a:defRPr sz="3300" kern="1200">
          <a:solidFill>
            <a:srgbClr val="22468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B21D24"/>
        </a:buClr>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80">
          <p15:clr>
            <a:srgbClr val="F26B43"/>
          </p15:clr>
        </p15:guide>
        <p15:guide id="2" pos="272">
          <p15:clr>
            <a:srgbClr val="F26B43"/>
          </p15:clr>
        </p15:guide>
        <p15:guide id="3" pos="5488">
          <p15:clr>
            <a:srgbClr val="F26B43"/>
          </p15:clr>
        </p15:guide>
        <p15:guide id="4" pos="4672">
          <p15:clr>
            <a:srgbClr val="F26B43"/>
          </p15:clr>
        </p15:guide>
        <p15:guide id="5" pos="2948">
          <p15:clr>
            <a:srgbClr val="F26B43"/>
          </p15:clr>
        </p15:guide>
        <p15:guide id="6" pos="3220">
          <p15:clr>
            <a:srgbClr val="F26B43"/>
          </p15:clr>
        </p15:guide>
        <p15:guide id="7" orient="horz" pos="1120">
          <p15:clr>
            <a:srgbClr val="F26B43"/>
          </p15:clr>
        </p15:guide>
        <p15:guide id="8" orient="horz" pos="1573">
          <p15:clr>
            <a:srgbClr val="F26B43"/>
          </p15:clr>
        </p15:guide>
        <p15:guide id="9" orient="horz" pos="1687">
          <p15:clr>
            <a:srgbClr val="F26B43"/>
          </p15:clr>
        </p15:guide>
        <p15:guide id="10" orient="horz" pos="3161">
          <p15:clr>
            <a:srgbClr val="F26B43"/>
          </p15:clr>
        </p15:guide>
        <p15:guide id="11" orient="horz" pos="343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63E74-B4E2-4F45-9F6E-83C8649DEB00}" type="datetime1">
              <a:rPr lang="de-DE" smtClean="0"/>
              <a:t>17.06.2019</a:t>
            </a:fld>
            <a:endParaRPr lang="de-CH"/>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80FF0-ECAA-47AB-88DD-CD944DC71D07}" type="slidenum">
              <a:rPr lang="de-CH" smtClean="0"/>
              <a:t>‹Nr.›</a:t>
            </a:fld>
            <a:endParaRPr lang="de-CH"/>
          </a:p>
        </p:txBody>
      </p:sp>
    </p:spTree>
    <p:extLst>
      <p:ext uri="{BB962C8B-B14F-4D97-AF65-F5344CB8AC3E}">
        <p14:creationId xmlns:p14="http://schemas.microsoft.com/office/powerpoint/2010/main" val="39744834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75598-53DB-4938-A285-C6120EFE0B9D}" type="datetime1">
              <a:rPr lang="de-DE" smtClean="0"/>
              <a:t>17.06.2019</a:t>
            </a:fld>
            <a:endParaRPr lang="de-CH"/>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F4F7A-E121-4A84-B81C-D341508D76D3}" type="slidenum">
              <a:rPr lang="de-CH" smtClean="0"/>
              <a:t>‹Nr.›</a:t>
            </a:fld>
            <a:endParaRPr lang="de-CH"/>
          </a:p>
        </p:txBody>
      </p:sp>
    </p:spTree>
    <p:extLst>
      <p:ext uri="{BB962C8B-B14F-4D97-AF65-F5344CB8AC3E}">
        <p14:creationId xmlns:p14="http://schemas.microsoft.com/office/powerpoint/2010/main" val="70493731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CE9C9-4080-45B1-ADFA-245C9884E7C9}" type="datetime1">
              <a:rPr lang="de-DE" smtClean="0"/>
              <a:t>17.06.2019</a:t>
            </a:fld>
            <a:endParaRPr lang="de-CH"/>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82E74-9025-42DC-9D9E-793C398285D1}" type="slidenum">
              <a:rPr lang="de-CH" smtClean="0"/>
              <a:t>‹Nr.›</a:t>
            </a:fld>
            <a:endParaRPr lang="de-CH"/>
          </a:p>
        </p:txBody>
      </p:sp>
    </p:spTree>
    <p:extLst>
      <p:ext uri="{BB962C8B-B14F-4D97-AF65-F5344CB8AC3E}">
        <p14:creationId xmlns:p14="http://schemas.microsoft.com/office/powerpoint/2010/main" val="88816665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BF2A7-286E-40AF-AE6E-FF69EE165972}" type="datetime1">
              <a:rPr lang="de-DE" smtClean="0"/>
              <a:t>17.06.2019</a:t>
            </a:fld>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970D9-092B-46BD-9D8F-10079124086D}" type="datetime1">
              <a:rPr lang="de-DE" smtClean="0"/>
              <a:t>17.06.2019</a:t>
            </a:fld>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F4996-B203-460F-8216-97E62728C2F7}" type="datetime1">
              <a:rPr lang="de-DE" smtClean="0"/>
              <a:t>17.06.2019</a:t>
            </a:fld>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93918-0AAF-4C22-844F-3EEA4A8B5BF2}" type="datetime1">
              <a:rPr lang="de-DE" smtClean="0"/>
              <a:t>17.06.2019</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ov-ap.ch/"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8.wmf"/><Relationship Id="rId4" Type="http://schemas.openxmlformats.org/officeDocument/2006/relationships/image" Target="../media/image17.wmf"/></Relationships>
</file>

<file path=ppt/slides/_rels/slide3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8.wmf"/><Relationship Id="rId4" Type="http://schemas.openxmlformats.org/officeDocument/2006/relationships/image" Target="../media/image17.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www.ov-ap.ch/"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ov-ap.ch/" TargetMode="External"/><Relationship Id="rId2" Type="http://schemas.openxmlformats.org/officeDocument/2006/relationships/hyperlink" Target="http://www.ov-ag.ch/"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2204864"/>
            <a:ext cx="9144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itel 4"/>
          <p:cNvSpPr>
            <a:spLocks noGrp="1"/>
          </p:cNvSpPr>
          <p:nvPr>
            <p:ph type="title"/>
          </p:nvPr>
        </p:nvSpPr>
        <p:spPr/>
        <p:txBody>
          <a:bodyPr>
            <a:normAutofit/>
          </a:bodyPr>
          <a:lstStyle/>
          <a:p>
            <a:r>
              <a:rPr lang="de-CH" sz="3200" b="1" dirty="0" err="1"/>
              <a:t>üK</a:t>
            </a:r>
            <a:r>
              <a:rPr lang="de-CH" sz="3200" b="1" dirty="0"/>
              <a:t> 2: Praxisbericht</a:t>
            </a:r>
          </a:p>
        </p:txBody>
      </p:sp>
      <p:sp>
        <p:nvSpPr>
          <p:cNvPr id="7" name="Rechteck 6"/>
          <p:cNvSpPr/>
          <p:nvPr/>
        </p:nvSpPr>
        <p:spPr>
          <a:xfrm>
            <a:off x="0" y="3618000"/>
            <a:ext cx="9144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Untertitel 5"/>
          <p:cNvSpPr>
            <a:spLocks noGrp="1"/>
          </p:cNvSpPr>
          <p:nvPr>
            <p:ph idx="1"/>
          </p:nvPr>
        </p:nvSpPr>
        <p:spPr>
          <a:xfrm>
            <a:off x="431800" y="3933398"/>
            <a:ext cx="6985000" cy="2303914"/>
          </a:xfrm>
        </p:spPr>
        <p:txBody>
          <a:bodyPr>
            <a:normAutofit/>
          </a:bodyPr>
          <a:lstStyle/>
          <a:p>
            <a:pPr marL="354013" indent="-354013"/>
            <a:r>
              <a:rPr lang="de-CH" sz="2400" dirty="0">
                <a:solidFill>
                  <a:schemeClr val="bg1"/>
                </a:solidFill>
              </a:rPr>
              <a:t>Rückblick PE1 </a:t>
            </a:r>
          </a:p>
          <a:p>
            <a:pPr marL="354013" indent="-354013"/>
            <a:r>
              <a:rPr lang="de-CH" sz="2400" dirty="0">
                <a:solidFill>
                  <a:schemeClr val="bg1"/>
                </a:solidFill>
              </a:rPr>
              <a:t>Praxisbericht</a:t>
            </a:r>
          </a:p>
          <a:p>
            <a:pPr marL="354013" indent="-354013"/>
            <a:r>
              <a:rPr lang="de-CH" sz="2400" dirty="0">
                <a:solidFill>
                  <a:schemeClr val="bg1"/>
                </a:solidFill>
              </a:rPr>
              <a:t>Lern- und Leistungsdokumentation (LLD) führen</a:t>
            </a:r>
            <a:endParaRPr lang="de-CH"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798" y="1405706"/>
            <a:ext cx="8313849" cy="862966"/>
          </a:xfrm>
        </p:spPr>
        <p:txBody>
          <a:bodyPr/>
          <a:lstStyle/>
          <a:p>
            <a:r>
              <a:rPr lang="de-CH" sz="2400" b="1" dirty="0" err="1">
                <a:latin typeface="Arial" panose="020B0604020202020204" pitchFamily="34" charset="0"/>
                <a:cs typeface="Arial" panose="020B0604020202020204" pitchFamily="34" charset="0"/>
              </a:rPr>
              <a:t>bewertung</a:t>
            </a:r>
            <a:r>
              <a:rPr lang="de-CH" sz="2400" b="1" dirty="0">
                <a:latin typeface="Arial" panose="020B0604020202020204" pitchFamily="34" charset="0"/>
                <a:cs typeface="Arial" panose="020B0604020202020204" pitchFamily="34" charset="0"/>
              </a:rPr>
              <a:t> der </a:t>
            </a:r>
            <a:r>
              <a:rPr lang="de-CH" sz="2400" b="1" dirty="0" err="1">
                <a:latin typeface="Arial" panose="020B0604020202020204" pitchFamily="34" charset="0"/>
                <a:cs typeface="Arial" panose="020B0604020202020204" pitchFamily="34" charset="0"/>
              </a:rPr>
              <a:t>prozesseinheiten</a:t>
            </a:r>
            <a:endParaRPr lang="de-DE" sz="2400" b="1"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a:xfrm>
            <a:off x="2622550" y="6324453"/>
            <a:ext cx="2057400" cy="365125"/>
          </a:xfrm>
          <a:prstGeom prst="rect">
            <a:avLst/>
          </a:prstGeom>
        </p:spPr>
        <p:txBody>
          <a:bodyPr/>
          <a:lstStyle/>
          <a:p>
            <a:fld id="{83F656BE-77BD-FE46-B5A1-7FA697EAD1D6}" type="datetime1">
              <a:rPr lang="de-CH" smtClean="0"/>
              <a:t>17.06.2019</a:t>
            </a:fld>
            <a:endParaRPr lang="de-DE"/>
          </a:p>
        </p:txBody>
      </p:sp>
      <p:sp>
        <p:nvSpPr>
          <p:cNvPr id="5" name="Foliennummernplatzhalter 4"/>
          <p:cNvSpPr>
            <a:spLocks noGrp="1"/>
          </p:cNvSpPr>
          <p:nvPr>
            <p:ph type="sldNum" sz="quarter" idx="4"/>
          </p:nvPr>
        </p:nvSpPr>
        <p:spPr>
          <a:xfrm>
            <a:off x="431800" y="6324453"/>
            <a:ext cx="2057400" cy="365125"/>
          </a:xfrm>
          <a:prstGeom prst="rect">
            <a:avLst/>
          </a:prstGeom>
        </p:spPr>
        <p:txBody>
          <a:bodyPr/>
          <a:lstStyle/>
          <a:p>
            <a:fld id="{DC4DA7DB-533C-E24E-9B72-C33B1AB434BF}" type="slidenum">
              <a:rPr lang="de-DE" smtClean="0"/>
              <a:t>10</a:t>
            </a:fld>
            <a:endParaRPr lang="de-DE"/>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913139774"/>
              </p:ext>
            </p:extLst>
          </p:nvPr>
        </p:nvGraphicFramePr>
        <p:xfrm>
          <a:off x="431800" y="2051686"/>
          <a:ext cx="7978776" cy="4745736"/>
        </p:xfrm>
        <a:graphic>
          <a:graphicData uri="http://schemas.openxmlformats.org/drawingml/2006/table">
            <a:tbl>
              <a:tblPr firstRow="1" bandRow="1">
                <a:tableStyleId>{5C22544A-7EE6-4342-B048-85BDC9FD1C3A}</a:tableStyleId>
              </a:tblPr>
              <a:tblGrid>
                <a:gridCol w="2166545">
                  <a:extLst>
                    <a:ext uri="{9D8B030D-6E8A-4147-A177-3AD203B41FA5}">
                      <a16:colId xmlns="" xmlns:a16="http://schemas.microsoft.com/office/drawing/2014/main" val="20000"/>
                    </a:ext>
                  </a:extLst>
                </a:gridCol>
                <a:gridCol w="5812231">
                  <a:extLst>
                    <a:ext uri="{9D8B030D-6E8A-4147-A177-3AD203B41FA5}">
                      <a16:colId xmlns="" xmlns:a16="http://schemas.microsoft.com/office/drawing/2014/main" val="20001"/>
                    </a:ext>
                  </a:extLst>
                </a:gridCol>
              </a:tblGrid>
              <a:tr h="4745736">
                <a:tc>
                  <a:txBody>
                    <a:bodyPr/>
                    <a:lstStyle/>
                    <a:p>
                      <a:r>
                        <a:rPr lang="de-CH" sz="1900" dirty="0">
                          <a:latin typeface="Arial" panose="020B0604020202020204" pitchFamily="34" charset="0"/>
                          <a:cs typeface="Arial" panose="020B0604020202020204" pitchFamily="34" charset="0"/>
                        </a:rPr>
                        <a:t>Rechtschreibung</a:t>
                      </a:r>
                      <a:endParaRPr lang="de-CH" sz="1600" dirty="0">
                        <a:latin typeface="Arial" panose="020B0604020202020204" pitchFamily="34" charset="0"/>
                        <a:cs typeface="Arial" panose="020B0604020202020204" pitchFamily="34" charset="0"/>
                      </a:endParaRPr>
                    </a:p>
                  </a:txBody>
                  <a:tcPr marT="54864" marB="54864"/>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900" dirty="0">
                          <a:latin typeface="Arial" panose="020B0604020202020204" pitchFamily="34" charset="0"/>
                          <a:cs typeface="Arial" panose="020B0604020202020204" pitchFamily="34" charset="0"/>
                        </a:rPr>
                        <a:t>Bestandteil: </a:t>
                      </a:r>
                      <a:br>
                        <a:rPr lang="de-CH" sz="1900" dirty="0">
                          <a:latin typeface="Arial" panose="020B0604020202020204" pitchFamily="34" charset="0"/>
                          <a:cs typeface="Arial" panose="020B0604020202020204" pitchFamily="34" charset="0"/>
                        </a:rPr>
                      </a:br>
                      <a:r>
                        <a:rPr lang="de-CH" sz="1900" dirty="0">
                          <a:latin typeface="Arial" panose="020B0604020202020204" pitchFamily="34" charset="0"/>
                          <a:cs typeface="Arial" panose="020B0604020202020204" pitchFamily="34" charset="0"/>
                        </a:rPr>
                        <a:t>D</a:t>
                      </a:r>
                      <a:r>
                        <a:rPr lang="de-CH" sz="1900" b="0" dirty="0">
                          <a:latin typeface="Arial" panose="020B0604020202020204" pitchFamily="34" charset="0"/>
                          <a:cs typeface="Arial" panose="020B0604020202020204" pitchFamily="34" charset="0"/>
                        </a:rPr>
                        <a:t>ie Rechtschreibung umfasst die Orthographie, die Zeichensetzung</a:t>
                      </a:r>
                      <a:r>
                        <a:rPr lang="de-CH" sz="1900" b="0" baseline="0" dirty="0">
                          <a:latin typeface="Arial" panose="020B0604020202020204" pitchFamily="34" charset="0"/>
                          <a:cs typeface="Arial" panose="020B0604020202020204" pitchFamily="34" charset="0"/>
                        </a:rPr>
                        <a:t> und die Grammatik</a:t>
                      </a:r>
                      <a:r>
                        <a:rPr lang="de-CH" sz="1900" b="0" dirty="0">
                          <a:latin typeface="Arial" panose="020B0604020202020204" pitchFamily="34" charset="0"/>
                          <a:cs typeface="Arial" panose="020B0604020202020204" pitchFamily="34" charset="0"/>
                        </a:rPr>
                        <a:t>.</a:t>
                      </a:r>
                    </a:p>
                    <a:p>
                      <a:pPr marL="0" marR="0" indent="0" algn="l" defTabSz="685800" rtl="0" eaLnBrk="1" fontAlgn="auto" latinLnBrk="0" hangingPunct="1">
                        <a:lnSpc>
                          <a:spcPct val="100000"/>
                        </a:lnSpc>
                        <a:spcBef>
                          <a:spcPts val="0"/>
                        </a:spcBef>
                        <a:spcAft>
                          <a:spcPts val="0"/>
                        </a:spcAft>
                        <a:buClrTx/>
                        <a:buSzTx/>
                        <a:buFontTx/>
                        <a:buNone/>
                        <a:tabLst/>
                        <a:defRPr/>
                      </a:pPr>
                      <a:endParaRPr lang="de-CH" sz="1900" b="0" dirty="0">
                        <a:latin typeface="Arial" panose="020B0604020202020204" pitchFamily="34" charset="0"/>
                        <a:cs typeface="Arial"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de-CH" sz="1900" b="0" dirty="0">
                          <a:latin typeface="Arial" panose="020B0604020202020204" pitchFamily="34" charset="0"/>
                          <a:cs typeface="Arial" panose="020B0604020202020204" pitchFamily="34" charset="0"/>
                        </a:rPr>
                        <a:t>Gesamte Dokumentation (inkl. Flussdiagramm)</a:t>
                      </a:r>
                    </a:p>
                    <a:p>
                      <a:pPr marL="0" marR="0" indent="0" algn="l" defTabSz="685800" rtl="0" eaLnBrk="1" fontAlgn="auto" latinLnBrk="0" hangingPunct="1">
                        <a:lnSpc>
                          <a:spcPct val="100000"/>
                        </a:lnSpc>
                        <a:spcBef>
                          <a:spcPts val="0"/>
                        </a:spcBef>
                        <a:spcAft>
                          <a:spcPts val="0"/>
                        </a:spcAft>
                        <a:buClrTx/>
                        <a:buSzTx/>
                        <a:buFontTx/>
                        <a:buNone/>
                        <a:tabLst/>
                        <a:defRPr/>
                      </a:pPr>
                      <a:endParaRPr lang="de-CH" sz="1900" b="0" dirty="0">
                        <a:latin typeface="Arial" panose="020B0604020202020204" pitchFamily="34" charset="0"/>
                        <a:cs typeface="Arial"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de-CH" sz="1900" b="1" dirty="0">
                          <a:latin typeface="Arial" panose="020B0604020202020204" pitchFamily="34" charset="0"/>
                          <a:cs typeface="Arial" panose="020B0604020202020204" pitchFamily="34" charset="0"/>
                        </a:rPr>
                        <a:t>Bewertung:</a:t>
                      </a:r>
                    </a:p>
                    <a:p>
                      <a:pPr marL="0" marR="0" indent="0" algn="l" defTabSz="685800" rtl="0" eaLnBrk="1" fontAlgn="auto" latinLnBrk="0" hangingPunct="1">
                        <a:lnSpc>
                          <a:spcPct val="100000"/>
                        </a:lnSpc>
                        <a:spcBef>
                          <a:spcPts val="0"/>
                        </a:spcBef>
                        <a:spcAft>
                          <a:spcPts val="0"/>
                        </a:spcAft>
                        <a:buClrTx/>
                        <a:buSzTx/>
                        <a:buFontTx/>
                        <a:buNone/>
                        <a:tabLst/>
                        <a:defRPr/>
                      </a:pPr>
                      <a:r>
                        <a:rPr lang="de-CH" sz="1900" b="0" dirty="0">
                          <a:latin typeface="Arial" panose="020B0604020202020204" pitchFamily="34" charset="0"/>
                          <a:cs typeface="Arial" panose="020B0604020202020204" pitchFamily="34" charset="0"/>
                        </a:rPr>
                        <a:t>X = 3</a:t>
                      </a:r>
                      <a:endParaRPr lang="de-CH" sz="1900" b="0" baseline="0" dirty="0">
                        <a:latin typeface="Arial" panose="020B0604020202020204" pitchFamily="34" charset="0"/>
                        <a:cs typeface="Arial"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de-CH" sz="1900" b="0" baseline="0" dirty="0">
                        <a:latin typeface="Arial" panose="020B0604020202020204" pitchFamily="34" charset="0"/>
                        <a:cs typeface="Arial"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de-CH" sz="1900" b="1" baseline="0" dirty="0">
                          <a:latin typeface="Arial" panose="020B0604020202020204" pitchFamily="34" charset="0"/>
                          <a:cs typeface="Arial" panose="020B0604020202020204" pitchFamily="34" charset="0"/>
                        </a:rPr>
                        <a:t>Bewertungsraster:</a:t>
                      </a:r>
                    </a:p>
                    <a:p>
                      <a:pPr marL="0" marR="0" indent="0" algn="l" defTabSz="685800" rtl="0" eaLnBrk="1" fontAlgn="auto" latinLnBrk="0" hangingPunct="1">
                        <a:lnSpc>
                          <a:spcPct val="100000"/>
                        </a:lnSpc>
                        <a:spcBef>
                          <a:spcPts val="0"/>
                        </a:spcBef>
                        <a:spcAft>
                          <a:spcPts val="0"/>
                        </a:spcAft>
                        <a:buClrTx/>
                        <a:buSzTx/>
                        <a:buFontTx/>
                        <a:buNone/>
                        <a:tabLst/>
                        <a:defRPr/>
                      </a:pPr>
                      <a:r>
                        <a:rPr lang="de-CH" sz="1900" b="0" dirty="0">
                          <a:latin typeface="Arial" panose="020B0604020202020204" pitchFamily="34" charset="0"/>
                          <a:cs typeface="Arial" panose="020B0604020202020204" pitchFamily="34" charset="0"/>
                        </a:rPr>
                        <a:t>0 Fehler                       3 Punkte</a:t>
                      </a:r>
                    </a:p>
                    <a:p>
                      <a:pPr marL="0" marR="0" indent="0" algn="l" defTabSz="685800" rtl="0" eaLnBrk="1" fontAlgn="auto" latinLnBrk="0" hangingPunct="1">
                        <a:lnSpc>
                          <a:spcPct val="100000"/>
                        </a:lnSpc>
                        <a:spcBef>
                          <a:spcPts val="0"/>
                        </a:spcBef>
                        <a:spcAft>
                          <a:spcPts val="0"/>
                        </a:spcAft>
                        <a:buClrTx/>
                        <a:buSzTx/>
                        <a:buFontTx/>
                        <a:buNone/>
                        <a:tabLst/>
                        <a:defRPr/>
                      </a:pPr>
                      <a:r>
                        <a:rPr lang="de-CH" sz="1900" b="0" dirty="0">
                          <a:latin typeface="Arial" panose="020B0604020202020204" pitchFamily="34" charset="0"/>
                          <a:cs typeface="Arial" panose="020B0604020202020204" pitchFamily="34" charset="0"/>
                        </a:rPr>
                        <a:t>1 – 3 Fehler                 2</a:t>
                      </a:r>
                      <a:r>
                        <a:rPr lang="de-CH" sz="1900" b="0" baseline="0" dirty="0">
                          <a:latin typeface="Arial" panose="020B0604020202020204" pitchFamily="34" charset="0"/>
                          <a:cs typeface="Arial" panose="020B0604020202020204" pitchFamily="34" charset="0"/>
                        </a:rPr>
                        <a:t> Punkte</a:t>
                      </a:r>
                    </a:p>
                    <a:p>
                      <a:pPr marL="0" marR="0" indent="0" algn="l" defTabSz="685800" rtl="0" eaLnBrk="1" fontAlgn="auto" latinLnBrk="0" hangingPunct="1">
                        <a:lnSpc>
                          <a:spcPct val="100000"/>
                        </a:lnSpc>
                        <a:spcBef>
                          <a:spcPts val="0"/>
                        </a:spcBef>
                        <a:spcAft>
                          <a:spcPts val="0"/>
                        </a:spcAft>
                        <a:buClrTx/>
                        <a:buSzTx/>
                        <a:buFontTx/>
                        <a:buNone/>
                        <a:tabLst/>
                        <a:defRPr/>
                      </a:pPr>
                      <a:r>
                        <a:rPr lang="de-CH" sz="1900" b="0" baseline="0" dirty="0">
                          <a:latin typeface="Arial" panose="020B0604020202020204" pitchFamily="34" charset="0"/>
                          <a:cs typeface="Arial" panose="020B0604020202020204" pitchFamily="34" charset="0"/>
                        </a:rPr>
                        <a:t>4 – 10 Fehler               1 Punkt</a:t>
                      </a:r>
                    </a:p>
                    <a:p>
                      <a:pPr marL="0" marR="0" indent="0" algn="l" defTabSz="685800" rtl="0" eaLnBrk="1" fontAlgn="auto" latinLnBrk="0" hangingPunct="1">
                        <a:lnSpc>
                          <a:spcPct val="100000"/>
                        </a:lnSpc>
                        <a:spcBef>
                          <a:spcPts val="0"/>
                        </a:spcBef>
                        <a:spcAft>
                          <a:spcPts val="0"/>
                        </a:spcAft>
                        <a:buClrTx/>
                        <a:buSzTx/>
                        <a:buFontTx/>
                        <a:buNone/>
                        <a:tabLst/>
                        <a:defRPr/>
                      </a:pPr>
                      <a:r>
                        <a:rPr lang="de-CH" sz="1900" b="0" baseline="0" dirty="0">
                          <a:latin typeface="Arial" panose="020B0604020202020204" pitchFamily="34" charset="0"/>
                          <a:cs typeface="Arial" panose="020B0604020202020204" pitchFamily="34" charset="0"/>
                        </a:rPr>
                        <a:t>Ab 11 Fehlern              0 Punkte</a:t>
                      </a:r>
                      <a:endParaRPr lang="de-CH" sz="1900" b="0" dirty="0">
                        <a:latin typeface="Arial" panose="020B0604020202020204" pitchFamily="34" charset="0"/>
                        <a:cs typeface="Arial"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de-CH" sz="1900" b="0" dirty="0">
                        <a:latin typeface="Arial" panose="020B0604020202020204" pitchFamily="34" charset="0"/>
                        <a:cs typeface="Arial" panose="020B0604020202020204" pitchFamily="34" charset="0"/>
                      </a:endParaRPr>
                    </a:p>
                    <a:p>
                      <a:endParaRPr lang="de-CH" sz="1600" dirty="0"/>
                    </a:p>
                  </a:txBody>
                  <a:tcPr marT="54864" marB="54864"/>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31946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798" y="1405706"/>
            <a:ext cx="8313849" cy="862966"/>
          </a:xfrm>
        </p:spPr>
        <p:txBody>
          <a:bodyPr/>
          <a:lstStyle/>
          <a:p>
            <a:r>
              <a:rPr lang="de-CH" sz="2400" b="1" dirty="0" err="1">
                <a:latin typeface="Arial" panose="020B0604020202020204" pitchFamily="34" charset="0"/>
                <a:cs typeface="Arial" panose="020B0604020202020204" pitchFamily="34" charset="0"/>
              </a:rPr>
              <a:t>bewertung</a:t>
            </a:r>
            <a:r>
              <a:rPr lang="de-CH" sz="2400" b="1" dirty="0">
                <a:latin typeface="Arial" panose="020B0604020202020204" pitchFamily="34" charset="0"/>
                <a:cs typeface="Arial" panose="020B0604020202020204" pitchFamily="34" charset="0"/>
              </a:rPr>
              <a:t> der </a:t>
            </a:r>
            <a:r>
              <a:rPr lang="de-CH" sz="2400" b="1" dirty="0" err="1">
                <a:latin typeface="Arial" panose="020B0604020202020204" pitchFamily="34" charset="0"/>
                <a:cs typeface="Arial" panose="020B0604020202020204" pitchFamily="34" charset="0"/>
              </a:rPr>
              <a:t>prozesseinheiten</a:t>
            </a:r>
            <a:endParaRPr lang="de-DE" sz="2400" b="1"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a:xfrm>
            <a:off x="2622550" y="6324453"/>
            <a:ext cx="2057400" cy="365125"/>
          </a:xfrm>
          <a:prstGeom prst="rect">
            <a:avLst/>
          </a:prstGeom>
        </p:spPr>
        <p:txBody>
          <a:bodyPr/>
          <a:lstStyle/>
          <a:p>
            <a:fld id="{83F656BE-77BD-FE46-B5A1-7FA697EAD1D6}" type="datetime1">
              <a:rPr lang="de-CH" smtClean="0"/>
              <a:t>17.06.2019</a:t>
            </a:fld>
            <a:endParaRPr lang="de-DE"/>
          </a:p>
        </p:txBody>
      </p:sp>
      <p:sp>
        <p:nvSpPr>
          <p:cNvPr id="5" name="Foliennummernplatzhalter 4"/>
          <p:cNvSpPr>
            <a:spLocks noGrp="1"/>
          </p:cNvSpPr>
          <p:nvPr>
            <p:ph type="sldNum" sz="quarter" idx="4"/>
          </p:nvPr>
        </p:nvSpPr>
        <p:spPr>
          <a:xfrm>
            <a:off x="431800" y="6324453"/>
            <a:ext cx="2057400" cy="365125"/>
          </a:xfrm>
          <a:prstGeom prst="rect">
            <a:avLst/>
          </a:prstGeom>
        </p:spPr>
        <p:txBody>
          <a:bodyPr/>
          <a:lstStyle/>
          <a:p>
            <a:fld id="{DC4DA7DB-533C-E24E-9B72-C33B1AB434BF}" type="slidenum">
              <a:rPr lang="de-DE" smtClean="0"/>
              <a:t>11</a:t>
            </a:fld>
            <a:endParaRPr lang="de-DE"/>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411512954"/>
              </p:ext>
            </p:extLst>
          </p:nvPr>
        </p:nvGraphicFramePr>
        <p:xfrm>
          <a:off x="431800" y="1916832"/>
          <a:ext cx="8388672" cy="4818888"/>
        </p:xfrm>
        <a:graphic>
          <a:graphicData uri="http://schemas.openxmlformats.org/drawingml/2006/table">
            <a:tbl>
              <a:tblPr firstRow="1" bandRow="1">
                <a:tableStyleId>{5C22544A-7EE6-4342-B048-85BDC9FD1C3A}</a:tableStyleId>
              </a:tblPr>
              <a:tblGrid>
                <a:gridCol w="2277848">
                  <a:extLst>
                    <a:ext uri="{9D8B030D-6E8A-4147-A177-3AD203B41FA5}">
                      <a16:colId xmlns="" xmlns:a16="http://schemas.microsoft.com/office/drawing/2014/main" val="20000"/>
                    </a:ext>
                  </a:extLst>
                </a:gridCol>
                <a:gridCol w="6110824">
                  <a:extLst>
                    <a:ext uri="{9D8B030D-6E8A-4147-A177-3AD203B41FA5}">
                      <a16:colId xmlns="" xmlns:a16="http://schemas.microsoft.com/office/drawing/2014/main" val="20001"/>
                    </a:ext>
                  </a:extLst>
                </a:gridCol>
              </a:tblGrid>
              <a:tr h="4745736">
                <a:tc>
                  <a:txBody>
                    <a:bodyPr/>
                    <a:lstStyle/>
                    <a:p>
                      <a:r>
                        <a:rPr lang="de-CH" sz="1900" dirty="0">
                          <a:latin typeface="Arial" panose="020B0604020202020204" pitchFamily="34" charset="0"/>
                          <a:cs typeface="Arial" panose="020B0604020202020204" pitchFamily="34" charset="0"/>
                        </a:rPr>
                        <a:t>Quellenangaben (1)</a:t>
                      </a:r>
                      <a:endParaRPr lang="de-CH" sz="1600" dirty="0">
                        <a:latin typeface="Arial" panose="020B0604020202020204" pitchFamily="34" charset="0"/>
                        <a:cs typeface="Arial" panose="020B0604020202020204" pitchFamily="34" charset="0"/>
                      </a:endParaRPr>
                    </a:p>
                  </a:txBody>
                  <a:tcPr marT="54864" marB="54864"/>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900" b="1" baseline="0" dirty="0">
                          <a:latin typeface="Arial" panose="020B0604020202020204" pitchFamily="34" charset="0"/>
                          <a:cs typeface="Arial" panose="020B0604020202020204" pitchFamily="34" charset="0"/>
                        </a:rPr>
                        <a:t>Quellen:</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900" b="0" dirty="0">
                          <a:latin typeface="Arial" panose="020B0604020202020204" pitchFamily="34" charset="0"/>
                          <a:cs typeface="Arial" panose="020B0604020202020204" pitchFamily="34" charset="0"/>
                        </a:rPr>
                        <a:t>Grafische Quellen wie Bilder, Fotos,</a:t>
                      </a:r>
                      <a:r>
                        <a:rPr lang="de-CH" sz="1900" b="0" baseline="0" dirty="0">
                          <a:latin typeface="Arial" panose="020B0604020202020204" pitchFamily="34" charset="0"/>
                          <a:cs typeface="Arial" panose="020B0604020202020204" pitchFamily="34" charset="0"/>
                        </a:rPr>
                        <a:t> Logos, Zeichnungen</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900" b="0" baseline="0" dirty="0">
                          <a:latin typeface="Arial" panose="020B0604020202020204" pitchFamily="34" charset="0"/>
                          <a:cs typeface="Arial" panose="020B0604020202020204" pitchFamily="34" charset="0"/>
                        </a:rPr>
                        <a:t>Fachliche Quellen wie Handbücher, </a:t>
                      </a:r>
                      <a:r>
                        <a:rPr lang="de-CH" sz="1900" b="0" baseline="0" dirty="0" err="1">
                          <a:latin typeface="Arial" panose="020B0604020202020204" pitchFamily="34" charset="0"/>
                          <a:cs typeface="Arial" panose="020B0604020202020204" pitchFamily="34" charset="0"/>
                        </a:rPr>
                        <a:t>üK</a:t>
                      </a:r>
                      <a:r>
                        <a:rPr lang="de-CH" sz="1900" b="0" baseline="0" dirty="0">
                          <a:latin typeface="Arial" panose="020B0604020202020204" pitchFamily="34" charset="0"/>
                          <a:cs typeface="Arial" panose="020B0604020202020204" pitchFamily="34" charset="0"/>
                        </a:rPr>
                        <a:t>-Lehrmittel, Zeitschriften, Websites, Mustersammlungen, Zitate</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sz="1200" b="0" baseline="0" dirty="0">
                        <a:latin typeface="Arial" panose="020B0604020202020204" pitchFamily="34" charset="0"/>
                        <a:cs typeface="Arial"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900" b="1" baseline="0" dirty="0">
                          <a:latin typeface="Arial" panose="020B0604020202020204" pitchFamily="34" charset="0"/>
                          <a:cs typeface="Arial" panose="020B0604020202020204" pitchFamily="34" charset="0"/>
                        </a:rPr>
                        <a:t>Bewertung:</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900" b="0" dirty="0" smtClean="0">
                          <a:latin typeface="Arial" panose="020B0604020202020204" pitchFamily="34" charset="0"/>
                          <a:cs typeface="Arial" panose="020B0604020202020204" pitchFamily="34" charset="0"/>
                        </a:rPr>
                        <a:t>Es können </a:t>
                      </a:r>
                      <a:r>
                        <a:rPr lang="de-CH" sz="1900" b="0" dirty="0">
                          <a:latin typeface="Arial" panose="020B0604020202020204" pitchFamily="34" charset="0"/>
                          <a:cs typeface="Arial" panose="020B0604020202020204" pitchFamily="34" charset="0"/>
                        </a:rPr>
                        <a:t>0 – 3 Punkte vergeben werden</a:t>
                      </a:r>
                      <a:br>
                        <a:rPr lang="de-CH" sz="1900" b="0" dirty="0">
                          <a:latin typeface="Arial" panose="020B0604020202020204" pitchFamily="34" charset="0"/>
                          <a:cs typeface="Arial" panose="020B0604020202020204" pitchFamily="34" charset="0"/>
                        </a:rPr>
                      </a:br>
                      <a:r>
                        <a:rPr lang="de-CH" sz="1900" b="0" dirty="0">
                          <a:latin typeface="Arial" panose="020B0604020202020204" pitchFamily="34" charset="0"/>
                          <a:cs typeface="Arial" panose="020B0604020202020204" pitchFamily="34" charset="0"/>
                        </a:rPr>
                        <a:t>(nicht nur 0 oder 3 Punkte)</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sz="1200" b="0" dirty="0">
                        <a:latin typeface="Arial" panose="020B0604020202020204" pitchFamily="34" charset="0"/>
                        <a:cs typeface="Arial"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900" b="1" dirty="0">
                          <a:latin typeface="Arial" panose="020B0604020202020204" pitchFamily="34" charset="0"/>
                          <a:cs typeface="Arial" panose="020B0604020202020204" pitchFamily="34" charset="0"/>
                        </a:rPr>
                        <a:t>Darstellung/Weitere</a:t>
                      </a:r>
                      <a:r>
                        <a:rPr lang="de-CH" sz="1900" b="0" baseline="0" dirty="0">
                          <a:latin typeface="Arial" panose="020B0604020202020204" pitchFamily="34" charset="0"/>
                          <a:cs typeface="Arial" panose="020B0604020202020204" pitchFamily="34" charset="0"/>
                        </a:rPr>
                        <a:t> </a:t>
                      </a:r>
                      <a:r>
                        <a:rPr lang="de-CH" sz="1900" b="1" baseline="0" dirty="0">
                          <a:latin typeface="Arial" panose="020B0604020202020204" pitchFamily="34" charset="0"/>
                          <a:cs typeface="Arial" panose="020B0604020202020204" pitchFamily="34" charset="0"/>
                        </a:rPr>
                        <a:t>Infos:</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900" b="0" baseline="0" dirty="0">
                          <a:latin typeface="Arial" panose="020B0604020202020204" pitchFamily="34" charset="0"/>
                          <a:cs typeface="Arial" panose="020B0604020202020204" pitchFamily="34" charset="0"/>
                        </a:rPr>
                        <a:t>Eigene Aufnahmen (Handy, Printscreen) als solche bezeichnen und mit Datum versehen </a:t>
                      </a:r>
                      <a:br>
                        <a:rPr lang="de-CH" sz="1900" b="0" baseline="0" dirty="0">
                          <a:latin typeface="Arial" panose="020B0604020202020204" pitchFamily="34" charset="0"/>
                          <a:cs typeface="Arial" panose="020B0604020202020204" pitchFamily="34" charset="0"/>
                        </a:rPr>
                      </a:br>
                      <a:r>
                        <a:rPr lang="de-CH" sz="1900" b="0" baseline="0" dirty="0">
                          <a:latin typeface="Arial" panose="020B0604020202020204" pitchFamily="34" charset="0"/>
                          <a:cs typeface="Arial" panose="020B0604020202020204" pitchFamily="34" charset="0"/>
                        </a:rPr>
                        <a:t>(z.B. „Eigene Aufnahme vom </a:t>
                      </a:r>
                      <a:r>
                        <a:rPr lang="de-CH" sz="1900" b="0" baseline="0" dirty="0" smtClean="0">
                          <a:latin typeface="Arial" panose="020B0604020202020204" pitchFamily="34" charset="0"/>
                          <a:cs typeface="Arial" panose="020B0604020202020204" pitchFamily="34" charset="0"/>
                        </a:rPr>
                        <a:t>11.07.2018“) </a:t>
                      </a:r>
                      <a:endParaRPr lang="de-CH" sz="1900" b="0" baseline="0" dirty="0">
                        <a:latin typeface="Arial" panose="020B0604020202020204" pitchFamily="34" charset="0"/>
                        <a:cs typeface="Arial" panose="020B0604020202020204" pitchFamily="34" charset="0"/>
                      </a:endParaRP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900" b="0" baseline="0" dirty="0">
                          <a:latin typeface="Arial" panose="020B0604020202020204" pitchFamily="34" charset="0"/>
                          <a:cs typeface="Arial" panose="020B0604020202020204" pitchFamily="34" charset="0"/>
                        </a:rPr>
                        <a:t>Schweiz. </a:t>
                      </a:r>
                      <a:r>
                        <a:rPr lang="de-CH" sz="1900" b="0" baseline="0" dirty="0" err="1">
                          <a:latin typeface="Arial" panose="020B0604020202020204" pitchFamily="34" charset="0"/>
                          <a:cs typeface="Arial" panose="020B0604020202020204" pitchFamily="34" charset="0"/>
                        </a:rPr>
                        <a:t>üK</a:t>
                      </a:r>
                      <a:r>
                        <a:rPr lang="de-CH" sz="1900" b="0" baseline="0" dirty="0">
                          <a:latin typeface="Arial" panose="020B0604020202020204" pitchFamily="34" charset="0"/>
                          <a:cs typeface="Arial" panose="020B0604020202020204" pitchFamily="34" charset="0"/>
                        </a:rPr>
                        <a:t>-Lehrmittel, </a:t>
                      </a:r>
                      <a:r>
                        <a:rPr lang="de-CH" sz="1900" b="0" dirty="0">
                          <a:latin typeface="Arial" panose="020B0604020202020204" pitchFamily="34" charset="0"/>
                          <a:cs typeface="Arial" panose="020B0604020202020204" pitchFamily="34" charset="0"/>
                        </a:rPr>
                        <a:t>Kapitel 6: Rahmenprogramm Prozesseinheiten dokumentieren / Quellenangaben</a:t>
                      </a:r>
                      <a:endParaRPr lang="de-CH" sz="1600" dirty="0"/>
                    </a:p>
                  </a:txBody>
                  <a:tcPr marT="54864" marB="54864"/>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928218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798" y="1405706"/>
            <a:ext cx="8313849" cy="862966"/>
          </a:xfrm>
        </p:spPr>
        <p:txBody>
          <a:bodyPr/>
          <a:lstStyle/>
          <a:p>
            <a:r>
              <a:rPr lang="de-CH" sz="2400" b="1" dirty="0" err="1">
                <a:latin typeface="Arial" panose="020B0604020202020204" pitchFamily="34" charset="0"/>
                <a:cs typeface="Arial" panose="020B0604020202020204" pitchFamily="34" charset="0"/>
              </a:rPr>
              <a:t>bewertung</a:t>
            </a:r>
            <a:r>
              <a:rPr lang="de-CH" sz="2400" b="1" dirty="0">
                <a:latin typeface="Arial" panose="020B0604020202020204" pitchFamily="34" charset="0"/>
                <a:cs typeface="Arial" panose="020B0604020202020204" pitchFamily="34" charset="0"/>
              </a:rPr>
              <a:t> der </a:t>
            </a:r>
            <a:r>
              <a:rPr lang="de-CH" sz="2400" b="1" dirty="0" err="1">
                <a:latin typeface="Arial" panose="020B0604020202020204" pitchFamily="34" charset="0"/>
                <a:cs typeface="Arial" panose="020B0604020202020204" pitchFamily="34" charset="0"/>
              </a:rPr>
              <a:t>prozesseinheiten</a:t>
            </a:r>
            <a:endParaRPr lang="de-DE" sz="2400" b="1"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a:xfrm>
            <a:off x="2622550" y="6324453"/>
            <a:ext cx="2057400" cy="365125"/>
          </a:xfrm>
          <a:prstGeom prst="rect">
            <a:avLst/>
          </a:prstGeom>
        </p:spPr>
        <p:txBody>
          <a:bodyPr/>
          <a:lstStyle/>
          <a:p>
            <a:fld id="{83F656BE-77BD-FE46-B5A1-7FA697EAD1D6}" type="datetime1">
              <a:rPr lang="de-CH" smtClean="0"/>
              <a:t>17.06.2019</a:t>
            </a:fld>
            <a:endParaRPr lang="de-DE"/>
          </a:p>
        </p:txBody>
      </p:sp>
      <p:sp>
        <p:nvSpPr>
          <p:cNvPr id="5" name="Foliennummernplatzhalter 4"/>
          <p:cNvSpPr>
            <a:spLocks noGrp="1"/>
          </p:cNvSpPr>
          <p:nvPr>
            <p:ph type="sldNum" sz="quarter" idx="4"/>
          </p:nvPr>
        </p:nvSpPr>
        <p:spPr>
          <a:xfrm>
            <a:off x="431800" y="6324453"/>
            <a:ext cx="2057400" cy="365125"/>
          </a:xfrm>
          <a:prstGeom prst="rect">
            <a:avLst/>
          </a:prstGeom>
        </p:spPr>
        <p:txBody>
          <a:bodyPr/>
          <a:lstStyle/>
          <a:p>
            <a:fld id="{DC4DA7DB-533C-E24E-9B72-C33B1AB434BF}" type="slidenum">
              <a:rPr lang="de-DE" smtClean="0"/>
              <a:t>12</a:t>
            </a:fld>
            <a:endParaRPr lang="de-DE"/>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533512472"/>
              </p:ext>
            </p:extLst>
          </p:nvPr>
        </p:nvGraphicFramePr>
        <p:xfrm>
          <a:off x="431800" y="2051686"/>
          <a:ext cx="7978776" cy="3282696"/>
        </p:xfrm>
        <a:graphic>
          <a:graphicData uri="http://schemas.openxmlformats.org/drawingml/2006/table">
            <a:tbl>
              <a:tblPr firstRow="1" bandRow="1">
                <a:tableStyleId>{5C22544A-7EE6-4342-B048-85BDC9FD1C3A}</a:tableStyleId>
              </a:tblPr>
              <a:tblGrid>
                <a:gridCol w="2166545">
                  <a:extLst>
                    <a:ext uri="{9D8B030D-6E8A-4147-A177-3AD203B41FA5}">
                      <a16:colId xmlns="" xmlns:a16="http://schemas.microsoft.com/office/drawing/2014/main" val="20000"/>
                    </a:ext>
                  </a:extLst>
                </a:gridCol>
                <a:gridCol w="5812231">
                  <a:extLst>
                    <a:ext uri="{9D8B030D-6E8A-4147-A177-3AD203B41FA5}">
                      <a16:colId xmlns="" xmlns:a16="http://schemas.microsoft.com/office/drawing/2014/main" val="20001"/>
                    </a:ext>
                  </a:extLst>
                </a:gridCol>
              </a:tblGrid>
              <a:tr h="3282696">
                <a:tc>
                  <a:txBody>
                    <a:bodyPr/>
                    <a:lstStyle/>
                    <a:p>
                      <a:r>
                        <a:rPr lang="de-CH" sz="1900" dirty="0">
                          <a:latin typeface="Arial" panose="020B0604020202020204" pitchFamily="34" charset="0"/>
                          <a:cs typeface="Arial" panose="020B0604020202020204" pitchFamily="34" charset="0"/>
                        </a:rPr>
                        <a:t>Quellenangaben (2)</a:t>
                      </a:r>
                      <a:endParaRPr lang="de-CH" sz="1600" dirty="0">
                        <a:latin typeface="Arial" panose="020B0604020202020204" pitchFamily="34" charset="0"/>
                        <a:cs typeface="Arial" panose="020B0604020202020204" pitchFamily="34" charset="0"/>
                      </a:endParaRPr>
                    </a:p>
                  </a:txBody>
                  <a:tcPr marT="54864" marB="54864"/>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900" b="1" baseline="0" dirty="0">
                          <a:latin typeface="Arial" panose="020B0604020202020204" pitchFamily="34" charset="0"/>
                          <a:cs typeface="Arial" panose="020B0604020202020204" pitchFamily="34" charset="0"/>
                        </a:rPr>
                        <a:t>Darstellung:</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900" b="0" dirty="0">
                          <a:latin typeface="Arial" panose="020B0604020202020204" pitchFamily="34" charset="0"/>
                          <a:cs typeface="Arial" panose="020B0604020202020204" pitchFamily="34" charset="0"/>
                        </a:rPr>
                        <a:t>Als Fussnote</a:t>
                      </a:r>
                      <a:endParaRPr lang="de-CH" sz="1900" b="0" baseline="0" dirty="0">
                        <a:latin typeface="Arial" panose="020B0604020202020204" pitchFamily="34" charset="0"/>
                        <a:cs typeface="Arial" panose="020B0604020202020204" pitchFamily="34" charset="0"/>
                      </a:endParaRP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900" b="0" baseline="0" dirty="0">
                          <a:latin typeface="Arial" panose="020B0604020202020204" pitchFamily="34" charset="0"/>
                          <a:cs typeface="Arial" panose="020B0604020202020204" pitchFamily="34" charset="0"/>
                        </a:rPr>
                        <a:t>Am Schluss des Kurzberichts </a:t>
                      </a:r>
                      <a:br>
                        <a:rPr lang="de-CH" sz="1900" b="0" baseline="0" dirty="0">
                          <a:latin typeface="Arial" panose="020B0604020202020204" pitchFamily="34" charset="0"/>
                          <a:cs typeface="Arial" panose="020B0604020202020204" pitchFamily="34" charset="0"/>
                        </a:rPr>
                      </a:br>
                      <a:r>
                        <a:rPr lang="de-CH" sz="1900" b="0" baseline="0" dirty="0">
                          <a:latin typeface="Arial" panose="020B0604020202020204" pitchFamily="34" charset="0"/>
                          <a:cs typeface="Arial" panose="020B0604020202020204" pitchFamily="34" charset="0"/>
                        </a:rPr>
                        <a:t>(Achtung: Maximale Seitenzahl von 3 beachten)</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900" b="0" baseline="0" dirty="0">
                          <a:latin typeface="Arial" panose="020B0604020202020204" pitchFamily="34" charset="0"/>
                          <a:cs typeface="Arial" panose="020B0604020202020204" pitchFamily="34" charset="0"/>
                        </a:rPr>
                        <a:t>Im Anhang</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sz="1900" b="0" baseline="0" dirty="0">
                        <a:latin typeface="Arial" panose="020B0604020202020204" pitchFamily="34" charset="0"/>
                        <a:cs typeface="Arial"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900" b="0" baseline="0" dirty="0">
                          <a:latin typeface="Arial" panose="020B0604020202020204" pitchFamily="34" charset="0"/>
                          <a:cs typeface="Arial" panose="020B0604020202020204" pitchFamily="34" charset="0"/>
                        </a:rPr>
                        <a:t>Falls das </a:t>
                      </a:r>
                      <a:r>
                        <a:rPr lang="de-CH" sz="1900" b="1" baseline="0" dirty="0">
                          <a:latin typeface="Arial" panose="020B0604020202020204" pitchFamily="34" charset="0"/>
                          <a:cs typeface="Arial" panose="020B0604020202020204" pitchFamily="34" charset="0"/>
                        </a:rPr>
                        <a:t>Quellenverzeichnis</a:t>
                      </a:r>
                      <a:r>
                        <a:rPr lang="de-CH" sz="1900" b="0" baseline="0" dirty="0">
                          <a:latin typeface="Arial" panose="020B0604020202020204" pitchFamily="34" charset="0"/>
                          <a:cs typeface="Arial" panose="020B0604020202020204" pitchFamily="34" charset="0"/>
                        </a:rPr>
                        <a:t> im Inhaltsverzeichnis aufgeführt wird, gehört es zwingend in den </a:t>
                      </a:r>
                      <a:r>
                        <a:rPr lang="de-CH" sz="1900" b="1" baseline="0" dirty="0">
                          <a:latin typeface="Arial" panose="020B0604020202020204" pitchFamily="34" charset="0"/>
                          <a:cs typeface="Arial" panose="020B0604020202020204" pitchFamily="34" charset="0"/>
                        </a:rPr>
                        <a:t>Anhang!</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sz="1900" b="0" baseline="0" dirty="0">
                        <a:latin typeface="Arial" panose="020B0604020202020204" pitchFamily="34" charset="0"/>
                        <a:cs typeface="Arial"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CH" sz="1900" b="0" dirty="0">
                        <a:latin typeface="Arial" panose="020B0604020202020204" pitchFamily="34" charset="0"/>
                        <a:cs typeface="Arial" panose="020B0604020202020204" pitchFamily="34" charset="0"/>
                      </a:endParaRPr>
                    </a:p>
                    <a:p>
                      <a:endParaRPr lang="de-CH" sz="1600" dirty="0"/>
                    </a:p>
                  </a:txBody>
                  <a:tcPr marT="54864" marB="54864"/>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138611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798" y="1405706"/>
            <a:ext cx="8313849" cy="862966"/>
          </a:xfrm>
        </p:spPr>
        <p:txBody>
          <a:bodyPr/>
          <a:lstStyle/>
          <a:p>
            <a:r>
              <a:rPr lang="de-CH" sz="2400" b="1" dirty="0" err="1">
                <a:latin typeface="Arial" panose="020B0604020202020204" pitchFamily="34" charset="0"/>
                <a:cs typeface="Arial" panose="020B0604020202020204" pitchFamily="34" charset="0"/>
              </a:rPr>
              <a:t>bewertung</a:t>
            </a:r>
            <a:r>
              <a:rPr lang="de-CH" sz="2400" b="1" dirty="0">
                <a:latin typeface="Arial" panose="020B0604020202020204" pitchFamily="34" charset="0"/>
                <a:cs typeface="Arial" panose="020B0604020202020204" pitchFamily="34" charset="0"/>
              </a:rPr>
              <a:t> der </a:t>
            </a:r>
            <a:r>
              <a:rPr lang="de-CH" sz="2400" b="1" dirty="0" err="1">
                <a:latin typeface="Arial" panose="020B0604020202020204" pitchFamily="34" charset="0"/>
                <a:cs typeface="Arial" panose="020B0604020202020204" pitchFamily="34" charset="0"/>
              </a:rPr>
              <a:t>prozesseinheiten</a:t>
            </a:r>
            <a:endParaRPr lang="de-DE" sz="2400" b="1"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a:xfrm>
            <a:off x="2622550" y="6324453"/>
            <a:ext cx="2057400" cy="365125"/>
          </a:xfrm>
          <a:prstGeom prst="rect">
            <a:avLst/>
          </a:prstGeom>
        </p:spPr>
        <p:txBody>
          <a:bodyPr/>
          <a:lstStyle/>
          <a:p>
            <a:fld id="{83F656BE-77BD-FE46-B5A1-7FA697EAD1D6}" type="datetime1">
              <a:rPr lang="de-CH" smtClean="0"/>
              <a:t>17.06.2019</a:t>
            </a:fld>
            <a:endParaRPr lang="de-DE"/>
          </a:p>
        </p:txBody>
      </p:sp>
      <p:sp>
        <p:nvSpPr>
          <p:cNvPr id="5" name="Foliennummernplatzhalter 4"/>
          <p:cNvSpPr>
            <a:spLocks noGrp="1"/>
          </p:cNvSpPr>
          <p:nvPr>
            <p:ph type="sldNum" sz="quarter" idx="4"/>
          </p:nvPr>
        </p:nvSpPr>
        <p:spPr>
          <a:xfrm>
            <a:off x="431800" y="6324453"/>
            <a:ext cx="2057400" cy="365125"/>
          </a:xfrm>
          <a:prstGeom prst="rect">
            <a:avLst/>
          </a:prstGeom>
        </p:spPr>
        <p:txBody>
          <a:bodyPr/>
          <a:lstStyle/>
          <a:p>
            <a:fld id="{DC4DA7DB-533C-E24E-9B72-C33B1AB434BF}" type="slidenum">
              <a:rPr lang="de-DE" smtClean="0"/>
              <a:t>13</a:t>
            </a:fld>
            <a:endParaRPr lang="de-DE"/>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350710677"/>
              </p:ext>
            </p:extLst>
          </p:nvPr>
        </p:nvGraphicFramePr>
        <p:xfrm>
          <a:off x="431800" y="2051686"/>
          <a:ext cx="7978776" cy="4407408"/>
        </p:xfrm>
        <a:graphic>
          <a:graphicData uri="http://schemas.openxmlformats.org/drawingml/2006/table">
            <a:tbl>
              <a:tblPr firstRow="1" bandRow="1">
                <a:tableStyleId>{5C22544A-7EE6-4342-B048-85BDC9FD1C3A}</a:tableStyleId>
              </a:tblPr>
              <a:tblGrid>
                <a:gridCol w="2166545">
                  <a:extLst>
                    <a:ext uri="{9D8B030D-6E8A-4147-A177-3AD203B41FA5}">
                      <a16:colId xmlns="" xmlns:a16="http://schemas.microsoft.com/office/drawing/2014/main" val="20000"/>
                    </a:ext>
                  </a:extLst>
                </a:gridCol>
                <a:gridCol w="5812231">
                  <a:extLst>
                    <a:ext uri="{9D8B030D-6E8A-4147-A177-3AD203B41FA5}">
                      <a16:colId xmlns="" xmlns:a16="http://schemas.microsoft.com/office/drawing/2014/main" val="20001"/>
                    </a:ext>
                  </a:extLst>
                </a:gridCol>
              </a:tblGrid>
              <a:tr h="4160520">
                <a:tc>
                  <a:txBody>
                    <a:bodyPr/>
                    <a:lstStyle/>
                    <a:p>
                      <a:r>
                        <a:rPr lang="de-CH" sz="1900" dirty="0">
                          <a:latin typeface="Arial" panose="020B0604020202020204" pitchFamily="34" charset="0"/>
                          <a:cs typeface="Arial" panose="020B0604020202020204" pitchFamily="34" charset="0"/>
                        </a:rPr>
                        <a:t>Gestaltung</a:t>
                      </a:r>
                      <a:endParaRPr lang="de-CH" sz="1600" dirty="0">
                        <a:latin typeface="Arial" panose="020B0604020202020204" pitchFamily="34" charset="0"/>
                        <a:cs typeface="Arial" panose="020B0604020202020204" pitchFamily="34" charset="0"/>
                      </a:endParaRPr>
                    </a:p>
                  </a:txBody>
                  <a:tcPr marT="54864" marB="54864"/>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900" b="1" baseline="0" dirty="0">
                          <a:latin typeface="Arial" panose="020B0604020202020204" pitchFamily="34" charset="0"/>
                          <a:cs typeface="Arial" panose="020B0604020202020204" pitchFamily="34" charset="0"/>
                        </a:rPr>
                        <a:t>Gestaltungsmerkmale:</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900" b="0" baseline="0" dirty="0">
                          <a:latin typeface="Arial" panose="020B0604020202020204" pitchFamily="34" charset="0"/>
                          <a:cs typeface="Arial" panose="020B0604020202020204" pitchFamily="34" charset="0"/>
                        </a:rPr>
                        <a:t>Erscheinungsform (Einheitliches Layout)</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900" b="0" baseline="0" dirty="0">
                          <a:latin typeface="Arial" panose="020B0604020202020204" pitchFamily="34" charset="0"/>
                          <a:cs typeface="Arial" panose="020B0604020202020204" pitchFamily="34" charset="0"/>
                        </a:rPr>
                        <a:t>Schrift</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900" b="0" baseline="0" dirty="0">
                          <a:latin typeface="Arial" panose="020B0604020202020204" pitchFamily="34" charset="0"/>
                          <a:cs typeface="Arial" panose="020B0604020202020204" pitchFamily="34" charset="0"/>
                        </a:rPr>
                        <a:t>Gestaltung (Kopf- und Fusszeile)</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900" b="0" baseline="0" dirty="0">
                          <a:latin typeface="Arial" panose="020B0604020202020204" pitchFamily="34" charset="0"/>
                          <a:cs typeface="Arial" panose="020B0604020202020204" pitchFamily="34" charset="0"/>
                        </a:rPr>
                        <a:t>Aufbau/Elemente</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sz="1900" b="0" baseline="0" dirty="0">
                        <a:latin typeface="Arial" panose="020B0604020202020204" pitchFamily="34" charset="0"/>
                        <a:cs typeface="Arial"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900" b="1" baseline="0" dirty="0">
                          <a:latin typeface="Arial" panose="020B0604020202020204" pitchFamily="34" charset="0"/>
                          <a:cs typeface="Arial" panose="020B0604020202020204" pitchFamily="34" charset="0"/>
                        </a:rPr>
                        <a:t>Bewertung:</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900" b="0" dirty="0">
                          <a:latin typeface="Arial" panose="020B0604020202020204" pitchFamily="34" charset="0"/>
                          <a:cs typeface="Arial" panose="020B0604020202020204" pitchFamily="34" charset="0"/>
                        </a:rPr>
                        <a:t>3 Punkte nur</a:t>
                      </a:r>
                      <a:r>
                        <a:rPr lang="de-CH" sz="1900" b="0" baseline="0" dirty="0">
                          <a:latin typeface="Arial" panose="020B0604020202020204" pitchFamily="34" charset="0"/>
                          <a:cs typeface="Arial" panose="020B0604020202020204" pitchFamily="34" charset="0"/>
                        </a:rPr>
                        <a:t> wenn Erwartungen übertroffen</a:t>
                      </a:r>
                      <a:endParaRPr lang="de-CH" sz="1900" b="0" dirty="0">
                        <a:latin typeface="Arial" panose="020B0604020202020204" pitchFamily="34" charset="0"/>
                        <a:cs typeface="Arial" panose="020B0604020202020204" pitchFamily="34" charset="0"/>
                      </a:endParaRP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sz="1900" b="0" dirty="0">
                        <a:latin typeface="Arial" panose="020B0604020202020204" pitchFamily="34" charset="0"/>
                        <a:cs typeface="Arial"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900" b="1" dirty="0">
                          <a:latin typeface="Arial" panose="020B0604020202020204" pitchFamily="34" charset="0"/>
                          <a:cs typeface="Arial" panose="020B0604020202020204" pitchFamily="34" charset="0"/>
                        </a:rPr>
                        <a:t>Weitere</a:t>
                      </a:r>
                      <a:r>
                        <a:rPr lang="de-CH" sz="1900" b="0" baseline="0" dirty="0">
                          <a:latin typeface="Arial" panose="020B0604020202020204" pitchFamily="34" charset="0"/>
                          <a:cs typeface="Arial" panose="020B0604020202020204" pitchFamily="34" charset="0"/>
                        </a:rPr>
                        <a:t> </a:t>
                      </a:r>
                      <a:r>
                        <a:rPr lang="de-CH" sz="1900" b="1" baseline="0" dirty="0">
                          <a:latin typeface="Arial" panose="020B0604020202020204" pitchFamily="34" charset="0"/>
                          <a:cs typeface="Arial" panose="020B0604020202020204" pitchFamily="34" charset="0"/>
                        </a:rPr>
                        <a:t>Infos:</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900" b="0" baseline="0" dirty="0">
                          <a:latin typeface="Arial" panose="020B0604020202020204" pitchFamily="34" charset="0"/>
                          <a:cs typeface="Arial" panose="020B0604020202020204" pitchFamily="34" charset="0"/>
                        </a:rPr>
                        <a:t>Schweiz. </a:t>
                      </a:r>
                      <a:r>
                        <a:rPr lang="de-CH" sz="1900" b="0" baseline="0" dirty="0" err="1">
                          <a:latin typeface="Arial" panose="020B0604020202020204" pitchFamily="34" charset="0"/>
                          <a:cs typeface="Arial" panose="020B0604020202020204" pitchFamily="34" charset="0"/>
                        </a:rPr>
                        <a:t>üK</a:t>
                      </a:r>
                      <a:r>
                        <a:rPr lang="de-CH" sz="1900" b="0" baseline="0" dirty="0">
                          <a:latin typeface="Arial" panose="020B0604020202020204" pitchFamily="34" charset="0"/>
                          <a:cs typeface="Arial" panose="020B0604020202020204" pitchFamily="34" charset="0"/>
                        </a:rPr>
                        <a:t>-Lehrmittel, </a:t>
                      </a:r>
                      <a:r>
                        <a:rPr lang="de-CH" sz="1900" b="0" dirty="0">
                          <a:latin typeface="Arial" panose="020B0604020202020204" pitchFamily="34" charset="0"/>
                          <a:cs typeface="Arial" panose="020B0604020202020204" pitchFamily="34" charset="0"/>
                        </a:rPr>
                        <a:t>Kapitel 6: Rahmenprogramm Prozesseinheiten dokumentieren</a:t>
                      </a:r>
                      <a:endParaRPr lang="de-CH" sz="1900" b="0" baseline="0" dirty="0">
                        <a:latin typeface="Arial" panose="020B0604020202020204" pitchFamily="34" charset="0"/>
                        <a:cs typeface="Arial" panose="020B0604020202020204" pitchFamily="34" charset="0"/>
                      </a:endParaRP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sz="1900" b="0" dirty="0">
                        <a:latin typeface="Arial" panose="020B0604020202020204" pitchFamily="34" charset="0"/>
                        <a:cs typeface="Arial" panose="020B0604020202020204" pitchFamily="34" charset="0"/>
                      </a:endParaRPr>
                    </a:p>
                    <a:p>
                      <a:endParaRPr lang="de-CH" sz="1600" dirty="0"/>
                    </a:p>
                  </a:txBody>
                  <a:tcPr marT="54864" marB="54864"/>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709284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latin typeface="Arial" panose="020B0604020202020204" pitchFamily="34" charset="0"/>
                <a:cs typeface="Arial" panose="020B0604020202020204" pitchFamily="34" charset="0"/>
              </a:rPr>
              <a:t>Praxisbericht</a:t>
            </a:r>
          </a:p>
        </p:txBody>
      </p:sp>
    </p:spTree>
    <p:extLst>
      <p:ext uri="{BB962C8B-B14F-4D97-AF65-F5344CB8AC3E}">
        <p14:creationId xmlns:p14="http://schemas.microsoft.com/office/powerpoint/2010/main" val="1011065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124744"/>
            <a:ext cx="6985000" cy="862966"/>
          </a:xfrm>
        </p:spPr>
        <p:txBody>
          <a:bodyPr>
            <a:normAutofit/>
          </a:bodyPr>
          <a:lstStyle/>
          <a:p>
            <a:r>
              <a:rPr lang="de-CH" sz="2400" dirty="0"/>
              <a:t>Gewichtung des betrieblichen Qualifikationsverfahrens</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19278028"/>
              </p:ext>
            </p:extLst>
          </p:nvPr>
        </p:nvGraphicFramePr>
        <p:xfrm>
          <a:off x="457200" y="185536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p:cNvSpPr txBox="1"/>
          <p:nvPr/>
        </p:nvSpPr>
        <p:spPr>
          <a:xfrm>
            <a:off x="5508104" y="3347700"/>
            <a:ext cx="710451" cy="369332"/>
          </a:xfrm>
          <a:prstGeom prst="rect">
            <a:avLst/>
          </a:prstGeom>
          <a:noFill/>
        </p:spPr>
        <p:txBody>
          <a:bodyPr wrap="none" rtlCol="0">
            <a:spAutoFit/>
          </a:bodyPr>
          <a:lstStyle/>
          <a:p>
            <a:r>
              <a:rPr lang="de-CH" dirty="0">
                <a:latin typeface="Arial" panose="020B0604020202020204" pitchFamily="34" charset="0"/>
                <a:cs typeface="Arial" panose="020B0604020202020204" pitchFamily="34" charset="0"/>
              </a:rPr>
              <a:t>25 %</a:t>
            </a:r>
          </a:p>
        </p:txBody>
      </p:sp>
      <p:sp>
        <p:nvSpPr>
          <p:cNvPr id="10" name="Textfeld 9"/>
          <p:cNvSpPr txBox="1"/>
          <p:nvPr/>
        </p:nvSpPr>
        <p:spPr>
          <a:xfrm>
            <a:off x="5508104" y="4571836"/>
            <a:ext cx="710451" cy="369332"/>
          </a:xfrm>
          <a:prstGeom prst="rect">
            <a:avLst/>
          </a:prstGeom>
          <a:noFill/>
        </p:spPr>
        <p:txBody>
          <a:bodyPr wrap="none" rtlCol="0">
            <a:spAutoFit/>
          </a:bodyPr>
          <a:lstStyle/>
          <a:p>
            <a:r>
              <a:rPr lang="de-CH" dirty="0">
                <a:latin typeface="Arial" panose="020B0604020202020204" pitchFamily="34" charset="0"/>
                <a:cs typeface="Arial" panose="020B0604020202020204" pitchFamily="34" charset="0"/>
              </a:rPr>
              <a:t>25 %</a:t>
            </a:r>
          </a:p>
        </p:txBody>
      </p:sp>
      <p:sp>
        <p:nvSpPr>
          <p:cNvPr id="11" name="Textfeld 10"/>
          <p:cNvSpPr txBox="1"/>
          <p:nvPr/>
        </p:nvSpPr>
        <p:spPr>
          <a:xfrm>
            <a:off x="5508104" y="5723964"/>
            <a:ext cx="710451" cy="369332"/>
          </a:xfrm>
          <a:prstGeom prst="rect">
            <a:avLst/>
          </a:prstGeom>
          <a:noFill/>
        </p:spPr>
        <p:txBody>
          <a:bodyPr wrap="none" rtlCol="0">
            <a:spAutoFit/>
          </a:bodyPr>
          <a:lstStyle/>
          <a:p>
            <a:r>
              <a:rPr lang="de-CH" dirty="0">
                <a:latin typeface="Arial" panose="020B0604020202020204" pitchFamily="34" charset="0"/>
                <a:cs typeface="Arial" panose="020B0604020202020204" pitchFamily="34" charset="0"/>
              </a:rPr>
              <a:t>50 %</a:t>
            </a:r>
          </a:p>
        </p:txBody>
      </p:sp>
      <p:sp>
        <p:nvSpPr>
          <p:cNvPr id="12" name="Ellipse 11"/>
          <p:cNvSpPr/>
          <p:nvPr/>
        </p:nvSpPr>
        <p:spPr>
          <a:xfrm>
            <a:off x="1907704" y="4077072"/>
            <a:ext cx="5616624" cy="1296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329416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2400" dirty="0" err="1"/>
              <a:t>Bestehensnorm</a:t>
            </a:r>
            <a:r>
              <a:rPr lang="de-CH" sz="2400" dirty="0"/>
              <a:t> (betrieblicher Teil)</a:t>
            </a:r>
          </a:p>
        </p:txBody>
      </p:sp>
      <p:sp>
        <p:nvSpPr>
          <p:cNvPr id="18" name="Textfeld 17"/>
          <p:cNvSpPr txBox="1"/>
          <p:nvPr/>
        </p:nvSpPr>
        <p:spPr>
          <a:xfrm>
            <a:off x="971600" y="1916832"/>
            <a:ext cx="4262705" cy="369332"/>
          </a:xfrm>
          <a:prstGeom prst="rect">
            <a:avLst/>
          </a:prstGeom>
          <a:noFill/>
        </p:spPr>
        <p:txBody>
          <a:bodyPr wrap="none" rtlCol="0">
            <a:spAutoFit/>
          </a:bodyPr>
          <a:lstStyle/>
          <a:p>
            <a:r>
              <a:rPr lang="de-CH" dirty="0" err="1">
                <a:latin typeface="Arial" panose="020B0604020202020204" pitchFamily="34" charset="0"/>
                <a:cs typeface="Arial" panose="020B0604020202020204" pitchFamily="34" charset="0"/>
              </a:rPr>
              <a:t>Fachnote</a:t>
            </a:r>
            <a:r>
              <a:rPr lang="de-CH" dirty="0">
                <a:latin typeface="Arial" panose="020B0604020202020204" pitchFamily="34" charset="0"/>
                <a:cs typeface="Arial" panose="020B0604020202020204" pitchFamily="34" charset="0"/>
              </a:rPr>
              <a:t>: Berufspraxis schriftlich (25%)</a:t>
            </a:r>
          </a:p>
        </p:txBody>
      </p:sp>
      <p:sp>
        <p:nvSpPr>
          <p:cNvPr id="19" name="Textfeld 18"/>
          <p:cNvSpPr txBox="1"/>
          <p:nvPr/>
        </p:nvSpPr>
        <p:spPr>
          <a:xfrm>
            <a:off x="971600" y="2420888"/>
            <a:ext cx="4288353" cy="369332"/>
          </a:xfrm>
          <a:prstGeom prst="rect">
            <a:avLst/>
          </a:prstGeom>
          <a:noFill/>
        </p:spPr>
        <p:txBody>
          <a:bodyPr wrap="none" rtlCol="0">
            <a:spAutoFit/>
          </a:bodyPr>
          <a:lstStyle/>
          <a:p>
            <a:r>
              <a:rPr lang="de-CH" dirty="0" err="1">
                <a:latin typeface="Arial" panose="020B0604020202020204" pitchFamily="34" charset="0"/>
                <a:cs typeface="Arial" panose="020B0604020202020204" pitchFamily="34" charset="0"/>
              </a:rPr>
              <a:t>Fachnote</a:t>
            </a:r>
            <a:r>
              <a:rPr lang="de-CH" dirty="0">
                <a:latin typeface="Arial" panose="020B0604020202020204" pitchFamily="34" charset="0"/>
                <a:cs typeface="Arial" panose="020B0604020202020204" pitchFamily="34" charset="0"/>
              </a:rPr>
              <a:t>:  Berufspraxis mündlich (25%)</a:t>
            </a:r>
          </a:p>
        </p:txBody>
      </p:sp>
      <p:sp>
        <p:nvSpPr>
          <p:cNvPr id="20" name="Textfeld 19"/>
          <p:cNvSpPr txBox="1"/>
          <p:nvPr/>
        </p:nvSpPr>
        <p:spPr>
          <a:xfrm>
            <a:off x="971600" y="2924944"/>
            <a:ext cx="7808612" cy="369332"/>
          </a:xfrm>
          <a:prstGeom prst="rect">
            <a:avLst/>
          </a:prstGeom>
          <a:noFill/>
        </p:spPr>
        <p:txBody>
          <a:bodyPr wrap="none" rtlCol="0">
            <a:spAutoFit/>
          </a:bodyPr>
          <a:lstStyle/>
          <a:p>
            <a:r>
              <a:rPr lang="de-CH" dirty="0">
                <a:latin typeface="Arial" panose="020B0604020202020204" pitchFamily="34" charset="0"/>
                <a:cs typeface="Arial" panose="020B0604020202020204" pitchFamily="34" charset="0"/>
              </a:rPr>
              <a:t>Erfahrungsnote: auf halbe Note gerundetes Mittel von 6 ALS + 2PE (50%)</a:t>
            </a:r>
          </a:p>
        </p:txBody>
      </p:sp>
      <p:cxnSp>
        <p:nvCxnSpPr>
          <p:cNvPr id="13" name="Gerade Verbindung 12"/>
          <p:cNvCxnSpPr/>
          <p:nvPr/>
        </p:nvCxnSpPr>
        <p:spPr>
          <a:xfrm>
            <a:off x="971600" y="3501008"/>
            <a:ext cx="7920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971599" y="3789040"/>
            <a:ext cx="7920881" cy="646331"/>
          </a:xfrm>
          <a:prstGeom prst="rect">
            <a:avLst/>
          </a:prstGeom>
          <a:noFill/>
        </p:spPr>
        <p:txBody>
          <a:bodyPr wrap="square" rtlCol="0">
            <a:spAutoFit/>
          </a:bodyPr>
          <a:lstStyle/>
          <a:p>
            <a:r>
              <a:rPr lang="de-CH" dirty="0">
                <a:latin typeface="Arial" panose="020B0604020202020204" pitchFamily="34" charset="0"/>
                <a:cs typeface="Arial" panose="020B0604020202020204" pitchFamily="34" charset="0"/>
              </a:rPr>
              <a:t>Note: Auf eine Dezimalstelle gerundetes Mittel der 3 Noten</a:t>
            </a:r>
          </a:p>
          <a:p>
            <a:endParaRPr lang="de-CH" dirty="0"/>
          </a:p>
        </p:txBody>
      </p:sp>
      <p:sp>
        <p:nvSpPr>
          <p:cNvPr id="29" name="Textfeld 28"/>
          <p:cNvSpPr txBox="1"/>
          <p:nvPr/>
        </p:nvSpPr>
        <p:spPr>
          <a:xfrm>
            <a:off x="899592" y="4869160"/>
            <a:ext cx="5378395" cy="923330"/>
          </a:xfrm>
          <a:prstGeom prst="rect">
            <a:avLst/>
          </a:prstGeom>
          <a:noFill/>
        </p:spPr>
        <p:txBody>
          <a:bodyPr wrap="none" rtlCol="0">
            <a:spAutoFit/>
          </a:bodyPr>
          <a:lstStyle/>
          <a:p>
            <a:r>
              <a:rPr lang="de-CH" dirty="0">
                <a:latin typeface="Arial" panose="020B0604020202020204" pitchFamily="34" charset="0"/>
                <a:cs typeface="Arial" panose="020B0604020202020204" pitchFamily="34" charset="0"/>
              </a:rPr>
              <a:t>Bestanden, wenn die Note 4.0 oder höher ist,</a:t>
            </a:r>
          </a:p>
          <a:p>
            <a:r>
              <a:rPr lang="de-CH" dirty="0">
                <a:latin typeface="Arial" panose="020B0604020202020204" pitchFamily="34" charset="0"/>
                <a:cs typeface="Arial" panose="020B0604020202020204" pitchFamily="34" charset="0"/>
              </a:rPr>
              <a:t>nicht mehr als eine </a:t>
            </a:r>
            <a:r>
              <a:rPr lang="de-CH" dirty="0" err="1">
                <a:latin typeface="Arial" panose="020B0604020202020204" pitchFamily="34" charset="0"/>
                <a:cs typeface="Arial" panose="020B0604020202020204" pitchFamily="34" charset="0"/>
              </a:rPr>
              <a:t>Fachnote</a:t>
            </a:r>
            <a:r>
              <a:rPr lang="de-CH" dirty="0">
                <a:latin typeface="Arial" panose="020B0604020202020204" pitchFamily="34" charset="0"/>
                <a:cs typeface="Arial" panose="020B0604020202020204" pitchFamily="34" charset="0"/>
              </a:rPr>
              <a:t> ungenügend ist,</a:t>
            </a:r>
          </a:p>
          <a:p>
            <a:r>
              <a:rPr lang="de-CH" dirty="0">
                <a:latin typeface="Arial" panose="020B0604020202020204" pitchFamily="34" charset="0"/>
                <a:cs typeface="Arial" panose="020B0604020202020204" pitchFamily="34" charset="0"/>
              </a:rPr>
              <a:t>und keine </a:t>
            </a:r>
            <a:r>
              <a:rPr lang="de-CH" dirty="0" err="1">
                <a:latin typeface="Arial" panose="020B0604020202020204" pitchFamily="34" charset="0"/>
                <a:cs typeface="Arial" panose="020B0604020202020204" pitchFamily="34" charset="0"/>
              </a:rPr>
              <a:t>Fachnote</a:t>
            </a:r>
            <a:r>
              <a:rPr lang="de-CH" dirty="0">
                <a:latin typeface="Arial" panose="020B0604020202020204" pitchFamily="34" charset="0"/>
                <a:cs typeface="Arial" panose="020B0604020202020204" pitchFamily="34" charset="0"/>
              </a:rPr>
              <a:t>/Erfahrungsnote unter 3.0 liegt.</a:t>
            </a:r>
          </a:p>
        </p:txBody>
      </p:sp>
      <p:cxnSp>
        <p:nvCxnSpPr>
          <p:cNvPr id="17" name="Gerade Verbindung 16"/>
          <p:cNvCxnSpPr/>
          <p:nvPr/>
        </p:nvCxnSpPr>
        <p:spPr>
          <a:xfrm>
            <a:off x="971600" y="4365104"/>
            <a:ext cx="7920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971600" y="4509120"/>
            <a:ext cx="7920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245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Berufspraxis mündlich</a:t>
            </a:r>
          </a:p>
        </p:txBody>
      </p:sp>
      <p:pic>
        <p:nvPicPr>
          <p:cNvPr id="2050" name="Picture 2"/>
          <p:cNvPicPr>
            <a:picLocks noChangeAspect="1" noChangeArrowheads="1"/>
          </p:cNvPicPr>
          <p:nvPr/>
        </p:nvPicPr>
        <p:blipFill>
          <a:blip r:embed="rId3" cstate="print"/>
          <a:srcRect/>
          <a:stretch>
            <a:fillRect/>
          </a:stretch>
        </p:blipFill>
        <p:spPr bwMode="auto">
          <a:xfrm>
            <a:off x="251520" y="1700808"/>
            <a:ext cx="8892480" cy="2491349"/>
          </a:xfrm>
          <a:prstGeom prst="rect">
            <a:avLst/>
          </a:prstGeom>
          <a:noFill/>
          <a:ln w="9525">
            <a:noFill/>
            <a:miter lim="800000"/>
            <a:headEnd/>
            <a:tailEnd/>
          </a:ln>
        </p:spPr>
      </p:pic>
      <p:sp>
        <p:nvSpPr>
          <p:cNvPr id="6" name="Ellipse 5"/>
          <p:cNvSpPr/>
          <p:nvPr/>
        </p:nvSpPr>
        <p:spPr>
          <a:xfrm>
            <a:off x="7668344" y="3068960"/>
            <a:ext cx="158417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540256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79512" y="836712"/>
            <a:ext cx="2808312" cy="923330"/>
          </a:xfrm>
          <a:prstGeom prst="rect">
            <a:avLst/>
          </a:prstGeom>
          <a:solidFill>
            <a:schemeClr val="tx2">
              <a:lumMod val="40000"/>
              <a:lumOff val="60000"/>
            </a:schemeClr>
          </a:solidFill>
        </p:spPr>
        <p:txBody>
          <a:bodyPr wrap="square" rtlCol="0">
            <a:spAutoFit/>
          </a:bodyPr>
          <a:lstStyle/>
          <a:p>
            <a:r>
              <a:rPr lang="de-CH" dirty="0">
                <a:latin typeface="Arial" panose="020B0604020202020204" pitchFamily="34" charset="0"/>
                <a:cs typeface="Arial" panose="020B0604020202020204" pitchFamily="34" charset="0"/>
              </a:rPr>
              <a:t>Wegleitung zum </a:t>
            </a:r>
          </a:p>
          <a:p>
            <a:r>
              <a:rPr lang="de-CH" dirty="0">
                <a:latin typeface="Arial" panose="020B0604020202020204" pitchFamily="34" charset="0"/>
                <a:cs typeface="Arial" panose="020B0604020202020204" pitchFamily="34" charset="0"/>
              </a:rPr>
              <a:t>betrieblichen </a:t>
            </a:r>
          </a:p>
          <a:p>
            <a:r>
              <a:rPr lang="de-CH" dirty="0">
                <a:latin typeface="Arial" panose="020B0604020202020204" pitchFamily="34" charset="0"/>
                <a:cs typeface="Arial" panose="020B0604020202020204" pitchFamily="34" charset="0"/>
              </a:rPr>
              <a:t>Qualifikationsverfahren:</a:t>
            </a:r>
          </a:p>
        </p:txBody>
      </p:sp>
      <p:sp>
        <p:nvSpPr>
          <p:cNvPr id="6" name="Textfeld 5"/>
          <p:cNvSpPr txBox="1"/>
          <p:nvPr/>
        </p:nvSpPr>
        <p:spPr>
          <a:xfrm>
            <a:off x="179512" y="1844824"/>
            <a:ext cx="2794226" cy="830997"/>
          </a:xfrm>
          <a:prstGeom prst="rect">
            <a:avLst/>
          </a:prstGeom>
          <a:solidFill>
            <a:schemeClr val="tx2">
              <a:lumMod val="40000"/>
              <a:lumOff val="60000"/>
            </a:schemeClr>
          </a:solidFill>
        </p:spPr>
        <p:txBody>
          <a:bodyPr wrap="none" rtlCol="0">
            <a:spAutoFit/>
          </a:bodyPr>
          <a:lstStyle/>
          <a:p>
            <a:r>
              <a:rPr lang="de-CH" sz="1600" dirty="0">
                <a:latin typeface="Arial" panose="020B0604020202020204" pitchFamily="34" charset="0"/>
                <a:cs typeface="Arial" panose="020B0604020202020204" pitchFamily="34" charset="0"/>
              </a:rPr>
              <a:t>Praxisbericht gibt Einsicht</a:t>
            </a:r>
          </a:p>
          <a:p>
            <a:r>
              <a:rPr lang="de-CH" sz="1600" dirty="0">
                <a:latin typeface="Arial" panose="020B0604020202020204" pitchFamily="34" charset="0"/>
                <a:cs typeface="Arial" panose="020B0604020202020204" pitchFamily="34" charset="0"/>
              </a:rPr>
              <a:t>in die praktische Ausbildung </a:t>
            </a:r>
          </a:p>
          <a:p>
            <a:r>
              <a:rPr lang="de-CH" sz="1600" dirty="0">
                <a:latin typeface="Arial" panose="020B0604020202020204" pitchFamily="34" charset="0"/>
                <a:cs typeface="Arial" panose="020B0604020202020204" pitchFamily="34" charset="0"/>
              </a:rPr>
              <a:t>der Lernenden</a:t>
            </a:r>
          </a:p>
        </p:txBody>
      </p:sp>
      <p:sp>
        <p:nvSpPr>
          <p:cNvPr id="7" name="Textfeld 6"/>
          <p:cNvSpPr txBox="1"/>
          <p:nvPr/>
        </p:nvSpPr>
        <p:spPr>
          <a:xfrm>
            <a:off x="179512" y="2780928"/>
            <a:ext cx="2808312" cy="584775"/>
          </a:xfrm>
          <a:prstGeom prst="rect">
            <a:avLst/>
          </a:prstGeom>
          <a:solidFill>
            <a:schemeClr val="tx2">
              <a:lumMod val="40000"/>
              <a:lumOff val="60000"/>
            </a:schemeClr>
          </a:solidFill>
        </p:spPr>
        <p:txBody>
          <a:bodyPr wrap="square" rtlCol="0">
            <a:spAutoFit/>
          </a:bodyPr>
          <a:lstStyle/>
          <a:p>
            <a:r>
              <a:rPr lang="de-CH" sz="1600" b="1" dirty="0">
                <a:latin typeface="Arial" panose="020B0604020202020204" pitchFamily="34" charset="0"/>
                <a:cs typeface="Arial" panose="020B0604020202020204" pitchFamily="34" charset="0"/>
              </a:rPr>
              <a:t>Ausbildungsprogramm</a:t>
            </a:r>
            <a:r>
              <a:rPr lang="de-CH" sz="1600" dirty="0">
                <a:latin typeface="Arial" panose="020B0604020202020204" pitchFamily="34" charset="0"/>
                <a:cs typeface="Arial" panose="020B0604020202020204" pitchFamily="34" charset="0"/>
              </a:rPr>
              <a:t> mit</a:t>
            </a:r>
          </a:p>
          <a:p>
            <a:r>
              <a:rPr lang="de-CH" sz="1600" dirty="0">
                <a:latin typeface="Arial" panose="020B0604020202020204" pitchFamily="34" charset="0"/>
                <a:cs typeface="Arial" panose="020B0604020202020204" pitchFamily="34" charset="0"/>
              </a:rPr>
              <a:t>Praxisbericht einreichen</a:t>
            </a:r>
          </a:p>
        </p:txBody>
      </p:sp>
      <p:sp>
        <p:nvSpPr>
          <p:cNvPr id="8" name="Textfeld 7"/>
          <p:cNvSpPr txBox="1"/>
          <p:nvPr/>
        </p:nvSpPr>
        <p:spPr>
          <a:xfrm>
            <a:off x="5940152" y="836712"/>
            <a:ext cx="3056286" cy="1477328"/>
          </a:xfrm>
          <a:prstGeom prst="rect">
            <a:avLst/>
          </a:prstGeom>
          <a:solidFill>
            <a:schemeClr val="accent1">
              <a:lumMod val="40000"/>
              <a:lumOff val="60000"/>
            </a:schemeClr>
          </a:solidFill>
        </p:spPr>
        <p:txBody>
          <a:bodyPr wrap="none" rtlCol="0">
            <a:spAutoFit/>
          </a:bodyPr>
          <a:lstStyle/>
          <a:p>
            <a:r>
              <a:rPr lang="de-CH" dirty="0">
                <a:latin typeface="Arial" panose="020B0604020202020204" pitchFamily="34" charset="0"/>
                <a:cs typeface="Arial" panose="020B0604020202020204" pitchFamily="34" charset="0"/>
              </a:rPr>
              <a:t>LLD führen:</a:t>
            </a:r>
          </a:p>
          <a:p>
            <a:pPr>
              <a:buFont typeface="Arial" pitchFamily="34" charset="0"/>
              <a:buChar char="•"/>
            </a:pPr>
            <a:r>
              <a:rPr lang="de-CH" dirty="0">
                <a:latin typeface="Arial" panose="020B0604020202020204" pitchFamily="34" charset="0"/>
                <a:cs typeface="Arial" panose="020B0604020202020204" pitchFamily="34" charset="0"/>
              </a:rPr>
              <a:t> Verbindung Praxis – </a:t>
            </a:r>
            <a:r>
              <a:rPr lang="de-CH" dirty="0" err="1">
                <a:latin typeface="Arial" panose="020B0604020202020204" pitchFamily="34" charset="0"/>
                <a:cs typeface="Arial" panose="020B0604020202020204" pitchFamily="34" charset="0"/>
              </a:rPr>
              <a:t>üK</a:t>
            </a:r>
            <a:endParaRPr lang="de-CH" dirty="0">
              <a:latin typeface="Arial" panose="020B0604020202020204" pitchFamily="34" charset="0"/>
              <a:cs typeface="Arial" panose="020B0604020202020204" pitchFamily="34" charset="0"/>
            </a:endParaRPr>
          </a:p>
          <a:p>
            <a:pPr>
              <a:buFont typeface="Arial" pitchFamily="34" charset="0"/>
              <a:buChar char="•"/>
            </a:pPr>
            <a:r>
              <a:rPr lang="de-CH" dirty="0">
                <a:latin typeface="Arial" panose="020B0604020202020204" pitchFamily="34" charset="0"/>
                <a:cs typeface="Arial" panose="020B0604020202020204" pitchFamily="34" charset="0"/>
              </a:rPr>
              <a:t> Verbindung Praxis – BFS</a:t>
            </a:r>
          </a:p>
          <a:p>
            <a:pPr>
              <a:buFont typeface="Arial" pitchFamily="34" charset="0"/>
              <a:buChar char="•"/>
            </a:pPr>
            <a:r>
              <a:rPr lang="de-CH" dirty="0">
                <a:latin typeface="Arial" panose="020B0604020202020204" pitchFamily="34" charset="0"/>
                <a:cs typeface="Arial" panose="020B0604020202020204" pitchFamily="34" charset="0"/>
              </a:rPr>
              <a:t> Konkret bearbeitete</a:t>
            </a:r>
          </a:p>
          <a:p>
            <a:pPr>
              <a:tabLst>
                <a:tab pos="92075" algn="l"/>
              </a:tabLst>
            </a:pPr>
            <a:r>
              <a:rPr lang="de-CH" dirty="0">
                <a:latin typeface="Arial" panose="020B0604020202020204" pitchFamily="34" charset="0"/>
                <a:cs typeface="Arial" panose="020B0604020202020204" pitchFamily="34" charset="0"/>
              </a:rPr>
              <a:t>	 Tätigkeiten dokumentieren</a:t>
            </a:r>
          </a:p>
        </p:txBody>
      </p:sp>
      <p:sp>
        <p:nvSpPr>
          <p:cNvPr id="9" name="Textfeld 8"/>
          <p:cNvSpPr txBox="1"/>
          <p:nvPr/>
        </p:nvSpPr>
        <p:spPr>
          <a:xfrm>
            <a:off x="5868144" y="3212976"/>
            <a:ext cx="3024336" cy="646331"/>
          </a:xfrm>
          <a:prstGeom prst="rect">
            <a:avLst/>
          </a:prstGeom>
          <a:solidFill>
            <a:srgbClr val="FF6699"/>
          </a:solidFill>
        </p:spPr>
        <p:txBody>
          <a:bodyPr wrap="square" rtlCol="0">
            <a:spAutoFit/>
          </a:bodyPr>
          <a:lstStyle/>
          <a:p>
            <a:r>
              <a:rPr lang="de-CH" dirty="0">
                <a:latin typeface="Arial" panose="020B0604020202020204" pitchFamily="34" charset="0"/>
                <a:cs typeface="Arial" panose="020B0604020202020204" pitchFamily="34" charset="0"/>
              </a:rPr>
              <a:t>Praxisbericht:</a:t>
            </a:r>
          </a:p>
          <a:p>
            <a:r>
              <a:rPr lang="de-CH" dirty="0">
                <a:latin typeface="Arial" panose="020B0604020202020204" pitchFamily="34" charset="0"/>
                <a:cs typeface="Arial" panose="020B0604020202020204" pitchFamily="34" charset="0"/>
              </a:rPr>
              <a:t>LLD, Register 16</a:t>
            </a:r>
          </a:p>
        </p:txBody>
      </p:sp>
      <p:sp>
        <p:nvSpPr>
          <p:cNvPr id="10" name="Textfeld 9"/>
          <p:cNvSpPr txBox="1"/>
          <p:nvPr/>
        </p:nvSpPr>
        <p:spPr>
          <a:xfrm>
            <a:off x="5868144" y="4797152"/>
            <a:ext cx="3024336" cy="1200329"/>
          </a:xfrm>
          <a:prstGeom prst="rect">
            <a:avLst/>
          </a:prstGeom>
          <a:solidFill>
            <a:srgbClr val="00B050"/>
          </a:solidFill>
        </p:spPr>
        <p:txBody>
          <a:bodyPr wrap="square" rtlCol="0">
            <a:spAutoFit/>
          </a:bodyPr>
          <a:lstStyle/>
          <a:p>
            <a:r>
              <a:rPr lang="de-CH" dirty="0">
                <a:solidFill>
                  <a:schemeClr val="bg1"/>
                </a:solidFill>
                <a:latin typeface="Arial" panose="020B0604020202020204" pitchFamily="34" charset="0"/>
                <a:cs typeface="Arial" panose="020B0604020202020204" pitchFamily="34" charset="0"/>
              </a:rPr>
              <a:t>Überbetrieblicher Kurs:</a:t>
            </a:r>
          </a:p>
          <a:p>
            <a:pPr marL="182563" indent="-182563">
              <a:buFont typeface="Arial" pitchFamily="34" charset="0"/>
              <a:buChar char="•"/>
            </a:pPr>
            <a:r>
              <a:rPr lang="de-CH" dirty="0">
                <a:solidFill>
                  <a:schemeClr val="bg1"/>
                </a:solidFill>
                <a:latin typeface="Arial" panose="020B0604020202020204" pitchFamily="34" charset="0"/>
                <a:cs typeface="Arial" panose="020B0604020202020204" pitchFamily="34" charset="0"/>
              </a:rPr>
              <a:t>Vermittelter Stoff</a:t>
            </a:r>
            <a:br>
              <a:rPr lang="de-CH" dirty="0">
                <a:solidFill>
                  <a:schemeClr val="bg1"/>
                </a:solidFill>
                <a:latin typeface="Arial" panose="020B0604020202020204" pitchFamily="34" charset="0"/>
                <a:cs typeface="Arial" panose="020B0604020202020204" pitchFamily="34" charset="0"/>
              </a:rPr>
            </a:br>
            <a:r>
              <a:rPr lang="de-CH" dirty="0">
                <a:solidFill>
                  <a:schemeClr val="bg1"/>
                </a:solidFill>
                <a:latin typeface="Arial" panose="020B0604020202020204" pitchFamily="34" charset="0"/>
                <a:cs typeface="Arial" panose="020B0604020202020204" pitchFamily="34" charset="0"/>
              </a:rPr>
              <a:t>(</a:t>
            </a:r>
            <a:r>
              <a:rPr lang="de-CH" dirty="0" err="1">
                <a:solidFill>
                  <a:schemeClr val="bg1"/>
                </a:solidFill>
                <a:latin typeface="Arial" panose="020B0604020202020204" pitchFamily="34" charset="0"/>
                <a:cs typeface="Arial" panose="020B0604020202020204" pitchFamily="34" charset="0"/>
              </a:rPr>
              <a:t>Aarg</a:t>
            </a:r>
            <a:r>
              <a:rPr lang="de-CH" dirty="0">
                <a:solidFill>
                  <a:schemeClr val="bg1"/>
                </a:solidFill>
                <a:latin typeface="Arial" panose="020B0604020202020204" pitchFamily="34" charset="0"/>
                <a:cs typeface="Arial" panose="020B0604020202020204" pitchFamily="34" charset="0"/>
              </a:rPr>
              <a:t>. </a:t>
            </a:r>
            <a:r>
              <a:rPr lang="de-CH" dirty="0" err="1">
                <a:solidFill>
                  <a:schemeClr val="bg1"/>
                </a:solidFill>
                <a:latin typeface="Arial" panose="020B0604020202020204" pitchFamily="34" charset="0"/>
                <a:cs typeface="Arial" panose="020B0604020202020204" pitchFamily="34" charset="0"/>
              </a:rPr>
              <a:t>üK</a:t>
            </a:r>
            <a:r>
              <a:rPr lang="de-CH" dirty="0">
                <a:solidFill>
                  <a:schemeClr val="bg1"/>
                </a:solidFill>
                <a:latin typeface="Arial" panose="020B0604020202020204" pitchFamily="34" charset="0"/>
                <a:cs typeface="Arial" panose="020B0604020202020204" pitchFamily="34" charset="0"/>
              </a:rPr>
              <a:t>-Lehrmittel)</a:t>
            </a:r>
          </a:p>
          <a:p>
            <a:pPr>
              <a:buFont typeface="Arial" pitchFamily="34" charset="0"/>
              <a:buChar char="•"/>
            </a:pPr>
            <a:r>
              <a:rPr lang="de-CH" dirty="0">
                <a:solidFill>
                  <a:schemeClr val="bg1"/>
                </a:solidFill>
                <a:latin typeface="Arial" panose="020B0604020202020204" pitchFamily="34" charset="0"/>
                <a:cs typeface="Arial" panose="020B0604020202020204" pitchFamily="34" charset="0"/>
              </a:rPr>
              <a:t> Grundlage LZ </a:t>
            </a:r>
            <a:r>
              <a:rPr lang="de-CH" dirty="0" err="1">
                <a:solidFill>
                  <a:schemeClr val="bg1"/>
                </a:solidFill>
                <a:latin typeface="Arial" panose="020B0604020202020204" pitchFamily="34" charset="0"/>
                <a:cs typeface="Arial" panose="020B0604020202020204" pitchFamily="34" charset="0"/>
              </a:rPr>
              <a:t>üK</a:t>
            </a:r>
            <a:endParaRPr lang="de-CH" dirty="0">
              <a:solidFill>
                <a:schemeClr val="bg1"/>
              </a:solidFill>
              <a:latin typeface="Arial" panose="020B0604020202020204" pitchFamily="34" charset="0"/>
              <a:cs typeface="Arial" panose="020B0604020202020204" pitchFamily="34" charset="0"/>
            </a:endParaRPr>
          </a:p>
        </p:txBody>
      </p:sp>
      <p:sp>
        <p:nvSpPr>
          <p:cNvPr id="19" name="Textfeld 18"/>
          <p:cNvSpPr txBox="1"/>
          <p:nvPr/>
        </p:nvSpPr>
        <p:spPr>
          <a:xfrm>
            <a:off x="251520" y="4005064"/>
            <a:ext cx="3057247" cy="923330"/>
          </a:xfrm>
          <a:prstGeom prst="rect">
            <a:avLst/>
          </a:prstGeom>
          <a:solidFill>
            <a:srgbClr val="FF0066"/>
          </a:solidFill>
        </p:spPr>
        <p:txBody>
          <a:bodyPr wrap="none" rtlCol="0">
            <a:spAutoFit/>
          </a:bodyPr>
          <a:lstStyle/>
          <a:p>
            <a:r>
              <a:rPr lang="de-CH" dirty="0">
                <a:solidFill>
                  <a:schemeClr val="bg1"/>
                </a:solidFill>
                <a:latin typeface="Arial" panose="020B0604020202020204" pitchFamily="34" charset="0"/>
                <a:cs typeface="Arial" panose="020B0604020202020204" pitchFamily="34" charset="0"/>
              </a:rPr>
              <a:t>Berufspraxis mündlich:</a:t>
            </a:r>
          </a:p>
          <a:p>
            <a:r>
              <a:rPr lang="de-CH" dirty="0">
                <a:solidFill>
                  <a:schemeClr val="bg1"/>
                </a:solidFill>
                <a:latin typeface="Arial" panose="020B0604020202020204" pitchFamily="34" charset="0"/>
                <a:cs typeface="Arial" panose="020B0604020202020204" pitchFamily="34" charset="0"/>
              </a:rPr>
              <a:t>2 Gesprächssituationen</a:t>
            </a:r>
          </a:p>
          <a:p>
            <a:r>
              <a:rPr lang="de-CH" dirty="0">
                <a:solidFill>
                  <a:schemeClr val="bg1"/>
                </a:solidFill>
                <a:latin typeface="Arial" panose="020B0604020202020204" pitchFamily="34" charset="0"/>
                <a:cs typeface="Arial" panose="020B0604020202020204" pitchFamily="34" charset="0"/>
              </a:rPr>
              <a:t>(Rollenspiel, Fachgespräch)</a:t>
            </a:r>
          </a:p>
        </p:txBody>
      </p:sp>
      <p:sp>
        <p:nvSpPr>
          <p:cNvPr id="27" name="Pfeil nach unten 26"/>
          <p:cNvSpPr/>
          <p:nvPr/>
        </p:nvSpPr>
        <p:spPr>
          <a:xfrm>
            <a:off x="6876256" y="2420888"/>
            <a:ext cx="50405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Textfeld 27"/>
          <p:cNvSpPr txBox="1"/>
          <p:nvPr/>
        </p:nvSpPr>
        <p:spPr>
          <a:xfrm>
            <a:off x="7452320" y="2420888"/>
            <a:ext cx="1120820" cy="523220"/>
          </a:xfrm>
          <a:prstGeom prst="rect">
            <a:avLst/>
          </a:prstGeom>
          <a:noFill/>
        </p:spPr>
        <p:txBody>
          <a:bodyPr wrap="none" rtlCol="0">
            <a:spAutoFit/>
          </a:bodyPr>
          <a:lstStyle/>
          <a:p>
            <a:r>
              <a:rPr lang="de-CH" sz="1400" i="1" dirty="0">
                <a:latin typeface="Arial" panose="020B0604020202020204" pitchFamily="34" charset="0"/>
                <a:cs typeface="Arial" panose="020B0604020202020204" pitchFamily="34" charset="0"/>
              </a:rPr>
              <a:t>Grundlage,</a:t>
            </a:r>
          </a:p>
          <a:p>
            <a:r>
              <a:rPr lang="de-CH" sz="1400" i="1" dirty="0">
                <a:latin typeface="Arial" panose="020B0604020202020204" pitchFamily="34" charset="0"/>
                <a:cs typeface="Arial" panose="020B0604020202020204" pitchFamily="34" charset="0"/>
              </a:rPr>
              <a:t>Auswahl für</a:t>
            </a:r>
          </a:p>
        </p:txBody>
      </p:sp>
      <p:sp>
        <p:nvSpPr>
          <p:cNvPr id="29" name="Pfeil nach unten 28"/>
          <p:cNvSpPr/>
          <p:nvPr/>
        </p:nvSpPr>
        <p:spPr>
          <a:xfrm rot="4293300">
            <a:off x="4117956" y="2915993"/>
            <a:ext cx="815594" cy="2211329"/>
          </a:xfrm>
          <a:prstGeom prst="downArrow">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1" name="Pfeil nach unten 30"/>
          <p:cNvSpPr/>
          <p:nvPr/>
        </p:nvSpPr>
        <p:spPr>
          <a:xfrm rot="6426827">
            <a:off x="4116778" y="4118559"/>
            <a:ext cx="815594" cy="221132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2" name="Textfeld 31"/>
          <p:cNvSpPr txBox="1"/>
          <p:nvPr/>
        </p:nvSpPr>
        <p:spPr>
          <a:xfrm rot="20483615">
            <a:off x="4007427" y="3794567"/>
            <a:ext cx="1439156" cy="307777"/>
          </a:xfrm>
          <a:prstGeom prst="rect">
            <a:avLst/>
          </a:prstGeom>
          <a:noFill/>
        </p:spPr>
        <p:txBody>
          <a:bodyPr wrap="square" rtlCol="0">
            <a:spAutoFit/>
          </a:bodyPr>
          <a:lstStyle/>
          <a:p>
            <a:r>
              <a:rPr lang="de-CH" sz="1400" i="1" dirty="0">
                <a:latin typeface="Arial" panose="020B0604020202020204" pitchFamily="34" charset="0"/>
                <a:cs typeface="Arial" panose="020B0604020202020204" pitchFamily="34" charset="0"/>
              </a:rPr>
              <a:t>Grundlage für</a:t>
            </a:r>
          </a:p>
        </p:txBody>
      </p:sp>
      <p:sp>
        <p:nvSpPr>
          <p:cNvPr id="33" name="Textfeld 32"/>
          <p:cNvSpPr txBox="1"/>
          <p:nvPr/>
        </p:nvSpPr>
        <p:spPr>
          <a:xfrm rot="1011534">
            <a:off x="3940046" y="5101887"/>
            <a:ext cx="1439156" cy="307777"/>
          </a:xfrm>
          <a:prstGeom prst="rect">
            <a:avLst/>
          </a:prstGeom>
          <a:noFill/>
        </p:spPr>
        <p:txBody>
          <a:bodyPr wrap="square" rtlCol="0">
            <a:spAutoFit/>
          </a:bodyPr>
          <a:lstStyle/>
          <a:p>
            <a:r>
              <a:rPr lang="de-CH" sz="1400" i="1" dirty="0">
                <a:solidFill>
                  <a:schemeClr val="bg1"/>
                </a:solidFill>
                <a:latin typeface="Arial" panose="020B0604020202020204" pitchFamily="34" charset="0"/>
                <a:cs typeface="Arial" panose="020B0604020202020204" pitchFamily="34" charset="0"/>
              </a:rPr>
              <a:t>Grundlage für</a:t>
            </a:r>
          </a:p>
        </p:txBody>
      </p:sp>
      <p:sp>
        <p:nvSpPr>
          <p:cNvPr id="34" name="Textfeld 33"/>
          <p:cNvSpPr txBox="1"/>
          <p:nvPr/>
        </p:nvSpPr>
        <p:spPr>
          <a:xfrm>
            <a:off x="251520" y="5445224"/>
            <a:ext cx="3667158" cy="830997"/>
          </a:xfrm>
          <a:prstGeom prst="rect">
            <a:avLst/>
          </a:prstGeom>
          <a:solidFill>
            <a:srgbClr val="FFC000"/>
          </a:solidFill>
        </p:spPr>
        <p:txBody>
          <a:bodyPr wrap="none" rtlCol="0">
            <a:spAutoFit/>
          </a:bodyPr>
          <a:lstStyle/>
          <a:p>
            <a:r>
              <a:rPr lang="de-CH" sz="1600" b="1" dirty="0">
                <a:latin typeface="Arial" panose="020B0604020202020204" pitchFamily="34" charset="0"/>
                <a:cs typeface="Arial" panose="020B0604020202020204" pitchFamily="34" charset="0"/>
              </a:rPr>
              <a:t>Beurteilungskriterien</a:t>
            </a:r>
            <a:r>
              <a:rPr lang="de-CH" sz="1600" dirty="0">
                <a:latin typeface="Arial" panose="020B0604020202020204" pitchFamily="34" charset="0"/>
                <a:cs typeface="Arial" panose="020B0604020202020204" pitchFamily="34" charset="0"/>
              </a:rPr>
              <a:t>:</a:t>
            </a:r>
          </a:p>
          <a:p>
            <a:r>
              <a:rPr lang="de-CH" sz="1600" dirty="0">
                <a:latin typeface="Arial" panose="020B0604020202020204" pitchFamily="34" charset="0"/>
                <a:cs typeface="Arial" panose="020B0604020202020204" pitchFamily="34" charset="0"/>
              </a:rPr>
              <a:t>Leistungsziele Betrieb mit Teilkriterien </a:t>
            </a:r>
          </a:p>
          <a:p>
            <a:r>
              <a:rPr lang="de-CH" sz="1600" dirty="0">
                <a:latin typeface="Arial" panose="020B0604020202020204" pitchFamily="34" charset="0"/>
                <a:cs typeface="Arial" panose="020B0604020202020204" pitchFamily="34" charset="0"/>
              </a:rPr>
              <a:t>und MSS mit Teilkriterien </a:t>
            </a:r>
          </a:p>
        </p:txBody>
      </p:sp>
      <p:sp>
        <p:nvSpPr>
          <p:cNvPr id="36" name="Pfeil nach unten 35"/>
          <p:cNvSpPr/>
          <p:nvPr/>
        </p:nvSpPr>
        <p:spPr>
          <a:xfrm rot="13333983">
            <a:off x="1130220" y="4890486"/>
            <a:ext cx="226324" cy="55938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7" name="Pfeil nach unten 36"/>
          <p:cNvSpPr/>
          <p:nvPr/>
        </p:nvSpPr>
        <p:spPr>
          <a:xfrm rot="2486576">
            <a:off x="2344605" y="2830321"/>
            <a:ext cx="540917" cy="1266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9" name="Textfeld 38"/>
          <p:cNvSpPr txBox="1"/>
          <p:nvPr/>
        </p:nvSpPr>
        <p:spPr>
          <a:xfrm rot="18862031">
            <a:off x="2045305" y="3305050"/>
            <a:ext cx="1179954" cy="276999"/>
          </a:xfrm>
          <a:prstGeom prst="rect">
            <a:avLst/>
          </a:prstGeom>
          <a:noFill/>
        </p:spPr>
        <p:txBody>
          <a:bodyPr wrap="square" rtlCol="0">
            <a:spAutoFit/>
          </a:bodyPr>
          <a:lstStyle/>
          <a:p>
            <a:r>
              <a:rPr lang="de-CH" sz="1200" i="1" dirty="0">
                <a:solidFill>
                  <a:schemeClr val="bg1"/>
                </a:solidFill>
                <a:latin typeface="Arial" panose="020B0604020202020204" pitchFamily="34" charset="0"/>
                <a:cs typeface="Arial" panose="020B0604020202020204" pitchFamily="34" charset="0"/>
              </a:rPr>
              <a:t>Grundlage für</a:t>
            </a:r>
          </a:p>
        </p:txBody>
      </p:sp>
    </p:spTree>
    <p:extLst>
      <p:ext uri="{BB962C8B-B14F-4D97-AF65-F5344CB8AC3E}">
        <p14:creationId xmlns:p14="http://schemas.microsoft.com/office/powerpoint/2010/main" val="844340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Praxisbericht</a:t>
            </a:r>
            <a:endParaRPr lang="de-CH" sz="2400" dirty="0"/>
          </a:p>
        </p:txBody>
      </p:sp>
      <p:sp>
        <p:nvSpPr>
          <p:cNvPr id="3" name="Inhaltsplatzhalter 2"/>
          <p:cNvSpPr>
            <a:spLocks noGrp="1"/>
          </p:cNvSpPr>
          <p:nvPr>
            <p:ph idx="1"/>
          </p:nvPr>
        </p:nvSpPr>
        <p:spPr>
          <a:xfrm>
            <a:off x="431800" y="2132856"/>
            <a:ext cx="6985000" cy="2807970"/>
          </a:xfrm>
        </p:spPr>
        <p:txBody>
          <a:bodyPr/>
          <a:lstStyle/>
          <a:p>
            <a:pPr marL="0" indent="0">
              <a:buNone/>
            </a:pPr>
            <a:r>
              <a:rPr lang="de-CH" dirty="0" smtClean="0">
                <a:latin typeface="Arial" panose="020B0604020202020204" pitchFamily="34" charset="0"/>
                <a:cs typeface="Arial" panose="020B0604020202020204" pitchFamily="34" charset="0"/>
              </a:rPr>
              <a:t>Der Praxisbericht wird von der Berufsbildnerin, vom Berufsbildner eingesehen und signiert.</a:t>
            </a:r>
          </a:p>
          <a:p>
            <a:pPr marL="0" indent="0">
              <a:buNone/>
            </a:pPr>
            <a:endParaRPr lang="de-CH" sz="1400" dirty="0" smtClean="0">
              <a:latin typeface="Arial" panose="020B0604020202020204" pitchFamily="34" charset="0"/>
              <a:cs typeface="Arial" panose="020B0604020202020204" pitchFamily="34" charset="0"/>
            </a:endParaRPr>
          </a:p>
          <a:p>
            <a:pPr marL="0" indent="0">
              <a:buNone/>
            </a:pPr>
            <a:r>
              <a:rPr lang="de-CH" dirty="0" smtClean="0">
                <a:latin typeface="Arial" panose="020B0604020202020204" pitchFamily="34" charset="0"/>
                <a:cs typeface="Arial" panose="020B0604020202020204" pitchFamily="34" charset="0"/>
              </a:rPr>
              <a:t>Das Ausbildungsprogramm / den Rotationsplan reichen Sie als Anhang mit dem Praxisbericht via </a:t>
            </a:r>
            <a:r>
              <a:rPr lang="de-CH" dirty="0" err="1" smtClean="0">
                <a:latin typeface="Arial" panose="020B0604020202020204" pitchFamily="34" charset="0"/>
                <a:cs typeface="Arial" panose="020B0604020202020204" pitchFamily="34" charset="0"/>
              </a:rPr>
              <a:t>rALS</a:t>
            </a:r>
            <a:r>
              <a:rPr lang="de-CH" dirty="0" smtClean="0">
                <a:latin typeface="Arial" panose="020B0604020202020204" pitchFamily="34" charset="0"/>
                <a:cs typeface="Arial" panose="020B0604020202020204" pitchFamily="34" charset="0"/>
              </a:rPr>
              <a:t> elektronisch ein.</a:t>
            </a:r>
            <a:br>
              <a:rPr lang="de-CH" dirty="0" smtClean="0">
                <a:latin typeface="Arial" panose="020B0604020202020204" pitchFamily="34" charset="0"/>
                <a:cs typeface="Arial" panose="020B0604020202020204" pitchFamily="34" charset="0"/>
              </a:rPr>
            </a:br>
            <a:endParaRPr lang="de-CH" sz="1400" dirty="0" smtClean="0">
              <a:latin typeface="Arial" panose="020B0604020202020204" pitchFamily="34" charset="0"/>
              <a:cs typeface="Arial" panose="020B0604020202020204" pitchFamily="34" charset="0"/>
            </a:endParaRPr>
          </a:p>
          <a:p>
            <a:pPr marL="0" indent="0">
              <a:buNone/>
            </a:pPr>
            <a:r>
              <a:rPr lang="de-CH" dirty="0" smtClean="0">
                <a:latin typeface="Arial" panose="020B0604020202020204" pitchFamily="34" charset="0"/>
                <a:cs typeface="Arial" panose="020B0604020202020204" pitchFamily="34" charset="0"/>
              </a:rPr>
              <a:t>Abgabetermin</a:t>
            </a:r>
            <a:r>
              <a:rPr lang="de-CH" dirty="0">
                <a:latin typeface="Arial" panose="020B0604020202020204" pitchFamily="34" charset="0"/>
                <a:cs typeface="Arial" panose="020B0604020202020204" pitchFamily="34" charset="0"/>
              </a:rPr>
              <a:t>: </a:t>
            </a:r>
            <a:r>
              <a:rPr lang="de-CH" dirty="0" smtClean="0">
                <a:latin typeface="Arial" panose="020B0604020202020204" pitchFamily="34" charset="0"/>
                <a:cs typeface="Arial" panose="020B0604020202020204" pitchFamily="34" charset="0"/>
              </a:rPr>
              <a:t>06.03.2020</a:t>
            </a:r>
            <a:endParaRPr lang="de-CH" dirty="0">
              <a:latin typeface="Arial" panose="020B0604020202020204" pitchFamily="34" charset="0"/>
              <a:cs typeface="Arial" panose="020B0604020202020204" pitchFamily="34" charset="0"/>
            </a:endParaRPr>
          </a:p>
          <a:p>
            <a:pPr marL="0" indent="0">
              <a:buNone/>
            </a:pPr>
            <a:r>
              <a:rPr lang="de-CH" sz="1200" dirty="0">
                <a:latin typeface="Arial" panose="020B0604020202020204" pitchFamily="34" charset="0"/>
                <a:cs typeface="Arial" panose="020B0604020202020204" pitchFamily="34" charset="0"/>
              </a:rPr>
              <a:t> </a:t>
            </a:r>
          </a:p>
          <a:p>
            <a:pPr marL="0" indent="0">
              <a:buNone/>
            </a:pPr>
            <a:endParaRPr lang="de-CH" dirty="0"/>
          </a:p>
        </p:txBody>
      </p:sp>
      <p:pic>
        <p:nvPicPr>
          <p:cNvPr id="1026" name="Picture 2" descr="C:\Users\moe\AppData\Local\Microsoft\Windows\Temporary Internet Files\Content.IE5\FEQP1OCO\MC900434750[1].pn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6228184" y="3501008"/>
            <a:ext cx="2285714" cy="2285714"/>
          </a:xfrm>
          <a:prstGeom prst="rect">
            <a:avLst/>
          </a:prstGeom>
          <a:noFill/>
        </p:spPr>
      </p:pic>
    </p:spTree>
    <p:extLst>
      <p:ext uri="{BB962C8B-B14F-4D97-AF65-F5344CB8AC3E}">
        <p14:creationId xmlns:p14="http://schemas.microsoft.com/office/powerpoint/2010/main" val="4142422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latin typeface="Arial" panose="020B0604020202020204" pitchFamily="34" charset="0"/>
                <a:cs typeface="Arial" panose="020B0604020202020204" pitchFamily="34" charset="0"/>
              </a:rPr>
              <a:t>Zielsetzung</a:t>
            </a:r>
          </a:p>
        </p:txBody>
      </p:sp>
      <p:sp>
        <p:nvSpPr>
          <p:cNvPr id="3" name="Inhaltsplatzhalter 2"/>
          <p:cNvSpPr>
            <a:spLocks noGrp="1"/>
          </p:cNvSpPr>
          <p:nvPr>
            <p:ph idx="1"/>
          </p:nvPr>
        </p:nvSpPr>
        <p:spPr>
          <a:xfrm>
            <a:off x="431800" y="2204864"/>
            <a:ext cx="6985000" cy="2807970"/>
          </a:xfrm>
        </p:spPr>
        <p:txBody>
          <a:bodyPr/>
          <a:lstStyle/>
          <a:p>
            <a:pPr marL="352425" indent="-352425">
              <a:tabLst>
                <a:tab pos="352425" algn="l"/>
              </a:tabLst>
            </a:pPr>
            <a:r>
              <a:rPr lang="de-CH" sz="2000" dirty="0">
                <a:latin typeface="Arial" panose="020B0604020202020204" pitchFamily="34" charset="0"/>
                <a:cs typeface="Arial" panose="020B0604020202020204" pitchFamily="34" charset="0"/>
              </a:rPr>
              <a:t>Sie kennen die Grundlagen, auf welchen der Experte, die Expertin die Abschlussprüfung «Berufspraxis mündlich» erstellen wird.</a:t>
            </a:r>
          </a:p>
          <a:p>
            <a:pPr marL="352425" indent="-352425">
              <a:tabLst>
                <a:tab pos="352425" algn="l"/>
              </a:tabLst>
            </a:pPr>
            <a:r>
              <a:rPr lang="de-CH" sz="2000" dirty="0">
                <a:latin typeface="Arial" panose="020B0604020202020204" pitchFamily="34" charset="0"/>
                <a:cs typeface="Arial" panose="020B0604020202020204" pitchFamily="34" charset="0"/>
              </a:rPr>
              <a:t>Sie verstehen die Aufgabenstellungen im Praxisbericht.</a:t>
            </a:r>
          </a:p>
          <a:p>
            <a:pPr marL="352425" indent="-352425">
              <a:tabLst>
                <a:tab pos="352425" algn="l"/>
              </a:tabLst>
            </a:pPr>
            <a:r>
              <a:rPr lang="de-CH" dirty="0">
                <a:latin typeface="Arial" panose="020B0604020202020204" pitchFamily="34" charset="0"/>
                <a:cs typeface="Arial" panose="020B0604020202020204" pitchFamily="34" charset="0"/>
              </a:rPr>
              <a:t>Sie kennen die Grundlagen für eine erfolgreiche Dokumentation/Präsentation der PE</a:t>
            </a:r>
          </a:p>
          <a:p>
            <a:pPr marL="352425" indent="-352425">
              <a:tabLst>
                <a:tab pos="352425" algn="l"/>
              </a:tabLst>
            </a:pPr>
            <a:r>
              <a:rPr lang="de-CH" sz="2000" dirty="0">
                <a:latin typeface="Arial" panose="020B0604020202020204" pitchFamily="34" charset="0"/>
                <a:cs typeface="Arial" panose="020B0604020202020204" pitchFamily="34" charset="0"/>
              </a:rPr>
              <a:t>Sie wissen, wie die LLD führen und kennen die Bedeutung</a:t>
            </a:r>
          </a:p>
          <a:p>
            <a:pPr marL="352425" indent="-352425">
              <a:buNone/>
              <a:tabLst>
                <a:tab pos="352425" algn="l"/>
              </a:tabLst>
            </a:pPr>
            <a:endParaRPr lang="de-C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381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Praxisbericht mit </a:t>
            </a:r>
            <a:r>
              <a:rPr lang="de-CH" sz="2400" cap="none" dirty="0" err="1" smtClean="0"/>
              <a:t>r</a:t>
            </a:r>
            <a:r>
              <a:rPr lang="de-CH" sz="2400" dirty="0" err="1" smtClean="0"/>
              <a:t>ALS</a:t>
            </a:r>
            <a:r>
              <a:rPr lang="de-CH" sz="2400" dirty="0" smtClean="0"/>
              <a:t> ausfüllen</a:t>
            </a:r>
            <a:br>
              <a:rPr lang="de-CH" sz="2400" dirty="0" smtClean="0"/>
            </a:br>
            <a:r>
              <a:rPr lang="de-CH" sz="2400" dirty="0"/>
              <a:t/>
            </a:r>
            <a:br>
              <a:rPr lang="de-CH" sz="2400" dirty="0"/>
            </a:br>
            <a:r>
              <a:rPr lang="de-CH" sz="2400" dirty="0" smtClean="0"/>
              <a:t/>
            </a:r>
            <a:br>
              <a:rPr lang="de-CH" sz="2400" dirty="0" smtClean="0"/>
            </a:br>
            <a:r>
              <a:rPr lang="de-CH" sz="2400" dirty="0" smtClean="0"/>
              <a:t/>
            </a:r>
            <a:br>
              <a:rPr lang="de-CH" sz="2400" dirty="0" smtClean="0"/>
            </a:br>
            <a:r>
              <a:rPr lang="de-CH" sz="2400" dirty="0"/>
              <a:t/>
            </a:r>
            <a:br>
              <a:rPr lang="de-CH" sz="2400" dirty="0"/>
            </a:br>
            <a:r>
              <a:rPr lang="de-CH" sz="2400" dirty="0"/>
              <a:t/>
            </a:r>
            <a:br>
              <a:rPr lang="de-CH" sz="2400" dirty="0"/>
            </a:br>
            <a:endParaRPr lang="de-CH" sz="2400" dirty="0"/>
          </a:p>
        </p:txBody>
      </p:sp>
      <p:sp>
        <p:nvSpPr>
          <p:cNvPr id="3" name="Inhaltsplatzhalter 2"/>
          <p:cNvSpPr>
            <a:spLocks noGrp="1"/>
          </p:cNvSpPr>
          <p:nvPr>
            <p:ph idx="1"/>
          </p:nvPr>
        </p:nvSpPr>
        <p:spPr>
          <a:xfrm>
            <a:off x="431800" y="2132856"/>
            <a:ext cx="6985000" cy="2807970"/>
          </a:xfrm>
        </p:spPr>
        <p:txBody>
          <a:bodyPr/>
          <a:lstStyle/>
          <a:p>
            <a:pPr marL="0" indent="0">
              <a:buNone/>
            </a:pPr>
            <a:r>
              <a:rPr lang="de-CH" dirty="0" smtClean="0">
                <a:latin typeface="Arial" panose="020B0604020202020204" pitchFamily="34" charset="0"/>
                <a:cs typeface="Arial" panose="020B0604020202020204" pitchFamily="34" charset="0"/>
              </a:rPr>
              <a:t>Informationsvideo </a:t>
            </a:r>
            <a:r>
              <a:rPr lang="de-CH" dirty="0" smtClean="0">
                <a:latin typeface="Arial" panose="020B0604020202020204" pitchFamily="34" charset="0"/>
                <a:cs typeface="Arial" panose="020B0604020202020204" pitchFamily="34" charset="0"/>
                <a:hlinkClick r:id="rId3"/>
              </a:rPr>
              <a:t>www.ov-ap.ch</a:t>
            </a:r>
            <a:endParaRPr lang="de-CH" dirty="0" smtClean="0">
              <a:latin typeface="Arial" panose="020B0604020202020204" pitchFamily="34" charset="0"/>
              <a:cs typeface="Arial" panose="020B0604020202020204" pitchFamily="34" charset="0"/>
            </a:endParaRPr>
          </a:p>
          <a:p>
            <a:pPr marL="0" indent="0">
              <a:buNone/>
            </a:pPr>
            <a:endParaRPr lang="de-DE" dirty="0">
              <a:latin typeface="Arial" panose="020B0604020202020204" pitchFamily="34" charset="0"/>
              <a:cs typeface="Arial" panose="020B0604020202020204" pitchFamily="34" charset="0"/>
            </a:endParaRPr>
          </a:p>
          <a:p>
            <a:pPr>
              <a:buFont typeface="Wingdings"/>
              <a:buChar char="ð"/>
            </a:pPr>
            <a:r>
              <a:rPr lang="de-CH" dirty="0" smtClean="0">
                <a:latin typeface="Arial" panose="020B0604020202020204" pitchFamily="34" charset="0"/>
                <a:cs typeface="Arial" panose="020B0604020202020204" pitchFamily="34" charset="0"/>
                <a:sym typeface="Wingdings"/>
              </a:rPr>
              <a:t> </a:t>
            </a:r>
            <a:r>
              <a:rPr lang="de-CH" dirty="0" err="1" smtClean="0">
                <a:latin typeface="Arial" panose="020B0604020202020204" pitchFamily="34" charset="0"/>
                <a:cs typeface="Arial" panose="020B0604020202020204" pitchFamily="34" charset="0"/>
                <a:sym typeface="Wingdings"/>
              </a:rPr>
              <a:t>Blended</a:t>
            </a:r>
            <a:r>
              <a:rPr lang="de-CH" dirty="0" smtClean="0">
                <a:latin typeface="Arial" panose="020B0604020202020204" pitchFamily="34" charset="0"/>
                <a:cs typeface="Arial" panose="020B0604020202020204" pitchFamily="34" charset="0"/>
                <a:sym typeface="Wingdings"/>
              </a:rPr>
              <a:t>-Learning / Informationsvideos / Praxisbericht</a:t>
            </a:r>
          </a:p>
          <a:p>
            <a:pPr>
              <a:buFont typeface="Wingdings"/>
              <a:buChar char="ð"/>
            </a:pPr>
            <a:endParaRPr lang="de-DE" dirty="0">
              <a:latin typeface="Arial" panose="020B0604020202020204" pitchFamily="34" charset="0"/>
              <a:cs typeface="Arial" panose="020B0604020202020204" pitchFamily="34" charset="0"/>
              <a:sym typeface="Wingdings"/>
            </a:endParaRPr>
          </a:p>
          <a:p>
            <a:pPr marL="0" indent="0">
              <a:buNone/>
            </a:pPr>
            <a:r>
              <a:rPr lang="de-DE" b="1" dirty="0" smtClean="0">
                <a:latin typeface="Arial" panose="020B0604020202020204" pitchFamily="34" charset="0"/>
                <a:cs typeface="Arial" panose="020B0604020202020204" pitchFamily="34" charset="0"/>
                <a:sym typeface="Wingdings"/>
              </a:rPr>
              <a:t>Achtung:</a:t>
            </a:r>
            <a:r>
              <a:rPr lang="de-DE" dirty="0" smtClean="0">
                <a:latin typeface="Arial" panose="020B0604020202020204" pitchFamily="34" charset="0"/>
                <a:cs typeface="Arial" panose="020B0604020202020204" pitchFamily="34" charset="0"/>
                <a:sym typeface="Wingdings"/>
              </a:rPr>
              <a:t> Beim Video wird der Praxisbericht nicht digital sondern in Papierform eingereicht. </a:t>
            </a:r>
            <a:r>
              <a:rPr lang="de-DE" b="1" dirty="0" smtClean="0">
                <a:latin typeface="Arial" panose="020B0604020202020204" pitchFamily="34" charset="0"/>
                <a:cs typeface="Arial" panose="020B0604020202020204" pitchFamily="34" charset="0"/>
                <a:sym typeface="Wingdings"/>
              </a:rPr>
              <a:t>Der </a:t>
            </a:r>
            <a:r>
              <a:rPr lang="de-DE" b="1" dirty="0" smtClean="0">
                <a:latin typeface="Arial" panose="020B0604020202020204" pitchFamily="34" charset="0"/>
                <a:cs typeface="Arial" panose="020B0604020202020204" pitchFamily="34" charset="0"/>
                <a:sym typeface="Wingdings"/>
              </a:rPr>
              <a:t>Praxisbericht </a:t>
            </a:r>
            <a:r>
              <a:rPr lang="de-DE" b="1" dirty="0" smtClean="0">
                <a:latin typeface="Arial" panose="020B0604020202020204" pitchFamily="34" charset="0"/>
                <a:cs typeface="Arial" panose="020B0604020202020204" pitchFamily="34" charset="0"/>
                <a:sym typeface="Wingdings"/>
              </a:rPr>
              <a:t>muss digital </a:t>
            </a:r>
            <a:r>
              <a:rPr lang="de-DE" b="1" dirty="0" smtClean="0">
                <a:latin typeface="Arial" panose="020B0604020202020204" pitchFamily="34" charset="0"/>
                <a:cs typeface="Arial" panose="020B0604020202020204" pitchFamily="34" charset="0"/>
                <a:sym typeface="Wingdings"/>
              </a:rPr>
              <a:t>mit </a:t>
            </a:r>
            <a:r>
              <a:rPr lang="de-DE" b="1" dirty="0" err="1" smtClean="0">
                <a:latin typeface="Arial" panose="020B0604020202020204" pitchFamily="34" charset="0"/>
                <a:cs typeface="Arial" panose="020B0604020202020204" pitchFamily="34" charset="0"/>
                <a:sym typeface="Wingdings"/>
              </a:rPr>
              <a:t>rALS</a:t>
            </a:r>
            <a:r>
              <a:rPr lang="de-DE" b="1" dirty="0" smtClean="0">
                <a:latin typeface="Arial" panose="020B0604020202020204" pitchFamily="34" charset="0"/>
                <a:cs typeface="Arial" panose="020B0604020202020204" pitchFamily="34" charset="0"/>
                <a:sym typeface="Wingdings"/>
              </a:rPr>
              <a:t> </a:t>
            </a:r>
            <a:r>
              <a:rPr lang="de-DE" b="1" dirty="0" smtClean="0">
                <a:latin typeface="Arial" panose="020B0604020202020204" pitchFamily="34" charset="0"/>
                <a:cs typeface="Arial" panose="020B0604020202020204" pitchFamily="34" charset="0"/>
                <a:sym typeface="Wingdings"/>
              </a:rPr>
              <a:t>und nicht in Papierform eingereicht werden.</a:t>
            </a:r>
            <a:endParaRPr lang="de-CH" b="1" dirty="0" smtClean="0">
              <a:latin typeface="Arial" panose="020B0604020202020204" pitchFamily="34" charset="0"/>
              <a:cs typeface="Arial" panose="020B0604020202020204" pitchFamily="34" charset="0"/>
            </a:endParaRPr>
          </a:p>
          <a:p>
            <a:pPr marL="0" indent="0">
              <a:buNone/>
            </a:pPr>
            <a:endParaRPr lang="de-CH" dirty="0">
              <a:latin typeface="Arial" panose="020B0604020202020204" pitchFamily="34" charset="0"/>
              <a:cs typeface="Arial" panose="020B0604020202020204" pitchFamily="34" charset="0"/>
            </a:endParaRPr>
          </a:p>
          <a:p>
            <a:pPr marL="0" indent="0">
              <a:buNone/>
            </a:pPr>
            <a:r>
              <a:rPr lang="de-CH" dirty="0" smtClean="0">
                <a:latin typeface="Arial" panose="020B0604020202020204" pitchFamily="34" charset="0"/>
                <a:cs typeface="Arial" panose="020B0604020202020204" pitchFamily="34" charset="0"/>
              </a:rPr>
              <a:t>Weitere Informationen und die Anleitung dazu finden Sie im </a:t>
            </a:r>
            <a:r>
              <a:rPr lang="de-CH" dirty="0" err="1" smtClean="0">
                <a:latin typeface="Arial" panose="020B0604020202020204" pitchFamily="34" charset="0"/>
                <a:cs typeface="Arial" panose="020B0604020202020204" pitchFamily="34" charset="0"/>
              </a:rPr>
              <a:t>rALS</a:t>
            </a:r>
            <a:r>
              <a:rPr lang="de-CH" dirty="0" smtClean="0">
                <a:latin typeface="Arial" panose="020B0604020202020204" pitchFamily="34" charset="0"/>
                <a:cs typeface="Arial" panose="020B0604020202020204" pitchFamily="34" charset="0"/>
              </a:rPr>
              <a:t>-Handbuch Kapitel 9</a:t>
            </a:r>
            <a:endParaRPr lang="de-CH" dirty="0">
              <a:latin typeface="Arial" panose="020B0604020202020204" pitchFamily="34" charset="0"/>
              <a:cs typeface="Arial" panose="020B0604020202020204" pitchFamily="34" charset="0"/>
            </a:endParaRPr>
          </a:p>
          <a:p>
            <a:pPr marL="0" indent="0">
              <a:buNone/>
            </a:pPr>
            <a:r>
              <a:rPr lang="de-CH" sz="1200" dirty="0">
                <a:latin typeface="Arial" panose="020B0604020202020204" pitchFamily="34" charset="0"/>
                <a:cs typeface="Arial" panose="020B0604020202020204" pitchFamily="34" charset="0"/>
              </a:rPr>
              <a:t> </a:t>
            </a:r>
          </a:p>
          <a:p>
            <a:pPr marL="0" indent="0">
              <a:buNone/>
            </a:pPr>
            <a:endParaRPr lang="de-CH" dirty="0"/>
          </a:p>
        </p:txBody>
      </p:sp>
    </p:spTree>
    <p:extLst>
      <p:ext uri="{BB962C8B-B14F-4D97-AF65-F5344CB8AC3E}">
        <p14:creationId xmlns:p14="http://schemas.microsoft.com/office/powerpoint/2010/main" val="540173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6985000" cy="574024"/>
          </a:xfrm>
        </p:spPr>
        <p:txBody>
          <a:bodyPr/>
          <a:lstStyle/>
          <a:p>
            <a:r>
              <a:rPr lang="de-CH" sz="2400" dirty="0" smtClean="0"/>
              <a:t>Praxisbericht mit </a:t>
            </a:r>
            <a:r>
              <a:rPr lang="de-CH" sz="2400" cap="none" dirty="0" err="1" smtClean="0"/>
              <a:t>r</a:t>
            </a:r>
            <a:r>
              <a:rPr lang="de-CH" sz="2400" dirty="0" err="1" smtClean="0"/>
              <a:t>ALS</a:t>
            </a:r>
            <a:r>
              <a:rPr lang="de-CH" sz="2400" dirty="0" smtClean="0"/>
              <a:t> ausfüllen</a:t>
            </a:r>
            <a:endParaRPr lang="de-CH" sz="2400" dirty="0"/>
          </a:p>
        </p:txBody>
      </p:sp>
      <p:pic>
        <p:nvPicPr>
          <p:cNvPr id="3074" name="Picture 2" descr="\\srein5\users\ka001\Desktop\Präsentation\rALS\5 Hinzufügen Praxisberic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32856"/>
            <a:ext cx="8172400" cy="2718470"/>
          </a:xfrm>
          <a:prstGeom prst="rect">
            <a:avLst/>
          </a:prstGeom>
          <a:noFill/>
          <a:extLst>
            <a:ext uri="{909E8E84-426E-40DD-AFC4-6F175D3DCCD1}">
              <a14:hiddenFill xmlns:a14="http://schemas.microsoft.com/office/drawing/2010/main">
                <a:solidFill>
                  <a:srgbClr val="FFFFFF"/>
                </a:solidFill>
              </a14:hiddenFill>
            </a:ext>
          </a:extLst>
        </p:spPr>
      </p:pic>
      <p:sp>
        <p:nvSpPr>
          <p:cNvPr id="3" name="Pfeil nach unten 2"/>
          <p:cNvSpPr/>
          <p:nvPr/>
        </p:nvSpPr>
        <p:spPr>
          <a:xfrm>
            <a:off x="6588224" y="3068960"/>
            <a:ext cx="576064" cy="6480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605008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6985000" cy="502016"/>
          </a:xfrm>
        </p:spPr>
        <p:txBody>
          <a:bodyPr/>
          <a:lstStyle/>
          <a:p>
            <a:r>
              <a:rPr lang="de-CH" sz="2400" dirty="0" smtClean="0"/>
              <a:t>Praxisbericht mit </a:t>
            </a:r>
            <a:r>
              <a:rPr lang="de-CH" sz="2400" cap="none" dirty="0" err="1" smtClean="0"/>
              <a:t>r</a:t>
            </a:r>
            <a:r>
              <a:rPr lang="de-CH" sz="2400" dirty="0" err="1" smtClean="0"/>
              <a:t>ALS</a:t>
            </a:r>
            <a:r>
              <a:rPr lang="de-CH" sz="2400" dirty="0" smtClean="0"/>
              <a:t> ausfüllen</a:t>
            </a:r>
            <a:endParaRPr lang="de-CH" sz="2400" dirty="0"/>
          </a:p>
        </p:txBody>
      </p:sp>
      <p:pic>
        <p:nvPicPr>
          <p:cNvPr id="4098" name="Picture 2" descr="\\srein5\users\ka001\Desktop\Präsentation\rALS\6 Praxisberic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44" y="1772816"/>
            <a:ext cx="7482098" cy="4807110"/>
          </a:xfrm>
          <a:prstGeom prst="rect">
            <a:avLst/>
          </a:prstGeom>
          <a:noFill/>
          <a:extLst>
            <a:ext uri="{909E8E84-426E-40DD-AFC4-6F175D3DCCD1}">
              <a14:hiddenFill xmlns:a14="http://schemas.microsoft.com/office/drawing/2010/main">
                <a:solidFill>
                  <a:srgbClr val="FFFFFF"/>
                </a:solidFill>
              </a14:hiddenFill>
            </a:ext>
          </a:extLst>
        </p:spPr>
      </p:pic>
      <p:sp>
        <p:nvSpPr>
          <p:cNvPr id="3" name="Pfeil nach links 2"/>
          <p:cNvSpPr/>
          <p:nvPr/>
        </p:nvSpPr>
        <p:spPr>
          <a:xfrm>
            <a:off x="4932040" y="5589240"/>
            <a:ext cx="792088" cy="50405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786227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6985000" cy="574024"/>
          </a:xfrm>
        </p:spPr>
        <p:txBody>
          <a:bodyPr/>
          <a:lstStyle/>
          <a:p>
            <a:r>
              <a:rPr lang="de-CH" sz="2400" dirty="0" smtClean="0"/>
              <a:t>Praxisbericht mit </a:t>
            </a:r>
            <a:r>
              <a:rPr lang="de-CH" sz="2400" cap="none" dirty="0" err="1" smtClean="0"/>
              <a:t>r</a:t>
            </a:r>
            <a:r>
              <a:rPr lang="de-CH" sz="2400" dirty="0" err="1" smtClean="0"/>
              <a:t>ALS</a:t>
            </a:r>
            <a:r>
              <a:rPr lang="de-CH" sz="2400" dirty="0" smtClean="0"/>
              <a:t> ausfüllen</a:t>
            </a:r>
            <a:endParaRPr lang="de-CH" sz="2400" dirty="0"/>
          </a:p>
        </p:txBody>
      </p:sp>
      <p:pic>
        <p:nvPicPr>
          <p:cNvPr id="5122" name="Picture 2" descr="\\srein5\users\ka001\Desktop\Präsentation\rALS\Praxisbericht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56" y="2212460"/>
            <a:ext cx="8316416" cy="3160756"/>
          </a:xfrm>
          <a:prstGeom prst="rect">
            <a:avLst/>
          </a:prstGeom>
          <a:noFill/>
          <a:extLst>
            <a:ext uri="{909E8E84-426E-40DD-AFC4-6F175D3DCCD1}">
              <a14:hiddenFill xmlns:a14="http://schemas.microsoft.com/office/drawing/2010/main">
                <a:solidFill>
                  <a:srgbClr val="FFFFFF"/>
                </a:solidFill>
              </a14:hiddenFill>
            </a:ext>
          </a:extLst>
        </p:spPr>
      </p:pic>
      <p:sp>
        <p:nvSpPr>
          <p:cNvPr id="3" name="Pfeil nach rechts 2"/>
          <p:cNvSpPr/>
          <p:nvPr/>
        </p:nvSpPr>
        <p:spPr>
          <a:xfrm>
            <a:off x="107504" y="4725144"/>
            <a:ext cx="792088"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133095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6985000" cy="502016"/>
          </a:xfrm>
        </p:spPr>
        <p:txBody>
          <a:bodyPr/>
          <a:lstStyle/>
          <a:p>
            <a:r>
              <a:rPr lang="de-CH" sz="2400" dirty="0" smtClean="0"/>
              <a:t>Praxisbericht mit </a:t>
            </a:r>
            <a:r>
              <a:rPr lang="de-CH" sz="2400" cap="none" dirty="0" err="1" smtClean="0"/>
              <a:t>r</a:t>
            </a:r>
            <a:r>
              <a:rPr lang="de-CH" sz="2400" dirty="0" err="1" smtClean="0"/>
              <a:t>ALS</a:t>
            </a:r>
            <a:r>
              <a:rPr lang="de-CH" sz="2400" dirty="0" smtClean="0"/>
              <a:t> ausfüllen</a:t>
            </a:r>
            <a:endParaRPr lang="de-CH" sz="2400" dirty="0"/>
          </a:p>
        </p:txBody>
      </p:sp>
      <p:pic>
        <p:nvPicPr>
          <p:cNvPr id="6146" name="Picture 2" descr="\\srein5\users\ka001\Desktop\Präsentation\rALS\Praxisbericht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85409"/>
            <a:ext cx="6408712" cy="5125575"/>
          </a:xfrm>
          <a:prstGeom prst="rect">
            <a:avLst/>
          </a:prstGeom>
          <a:noFill/>
          <a:extLst>
            <a:ext uri="{909E8E84-426E-40DD-AFC4-6F175D3DCCD1}">
              <a14:hiddenFill xmlns:a14="http://schemas.microsoft.com/office/drawing/2010/main">
                <a:solidFill>
                  <a:srgbClr val="FFFFFF"/>
                </a:solidFill>
              </a14:hiddenFill>
            </a:ext>
          </a:extLst>
        </p:spPr>
      </p:pic>
      <p:sp>
        <p:nvSpPr>
          <p:cNvPr id="3" name="Pfeil nach links 2"/>
          <p:cNvSpPr/>
          <p:nvPr/>
        </p:nvSpPr>
        <p:spPr>
          <a:xfrm>
            <a:off x="7164288" y="2996952"/>
            <a:ext cx="792088" cy="4320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Textfeld 3"/>
          <p:cNvSpPr txBox="1"/>
          <p:nvPr/>
        </p:nvSpPr>
        <p:spPr>
          <a:xfrm>
            <a:off x="899592" y="6165304"/>
            <a:ext cx="1800200" cy="369332"/>
          </a:xfrm>
          <a:prstGeom prst="rect">
            <a:avLst/>
          </a:prstGeom>
          <a:noFill/>
        </p:spPr>
        <p:txBody>
          <a:bodyPr wrap="square" rtlCol="0">
            <a:spAutoFit/>
          </a:bodyPr>
          <a:lstStyle/>
          <a:p>
            <a:r>
              <a:rPr lang="de-CH" dirty="0" smtClean="0">
                <a:solidFill>
                  <a:srgbClr val="FF0000"/>
                </a:solidFill>
                <a:latin typeface="Arial" panose="020B0604020202020204" pitchFamily="34" charset="0"/>
                <a:cs typeface="Arial" panose="020B0604020202020204" pitchFamily="34" charset="0"/>
              </a:rPr>
              <a:t>Text</a:t>
            </a:r>
            <a:endParaRPr lang="de-CH"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640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6985000" cy="574024"/>
          </a:xfrm>
        </p:spPr>
        <p:txBody>
          <a:bodyPr/>
          <a:lstStyle/>
          <a:p>
            <a:r>
              <a:rPr lang="de-CH" sz="2400" dirty="0" smtClean="0"/>
              <a:t>Praxisbericht mit </a:t>
            </a:r>
            <a:r>
              <a:rPr lang="de-CH" sz="2400" cap="none" dirty="0" err="1" smtClean="0"/>
              <a:t>r</a:t>
            </a:r>
            <a:r>
              <a:rPr lang="de-CH" sz="2400" dirty="0" err="1" smtClean="0"/>
              <a:t>ALS</a:t>
            </a:r>
            <a:r>
              <a:rPr lang="de-CH" sz="2400" dirty="0" smtClean="0"/>
              <a:t> ausfüllen</a:t>
            </a:r>
            <a:endParaRPr lang="de-CH" sz="2400" dirty="0"/>
          </a:p>
        </p:txBody>
      </p:sp>
      <p:pic>
        <p:nvPicPr>
          <p:cNvPr id="7170" name="Picture 2" descr="\\srein5\users\ka001\Desktop\Präsentation\rALS\Dokument hinzufüg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56" y="1925616"/>
            <a:ext cx="8532440" cy="2805672"/>
          </a:xfrm>
          <a:prstGeom prst="rect">
            <a:avLst/>
          </a:prstGeom>
          <a:noFill/>
          <a:extLst>
            <a:ext uri="{909E8E84-426E-40DD-AFC4-6F175D3DCCD1}">
              <a14:hiddenFill xmlns:a14="http://schemas.microsoft.com/office/drawing/2010/main">
                <a:solidFill>
                  <a:srgbClr val="FFFFFF"/>
                </a:solidFill>
              </a14:hiddenFill>
            </a:ext>
          </a:extLst>
        </p:spPr>
      </p:pic>
      <p:sp>
        <p:nvSpPr>
          <p:cNvPr id="3" name="Pfeil nach rechts 2"/>
          <p:cNvSpPr/>
          <p:nvPr/>
        </p:nvSpPr>
        <p:spPr>
          <a:xfrm>
            <a:off x="6372200" y="3789040"/>
            <a:ext cx="792088"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582584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6985000" cy="574024"/>
          </a:xfrm>
        </p:spPr>
        <p:txBody>
          <a:bodyPr/>
          <a:lstStyle/>
          <a:p>
            <a:r>
              <a:rPr lang="de-CH" sz="2400" dirty="0" smtClean="0"/>
              <a:t>Praxisbericht mit </a:t>
            </a:r>
            <a:r>
              <a:rPr lang="de-CH" sz="2400" cap="none" dirty="0" err="1" smtClean="0"/>
              <a:t>r</a:t>
            </a:r>
            <a:r>
              <a:rPr lang="de-CH" sz="2400" dirty="0" err="1" smtClean="0"/>
              <a:t>ALS</a:t>
            </a:r>
            <a:r>
              <a:rPr lang="de-CH" sz="2400" dirty="0" smtClean="0"/>
              <a:t> ausfüllen</a:t>
            </a:r>
            <a:endParaRPr lang="de-CH"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16832"/>
            <a:ext cx="8280920" cy="3201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feil nach rechts 2"/>
          <p:cNvSpPr/>
          <p:nvPr/>
        </p:nvSpPr>
        <p:spPr>
          <a:xfrm>
            <a:off x="6084168" y="4451968"/>
            <a:ext cx="792088"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p:cNvSpPr txBox="1"/>
          <p:nvPr/>
        </p:nvSpPr>
        <p:spPr>
          <a:xfrm>
            <a:off x="539552" y="5118763"/>
            <a:ext cx="7920880" cy="1015663"/>
          </a:xfrm>
          <a:prstGeom prst="rect">
            <a:avLst/>
          </a:prstGeom>
          <a:noFill/>
        </p:spPr>
        <p:txBody>
          <a:bodyPr wrap="square" rtlCol="0">
            <a:spAutoFit/>
          </a:bodyPr>
          <a:lstStyle/>
          <a:p>
            <a:r>
              <a:rPr lang="de-CH" sz="2000" dirty="0" smtClean="0">
                <a:latin typeface="Arial" panose="020B0604020202020204" pitchFamily="34" charset="0"/>
                <a:cs typeface="Arial" panose="020B0604020202020204" pitchFamily="34" charset="0"/>
              </a:rPr>
              <a:t>Mit dem </a:t>
            </a:r>
            <a:r>
              <a:rPr lang="de-CH" sz="2000" b="1" dirty="0" smtClean="0">
                <a:latin typeface="Arial" panose="020B0604020202020204" pitchFamily="34" charset="0"/>
                <a:cs typeface="Arial" panose="020B0604020202020204" pitchFamily="34" charset="0"/>
              </a:rPr>
              <a:t>Signieren</a:t>
            </a:r>
            <a:r>
              <a:rPr lang="de-CH" sz="2000" dirty="0" smtClean="0">
                <a:latin typeface="Arial" panose="020B0604020202020204" pitchFamily="34" charset="0"/>
                <a:cs typeface="Arial" panose="020B0604020202020204" pitchFamily="34" charset="0"/>
              </a:rPr>
              <a:t> durch den/die Berufsbildner/in wird der Praxisbericht für </a:t>
            </a:r>
            <a:r>
              <a:rPr lang="de-CH" sz="2000" dirty="0">
                <a:latin typeface="Arial" panose="020B0604020202020204" pitchFamily="34" charset="0"/>
                <a:cs typeface="Arial" panose="020B0604020202020204" pitchFamily="34" charset="0"/>
              </a:rPr>
              <a:t>den zuständigen Prüfungsexperten freigegeben. </a:t>
            </a:r>
            <a:r>
              <a:rPr lang="de-CH" sz="2000" b="1" dirty="0">
                <a:latin typeface="Arial" panose="020B0604020202020204" pitchFamily="34" charset="0"/>
                <a:cs typeface="Arial" panose="020B0604020202020204" pitchFamily="34" charset="0"/>
              </a:rPr>
              <a:t>Der Praxisbericht kann nun nicht mehr verändert werden.</a:t>
            </a:r>
          </a:p>
        </p:txBody>
      </p:sp>
    </p:spTree>
    <p:extLst>
      <p:ext uri="{BB962C8B-B14F-4D97-AF65-F5344CB8AC3E}">
        <p14:creationId xmlns:p14="http://schemas.microsoft.com/office/powerpoint/2010/main" val="4235420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Aufgabe A: Ausbildungsbetrieb vorstellen</a:t>
            </a:r>
            <a:endParaRPr lang="de-CH" sz="2400" dirty="0"/>
          </a:p>
        </p:txBody>
      </p:sp>
      <p:sp>
        <p:nvSpPr>
          <p:cNvPr id="3" name="Inhaltsplatzhalter 2"/>
          <p:cNvSpPr>
            <a:spLocks noGrp="1"/>
          </p:cNvSpPr>
          <p:nvPr>
            <p:ph idx="1"/>
          </p:nvPr>
        </p:nvSpPr>
        <p:spPr>
          <a:xfrm>
            <a:off x="457200" y="2071389"/>
            <a:ext cx="8507288" cy="4525963"/>
          </a:xfrm>
        </p:spPr>
        <p:txBody>
          <a:bodyPr/>
          <a:lstStyle/>
          <a:p>
            <a:pPr marL="0" indent="0">
              <a:buNone/>
            </a:pPr>
            <a:r>
              <a:rPr lang="de-CH" dirty="0" smtClean="0">
                <a:latin typeface="Arial" panose="020B0604020202020204" pitchFamily="34" charset="0"/>
                <a:cs typeface="Arial" panose="020B0604020202020204" pitchFamily="34" charset="0"/>
              </a:rPr>
              <a:t>Stellen Sie Ihren Ausbildungsbetrieb kurz vor. Berücksichtigen Sie dabei:</a:t>
            </a:r>
          </a:p>
          <a:p>
            <a:pPr marL="268288" indent="-268288">
              <a:buNone/>
            </a:pPr>
            <a:r>
              <a:rPr lang="de-CH" dirty="0" smtClean="0">
                <a:latin typeface="Arial" panose="020B0604020202020204" pitchFamily="34" charset="0"/>
                <a:cs typeface="Arial" panose="020B0604020202020204" pitchFamily="34" charset="0"/>
              </a:rPr>
              <a:t>•  die Organisation und Struktur Ihres Ausbildungsbetriebs, Ihrer Ausbildungsabteilung/-en</a:t>
            </a:r>
          </a:p>
          <a:p>
            <a:pPr marL="268288" indent="-268288">
              <a:buNone/>
            </a:pPr>
            <a:r>
              <a:rPr lang="de-CH" dirty="0" smtClean="0">
                <a:latin typeface="Arial" panose="020B0604020202020204" pitchFamily="34" charset="0"/>
                <a:cs typeface="Arial" panose="020B0604020202020204" pitchFamily="34" charset="0"/>
              </a:rPr>
              <a:t>•  den Auftrag und die Aufgaben, die Ihr Ausbildungsbetrieb, Ihre Ausbildungsabteilung/-en wahrnimmt/wahrnehmen</a:t>
            </a:r>
          </a:p>
          <a:p>
            <a:pPr marL="268288" indent="-268288">
              <a:buNone/>
            </a:pPr>
            <a:r>
              <a:rPr lang="de-CH" dirty="0" smtClean="0">
                <a:latin typeface="Arial" panose="020B0604020202020204" pitchFamily="34" charset="0"/>
                <a:cs typeface="Arial" panose="020B0604020202020204" pitchFamily="34" charset="0"/>
              </a:rPr>
              <a:t>•  die </a:t>
            </a:r>
            <a:r>
              <a:rPr lang="de-CH" b="1" dirty="0" smtClean="0">
                <a:latin typeface="Arial" panose="020B0604020202020204" pitchFamily="34" charset="0"/>
                <a:cs typeface="Arial" panose="020B0604020202020204" pitchFamily="34" charset="0"/>
              </a:rPr>
              <a:t>Schnittstellen</a:t>
            </a:r>
            <a:r>
              <a:rPr lang="de-CH" dirty="0" smtClean="0">
                <a:latin typeface="Arial" panose="020B0604020202020204" pitchFamily="34" charset="0"/>
                <a:cs typeface="Arial" panose="020B0604020202020204" pitchFamily="34" charset="0"/>
              </a:rPr>
              <a:t> zu anderen Abteilungen oder Ämtern und zeigen Sie diese auf</a:t>
            </a:r>
          </a:p>
          <a:p>
            <a:pPr>
              <a:buNone/>
            </a:pPr>
            <a:endParaRPr lang="de-CH" dirty="0" smtClean="0">
              <a:latin typeface="Arial" panose="020B0604020202020204" pitchFamily="34" charset="0"/>
              <a:cs typeface="Arial" panose="020B0604020202020204" pitchFamily="34" charset="0"/>
            </a:endParaRPr>
          </a:p>
          <a:p>
            <a:pPr marL="354013" indent="-354013">
              <a:buFont typeface="Symbol"/>
              <a:buChar char="Þ"/>
            </a:pPr>
            <a:r>
              <a:rPr lang="de-CH" dirty="0" smtClean="0">
                <a:latin typeface="Arial" panose="020B0604020202020204" pitchFamily="34" charset="0"/>
                <a:cs typeface="Arial" panose="020B0604020202020204" pitchFamily="34" charset="0"/>
              </a:rPr>
              <a:t>Berücksichtigen und erfüllen Sie die Anforderungen der zugrunde liegenden Leistungsziele sowie der </a:t>
            </a:r>
          </a:p>
          <a:p>
            <a:pPr marL="354013" indent="-354013">
              <a:buNone/>
            </a:pPr>
            <a:r>
              <a:rPr lang="de-CH" dirty="0" smtClean="0">
                <a:latin typeface="Arial" panose="020B0604020202020204" pitchFamily="34" charset="0"/>
                <a:cs typeface="Arial" panose="020B0604020202020204" pitchFamily="34" charset="0"/>
              </a:rPr>
              <a:t>	Methoden-, Sozial- und Selbstkompetenzen</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6950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Aufgabe B: konkrete Dienstleistungen</a:t>
            </a:r>
            <a:endParaRPr lang="de-CH" sz="2400" dirty="0"/>
          </a:p>
        </p:txBody>
      </p:sp>
      <p:sp>
        <p:nvSpPr>
          <p:cNvPr id="3" name="Inhaltsplatzhalter 2"/>
          <p:cNvSpPr>
            <a:spLocks noGrp="1"/>
          </p:cNvSpPr>
          <p:nvPr>
            <p:ph idx="1"/>
          </p:nvPr>
        </p:nvSpPr>
        <p:spPr>
          <a:xfrm>
            <a:off x="457200" y="2248273"/>
            <a:ext cx="8229600" cy="3340967"/>
          </a:xfrm>
        </p:spPr>
        <p:txBody>
          <a:bodyPr/>
          <a:lstStyle/>
          <a:p>
            <a:pPr>
              <a:buNone/>
            </a:pPr>
            <a:r>
              <a:rPr lang="de-CH" b="1" dirty="0" smtClean="0">
                <a:latin typeface="Arial" panose="020B0604020202020204" pitchFamily="34" charset="0"/>
                <a:cs typeface="Arial" panose="020B0604020202020204" pitchFamily="34" charset="0"/>
              </a:rPr>
              <a:t>Vorgabe</a:t>
            </a:r>
          </a:p>
          <a:p>
            <a:pPr>
              <a:buNone/>
            </a:pPr>
            <a:endParaRPr lang="de-CH" dirty="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4 konkrete Beispiele</a:t>
            </a:r>
          </a:p>
          <a:p>
            <a:r>
              <a:rPr lang="de-CH" dirty="0" smtClean="0">
                <a:latin typeface="Arial" panose="020B0604020202020204" pitchFamily="34" charset="0"/>
                <a:cs typeface="Arial" panose="020B0604020202020204" pitchFamily="34" charset="0"/>
              </a:rPr>
              <a:t>aus 3 verschiedenen Abteilungen</a:t>
            </a:r>
          </a:p>
          <a:p>
            <a:r>
              <a:rPr lang="de-CH" dirty="0" smtClean="0">
                <a:latin typeface="Arial" panose="020B0604020202020204" pitchFamily="34" charset="0"/>
                <a:cs typeface="Arial" panose="020B0604020202020204" pitchFamily="34" charset="0"/>
              </a:rPr>
              <a:t>Berücksichtigung des Amtsgeheimnisses und des Datenschutzes</a:t>
            </a:r>
          </a:p>
          <a:p>
            <a:r>
              <a:rPr lang="de-CH" dirty="0" smtClean="0">
                <a:latin typeface="Arial" panose="020B0604020202020204" pitchFamily="34" charset="0"/>
                <a:cs typeface="Arial" panose="020B0604020202020204" pitchFamily="34" charset="0"/>
              </a:rPr>
              <a:t>Einhaltung der gesetzlichen Grundlagen und Fristen</a:t>
            </a:r>
          </a:p>
          <a:p>
            <a:pPr marL="0" indent="0">
              <a:buNone/>
            </a:pPr>
            <a:endParaRPr lang="de-CH"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3438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Aufgabe B: konkrete Dienstleistungen</a:t>
            </a:r>
            <a:endParaRPr lang="de-CH" sz="2400" dirty="0"/>
          </a:p>
        </p:txBody>
      </p:sp>
      <p:sp>
        <p:nvSpPr>
          <p:cNvPr id="3" name="Inhaltsplatzhalter 2"/>
          <p:cNvSpPr>
            <a:spLocks noGrp="1"/>
          </p:cNvSpPr>
          <p:nvPr>
            <p:ph idx="1"/>
          </p:nvPr>
        </p:nvSpPr>
        <p:spPr>
          <a:xfrm>
            <a:off x="431800" y="2348880"/>
            <a:ext cx="6985000" cy="2807970"/>
          </a:xfrm>
        </p:spPr>
        <p:txBody>
          <a:bodyPr/>
          <a:lstStyle/>
          <a:p>
            <a:pPr>
              <a:buNone/>
            </a:pPr>
            <a:r>
              <a:rPr lang="de-CH" dirty="0" smtClean="0">
                <a:latin typeface="Arial" panose="020B0604020202020204" pitchFamily="34" charset="0"/>
                <a:cs typeface="Arial" panose="020B0604020202020204" pitchFamily="34" charset="0"/>
              </a:rPr>
              <a:t>Lesen Sie die Aufgabe B durch. </a:t>
            </a:r>
          </a:p>
          <a:p>
            <a:pPr marL="0" indent="0">
              <a:buNone/>
            </a:pPr>
            <a:r>
              <a:rPr lang="de-CH" dirty="0" smtClean="0">
                <a:latin typeface="Arial" panose="020B0604020202020204" pitchFamily="34" charset="0"/>
                <a:cs typeface="Arial" panose="020B0604020202020204" pitchFamily="34" charset="0"/>
              </a:rPr>
              <a:t>Erarbeiten Sie zu zweit ein Dienstleistungsbeispiel gemäss Aufgabe B.</a:t>
            </a:r>
          </a:p>
          <a:p>
            <a:pPr>
              <a:buNone/>
            </a:pPr>
            <a:r>
              <a:rPr lang="de-CH" dirty="0" smtClean="0">
                <a:latin typeface="Arial" panose="020B0604020202020204" pitchFamily="34" charset="0"/>
                <a:cs typeface="Arial" panose="020B0604020202020204" pitchFamily="34" charset="0"/>
              </a:rPr>
              <a:t>=&gt; Zeitvorgabe: 20 Minuten</a:t>
            </a:r>
          </a:p>
          <a:p>
            <a:pPr>
              <a:buNone/>
            </a:pPr>
            <a:endParaRPr lang="de-CH" dirty="0" smtClean="0">
              <a:latin typeface="Arial" panose="020B0604020202020204" pitchFamily="34" charset="0"/>
              <a:cs typeface="Arial" panose="020B0604020202020204" pitchFamily="34" charset="0"/>
            </a:endParaRPr>
          </a:p>
          <a:p>
            <a:pPr marL="0" indent="0">
              <a:buNone/>
            </a:pPr>
            <a:r>
              <a:rPr lang="de-CH" dirty="0" smtClean="0">
                <a:latin typeface="Arial" panose="020B0604020202020204" pitchFamily="34" charset="0"/>
                <a:cs typeface="Arial" panose="020B0604020202020204" pitchFamily="34" charset="0"/>
              </a:rPr>
              <a:t>Sie tauschen Ihr Resultat mit einer anderen Zweiergruppe aus. Bei Unklarheiten oder Unsicherheiten stellen Sie konkrete Fragen zusammen, die im Anschluss im Plenum beantwortet werden.</a:t>
            </a:r>
          </a:p>
          <a:p>
            <a:pPr marL="0" indent="0">
              <a:buNone/>
            </a:pPr>
            <a:r>
              <a:rPr lang="de-CH" dirty="0" smtClean="0">
                <a:latin typeface="Arial" panose="020B0604020202020204" pitchFamily="34" charset="0"/>
                <a:cs typeface="Arial" panose="020B0604020202020204" pitchFamily="34" charset="0"/>
              </a:rPr>
              <a:t>=&gt; Zeitvorgabe: 20 Minuten</a:t>
            </a:r>
          </a:p>
          <a:p>
            <a:pPr marL="0" indent="0">
              <a:buNone/>
            </a:pPr>
            <a:endParaRPr lang="de-CH" dirty="0" smtClean="0"/>
          </a:p>
        </p:txBody>
      </p:sp>
    </p:spTree>
    <p:extLst>
      <p:ext uri="{BB962C8B-B14F-4D97-AF65-F5344CB8AC3E}">
        <p14:creationId xmlns:p14="http://schemas.microsoft.com/office/powerpoint/2010/main" val="301231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latin typeface="Arial" panose="020B0604020202020204" pitchFamily="34" charset="0"/>
                <a:cs typeface="Arial" panose="020B0604020202020204" pitchFamily="34" charset="0"/>
              </a:rPr>
              <a:t>Ablauf</a:t>
            </a:r>
          </a:p>
        </p:txBody>
      </p:sp>
      <p:sp>
        <p:nvSpPr>
          <p:cNvPr id="3" name="Inhaltsplatzhalter 2"/>
          <p:cNvSpPr>
            <a:spLocks noGrp="1"/>
          </p:cNvSpPr>
          <p:nvPr>
            <p:ph idx="1"/>
          </p:nvPr>
        </p:nvSpPr>
        <p:spPr>
          <a:xfrm>
            <a:off x="431800" y="2204864"/>
            <a:ext cx="6985000" cy="2807970"/>
          </a:xfrm>
        </p:spPr>
        <p:txBody>
          <a:bodyPr/>
          <a:lstStyle/>
          <a:p>
            <a:r>
              <a:rPr lang="de-CH" dirty="0">
                <a:latin typeface="Arial" panose="020B0604020202020204" pitchFamily="34" charset="0"/>
                <a:cs typeface="Arial" panose="020B0604020202020204" pitchFamily="34" charset="0"/>
              </a:rPr>
              <a:t>Rückblick PE1</a:t>
            </a:r>
          </a:p>
          <a:p>
            <a:r>
              <a:rPr lang="de-CH" dirty="0">
                <a:latin typeface="Arial" panose="020B0604020202020204" pitchFamily="34" charset="0"/>
                <a:cs typeface="Arial" panose="020B0604020202020204" pitchFamily="34" charset="0"/>
              </a:rPr>
              <a:t>Praxisbericht / Berufspraxis mündlich</a:t>
            </a:r>
          </a:p>
          <a:p>
            <a:r>
              <a:rPr lang="de-CH" dirty="0">
                <a:latin typeface="Arial" panose="020B0604020202020204" pitchFamily="34" charset="0"/>
                <a:cs typeface="Arial" panose="020B0604020202020204" pitchFamily="34" charset="0"/>
              </a:rPr>
              <a:t>Praxisbericht: 2er-Arbeit und Klassengespräch</a:t>
            </a:r>
          </a:p>
          <a:p>
            <a:r>
              <a:rPr lang="de-CH" dirty="0">
                <a:latin typeface="Arial" panose="020B0604020202020204" pitchFamily="34" charset="0"/>
                <a:cs typeface="Arial" panose="020B0604020202020204" pitchFamily="34" charset="0"/>
              </a:rPr>
              <a:t>Prüfung und Prüfungsablauf</a:t>
            </a:r>
          </a:p>
          <a:p>
            <a:r>
              <a:rPr lang="de-CH" dirty="0">
                <a:latin typeface="Arial" panose="020B0604020202020204" pitchFamily="34" charset="0"/>
                <a:cs typeface="Arial" panose="020B0604020202020204" pitchFamily="34" charset="0"/>
              </a:rPr>
              <a:t>Lern- und Leistungsdokumentation (LLD) führen</a:t>
            </a:r>
          </a:p>
          <a:p>
            <a:r>
              <a:rPr lang="de-CH" dirty="0">
                <a:latin typeface="Arial" panose="020B0604020202020204" pitchFamily="34" charset="0"/>
                <a:cs typeface="Arial" panose="020B0604020202020204" pitchFamily="34" charset="0"/>
              </a:rPr>
              <a:t>LLD: Beispiel erarbeiten</a:t>
            </a:r>
          </a:p>
          <a:p>
            <a:endParaRPr lang="de-CH" dirty="0"/>
          </a:p>
          <a:p>
            <a:endParaRPr lang="de-CH" dirty="0"/>
          </a:p>
          <a:p>
            <a:endParaRPr lang="de-CH" dirty="0"/>
          </a:p>
          <a:p>
            <a:endParaRPr lang="de-CH" dirty="0"/>
          </a:p>
          <a:p>
            <a:endParaRPr lang="de-CH" dirty="0"/>
          </a:p>
          <a:p>
            <a:endParaRPr lang="de-CH" dirty="0"/>
          </a:p>
          <a:p>
            <a:endParaRPr lang="de-CH" dirty="0"/>
          </a:p>
        </p:txBody>
      </p:sp>
    </p:spTree>
    <p:extLst>
      <p:ext uri="{BB962C8B-B14F-4D97-AF65-F5344CB8AC3E}">
        <p14:creationId xmlns:p14="http://schemas.microsoft.com/office/powerpoint/2010/main" val="206328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Aufgabe C: Kundenanfragen</a:t>
            </a:r>
            <a:endParaRPr lang="de-CH" sz="2400" dirty="0"/>
          </a:p>
        </p:txBody>
      </p:sp>
      <p:sp>
        <p:nvSpPr>
          <p:cNvPr id="3" name="Inhaltsplatzhalter 2"/>
          <p:cNvSpPr>
            <a:spLocks noGrp="1"/>
          </p:cNvSpPr>
          <p:nvPr>
            <p:ph idx="1"/>
          </p:nvPr>
        </p:nvSpPr>
        <p:spPr>
          <a:xfrm>
            <a:off x="431800" y="2276872"/>
            <a:ext cx="6985000" cy="2807970"/>
          </a:xfrm>
        </p:spPr>
        <p:txBody>
          <a:bodyPr/>
          <a:lstStyle/>
          <a:p>
            <a:pPr marL="0" indent="0">
              <a:buNone/>
            </a:pPr>
            <a:r>
              <a:rPr lang="de-CH" b="1" dirty="0" smtClean="0">
                <a:latin typeface="Arial" panose="020B0604020202020204" pitchFamily="34" charset="0"/>
                <a:cs typeface="Arial" panose="020B0604020202020204" pitchFamily="34" charset="0"/>
              </a:rPr>
              <a:t>Vorgabe</a:t>
            </a:r>
          </a:p>
          <a:p>
            <a:pPr marL="0" indent="0">
              <a:buNone/>
            </a:pPr>
            <a:endParaRPr lang="de-CH" dirty="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3 bearbeitete Kundenanfragen</a:t>
            </a:r>
          </a:p>
          <a:p>
            <a:r>
              <a:rPr lang="de-CH" dirty="0">
                <a:latin typeface="Arial" panose="020B0604020202020204" pitchFamily="34" charset="0"/>
                <a:cs typeface="Arial" panose="020B0604020202020204" pitchFamily="34" charset="0"/>
              </a:rPr>
              <a:t>a</a:t>
            </a:r>
            <a:r>
              <a:rPr lang="de-CH" dirty="0" smtClean="0">
                <a:latin typeface="Arial" panose="020B0604020202020204" pitchFamily="34" charset="0"/>
                <a:cs typeface="Arial" panose="020B0604020202020204" pitchFamily="34" charset="0"/>
              </a:rPr>
              <a:t>us mindestens 2 verschiedenen Abteilungen</a:t>
            </a:r>
          </a:p>
          <a:p>
            <a:r>
              <a:rPr lang="de-CH" dirty="0" smtClean="0">
                <a:latin typeface="Arial" panose="020B0604020202020204" pitchFamily="34" charset="0"/>
                <a:cs typeface="Arial" panose="020B0604020202020204" pitchFamily="34" charset="0"/>
              </a:rPr>
              <a:t>Berücksichtigung der Verwaltungsgrundsätze</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1871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Aufgabe C: Kundenanfragen</a:t>
            </a:r>
            <a:endParaRPr lang="de-CH" sz="2400" dirty="0"/>
          </a:p>
        </p:txBody>
      </p:sp>
      <p:sp>
        <p:nvSpPr>
          <p:cNvPr id="3" name="Inhaltsplatzhalter 2"/>
          <p:cNvSpPr>
            <a:spLocks noGrp="1"/>
          </p:cNvSpPr>
          <p:nvPr>
            <p:ph idx="1"/>
          </p:nvPr>
        </p:nvSpPr>
        <p:spPr>
          <a:xfrm>
            <a:off x="431800" y="2276872"/>
            <a:ext cx="6985000" cy="2807970"/>
          </a:xfrm>
        </p:spPr>
        <p:txBody>
          <a:bodyPr/>
          <a:lstStyle/>
          <a:p>
            <a:pPr marL="0" indent="0">
              <a:buNone/>
            </a:pPr>
            <a:r>
              <a:rPr lang="de-CH" b="1" dirty="0" smtClean="0">
                <a:latin typeface="Arial" panose="020B0604020202020204" pitchFamily="34" charset="0"/>
                <a:cs typeface="Arial" panose="020B0604020202020204" pitchFamily="34" charset="0"/>
              </a:rPr>
              <a:t>Verwaltungsgrundsätze</a:t>
            </a:r>
          </a:p>
          <a:p>
            <a:pPr marL="0" indent="0">
              <a:buNone/>
            </a:pPr>
            <a:endParaRPr lang="de-CH" dirty="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Gesetzmässigkeit der Verwaltung (Legalitätsprinzip)</a:t>
            </a:r>
            <a:endParaRPr lang="de-CH" dirty="0">
              <a:latin typeface="Arial" panose="020B0604020202020204" pitchFamily="34" charset="0"/>
              <a:cs typeface="Arial" panose="020B0604020202020204" pitchFamily="34" charset="0"/>
            </a:endParaRPr>
          </a:p>
          <a:p>
            <a:r>
              <a:rPr lang="de-CH" dirty="0">
                <a:latin typeface="Arial" panose="020B0604020202020204" pitchFamily="34" charset="0"/>
                <a:cs typeface="Arial" panose="020B0604020202020204" pitchFamily="34" charset="0"/>
              </a:rPr>
              <a:t>Verhältnismässigkeit</a:t>
            </a:r>
          </a:p>
          <a:p>
            <a:r>
              <a:rPr lang="de-CH" dirty="0">
                <a:latin typeface="Arial" panose="020B0604020202020204" pitchFamily="34" charset="0"/>
                <a:cs typeface="Arial" panose="020B0604020202020204" pitchFamily="34" charset="0"/>
              </a:rPr>
              <a:t>Treu und Glauben</a:t>
            </a:r>
          </a:p>
          <a:p>
            <a:r>
              <a:rPr lang="de-CH" dirty="0">
                <a:latin typeface="Arial" panose="020B0604020202020204" pitchFamily="34" charset="0"/>
                <a:cs typeface="Arial" panose="020B0604020202020204" pitchFamily="34" charset="0"/>
              </a:rPr>
              <a:t>Rechtsgleichheit und Willkürverbot</a:t>
            </a:r>
          </a:p>
          <a:p>
            <a:r>
              <a:rPr lang="de-CH" dirty="0" smtClean="0">
                <a:latin typeface="Arial" panose="020B0604020202020204" pitchFamily="34" charset="0"/>
                <a:cs typeface="Arial" panose="020B0604020202020204" pitchFamily="34" charset="0"/>
              </a:rPr>
              <a:t>Öffentliches Interesse</a:t>
            </a:r>
          </a:p>
          <a:p>
            <a:endParaRPr lang="de-CH" dirty="0">
              <a:latin typeface="Arial" panose="020B0604020202020204" pitchFamily="34" charset="0"/>
              <a:cs typeface="Arial" panose="020B0604020202020204" pitchFamily="34" charset="0"/>
            </a:endParaRPr>
          </a:p>
          <a:p>
            <a:pPr marL="0" indent="0">
              <a:buNone/>
            </a:pPr>
            <a:r>
              <a:rPr lang="de-CH" dirty="0" smtClean="0">
                <a:latin typeface="Arial" panose="020B0604020202020204" pitchFamily="34" charset="0"/>
                <a:cs typeface="Arial" panose="020B0604020202020204" pitchFamily="34" charset="0"/>
              </a:rPr>
              <a:t>Schweizerisches </a:t>
            </a:r>
            <a:r>
              <a:rPr lang="de-CH" dirty="0" err="1" smtClean="0">
                <a:latin typeface="Arial" panose="020B0604020202020204" pitchFamily="34" charset="0"/>
                <a:cs typeface="Arial" panose="020B0604020202020204" pitchFamily="34" charset="0"/>
              </a:rPr>
              <a:t>üK</a:t>
            </a:r>
            <a:r>
              <a:rPr lang="de-CH" dirty="0" smtClean="0">
                <a:latin typeface="Arial" panose="020B0604020202020204" pitchFamily="34" charset="0"/>
                <a:cs typeface="Arial" panose="020B0604020202020204" pitchFamily="34" charset="0"/>
              </a:rPr>
              <a:t>-Lehrmittel, Register 10, LZ 1.1.3.2.1</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2408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Aufgabe C: Kundenanfragen</a:t>
            </a:r>
            <a:endParaRPr lang="de-CH" sz="2400" dirty="0"/>
          </a:p>
        </p:txBody>
      </p:sp>
      <p:sp>
        <p:nvSpPr>
          <p:cNvPr id="3" name="Inhaltsplatzhalter 2"/>
          <p:cNvSpPr>
            <a:spLocks noGrp="1"/>
          </p:cNvSpPr>
          <p:nvPr>
            <p:ph idx="1"/>
          </p:nvPr>
        </p:nvSpPr>
        <p:spPr>
          <a:xfrm>
            <a:off x="431800" y="2276872"/>
            <a:ext cx="6985000" cy="2807970"/>
          </a:xfrm>
        </p:spPr>
        <p:txBody>
          <a:bodyPr/>
          <a:lstStyle/>
          <a:p>
            <a:pPr>
              <a:buNone/>
            </a:pPr>
            <a:r>
              <a:rPr lang="de-CH" dirty="0" smtClean="0">
                <a:latin typeface="Arial" panose="020B0604020202020204" pitchFamily="34" charset="0"/>
                <a:cs typeface="Arial" panose="020B0604020202020204" pitchFamily="34" charset="0"/>
              </a:rPr>
              <a:t>Einzelarbeit:</a:t>
            </a:r>
          </a:p>
          <a:p>
            <a:pPr marL="0" indent="0">
              <a:buNone/>
            </a:pPr>
            <a:r>
              <a:rPr lang="de-CH" dirty="0" smtClean="0">
                <a:latin typeface="Arial" panose="020B0604020202020204" pitchFamily="34" charset="0"/>
                <a:cs typeface="Arial" panose="020B0604020202020204" pitchFamily="34" charset="0"/>
              </a:rPr>
              <a:t>Beschreiben Sie eine Situation, in welcher Sie eine Kundenanfrage (mündlich oder schriftlich) bearbeitet haben.</a:t>
            </a:r>
          </a:p>
          <a:p>
            <a:pPr marL="0" indent="0">
              <a:buNone/>
            </a:pPr>
            <a:r>
              <a:rPr lang="de-CH" dirty="0" smtClean="0">
                <a:latin typeface="Arial" panose="020B0604020202020204" pitchFamily="34" charset="0"/>
                <a:cs typeface="Arial" panose="020B0604020202020204" pitchFamily="34" charset="0"/>
              </a:rPr>
              <a:t>=&gt; Zeitvorgabe: 10 Minuten</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8572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Aufgabe D: Reklamationen</a:t>
            </a:r>
            <a:endParaRPr lang="de-CH" sz="2400" dirty="0"/>
          </a:p>
        </p:txBody>
      </p:sp>
      <p:pic>
        <p:nvPicPr>
          <p:cNvPr id="2050" name="Picture 2" descr="C:\Users\moe\AppData\Local\Microsoft\Windows\Temporary Internet Files\Content.IE5\CXL58WID\MC900078762[1].wmf"/>
          <p:cNvPicPr>
            <a:picLocks noGrp="1" noChangeAspect="1" noChangeArrowheads="1"/>
          </p:cNvPicPr>
          <p:nvPr>
            <p:ph idx="1"/>
          </p:nvPr>
        </p:nvPicPr>
        <p:blipFill>
          <a:blip r:embed="rId3" cstate="print">
            <a:duotone>
              <a:schemeClr val="accent1">
                <a:shade val="45000"/>
                <a:satMod val="135000"/>
              </a:schemeClr>
              <a:prstClr val="white"/>
            </a:duotone>
          </a:blip>
          <a:srcRect/>
          <a:stretch>
            <a:fillRect/>
          </a:stretch>
        </p:blipFill>
        <p:spPr bwMode="auto">
          <a:xfrm>
            <a:off x="3203848" y="2996952"/>
            <a:ext cx="2524125" cy="2914650"/>
          </a:xfrm>
          <a:prstGeom prst="rect">
            <a:avLst/>
          </a:prstGeom>
          <a:noFill/>
        </p:spPr>
      </p:pic>
      <p:sp>
        <p:nvSpPr>
          <p:cNvPr id="6" name="Textfeld 5"/>
          <p:cNvSpPr txBox="1"/>
          <p:nvPr/>
        </p:nvSpPr>
        <p:spPr>
          <a:xfrm>
            <a:off x="2627784" y="1844824"/>
            <a:ext cx="3865161" cy="646331"/>
          </a:xfrm>
          <a:prstGeom prst="rect">
            <a:avLst/>
          </a:prstGeom>
          <a:noFill/>
        </p:spPr>
        <p:txBody>
          <a:bodyPr wrap="none" rtlCol="0">
            <a:spAutoFit/>
          </a:bodyPr>
          <a:lstStyle/>
          <a:p>
            <a:r>
              <a:rPr lang="de-CH" dirty="0" smtClean="0">
                <a:latin typeface="Arial" panose="020B0604020202020204" pitchFamily="34" charset="0"/>
                <a:cs typeface="Arial" panose="020B0604020202020204" pitchFamily="34" charset="0"/>
              </a:rPr>
              <a:t>Durften Sie schon eine Reklamation</a:t>
            </a:r>
          </a:p>
          <a:p>
            <a:r>
              <a:rPr lang="de-CH" dirty="0" smtClean="0">
                <a:latin typeface="Arial" panose="020B0604020202020204" pitchFamily="34" charset="0"/>
                <a:cs typeface="Arial" panose="020B0604020202020204" pitchFamily="34" charset="0"/>
              </a:rPr>
              <a:t>entgegennehmen?</a:t>
            </a:r>
            <a:endParaRPr lang="de-CH" dirty="0">
              <a:latin typeface="Arial" panose="020B0604020202020204" pitchFamily="34" charset="0"/>
              <a:cs typeface="Arial" panose="020B0604020202020204" pitchFamily="34" charset="0"/>
            </a:endParaRPr>
          </a:p>
        </p:txBody>
      </p:sp>
      <p:sp>
        <p:nvSpPr>
          <p:cNvPr id="7" name="Textfeld 6"/>
          <p:cNvSpPr txBox="1"/>
          <p:nvPr/>
        </p:nvSpPr>
        <p:spPr>
          <a:xfrm>
            <a:off x="395536" y="3356992"/>
            <a:ext cx="1898918" cy="923330"/>
          </a:xfrm>
          <a:prstGeom prst="rect">
            <a:avLst/>
          </a:prstGeom>
          <a:noFill/>
        </p:spPr>
        <p:txBody>
          <a:bodyPr wrap="none" rtlCol="0">
            <a:spAutoFit/>
          </a:bodyPr>
          <a:lstStyle/>
          <a:p>
            <a:r>
              <a:rPr lang="de-CH" dirty="0" smtClean="0">
                <a:latin typeface="Arial" panose="020B0604020202020204" pitchFamily="34" charset="0"/>
                <a:cs typeface="Arial" panose="020B0604020202020204" pitchFamily="34" charset="0"/>
              </a:rPr>
              <a:t>Welches war der</a:t>
            </a:r>
          </a:p>
          <a:p>
            <a:r>
              <a:rPr lang="de-CH" dirty="0" smtClean="0">
                <a:latin typeface="Arial" panose="020B0604020202020204" pitchFamily="34" charset="0"/>
                <a:cs typeface="Arial" panose="020B0604020202020204" pitchFamily="34" charset="0"/>
              </a:rPr>
              <a:t>Gegenstand der</a:t>
            </a:r>
          </a:p>
          <a:p>
            <a:r>
              <a:rPr lang="de-CH" dirty="0" smtClean="0">
                <a:latin typeface="Arial" panose="020B0604020202020204" pitchFamily="34" charset="0"/>
                <a:cs typeface="Arial" panose="020B0604020202020204" pitchFamily="34" charset="0"/>
              </a:rPr>
              <a:t>Reklamation?</a:t>
            </a:r>
            <a:endParaRPr lang="de-CH" dirty="0">
              <a:latin typeface="Arial" panose="020B0604020202020204" pitchFamily="34" charset="0"/>
              <a:cs typeface="Arial" panose="020B0604020202020204" pitchFamily="34" charset="0"/>
            </a:endParaRPr>
          </a:p>
        </p:txBody>
      </p:sp>
      <p:sp>
        <p:nvSpPr>
          <p:cNvPr id="8" name="Textfeld 7"/>
          <p:cNvSpPr txBox="1"/>
          <p:nvPr/>
        </p:nvSpPr>
        <p:spPr>
          <a:xfrm>
            <a:off x="6444208" y="3501008"/>
            <a:ext cx="2198038" cy="646331"/>
          </a:xfrm>
          <a:prstGeom prst="rect">
            <a:avLst/>
          </a:prstGeom>
          <a:noFill/>
        </p:spPr>
        <p:txBody>
          <a:bodyPr wrap="none" rtlCol="0">
            <a:spAutoFit/>
          </a:bodyPr>
          <a:lstStyle/>
          <a:p>
            <a:r>
              <a:rPr lang="de-CH" dirty="0" smtClean="0">
                <a:latin typeface="Arial" panose="020B0604020202020204" pitchFamily="34" charset="0"/>
                <a:cs typeface="Arial" panose="020B0604020202020204" pitchFamily="34" charset="0"/>
              </a:rPr>
              <a:t>Wie war </a:t>
            </a:r>
          </a:p>
          <a:p>
            <a:r>
              <a:rPr lang="de-CH" dirty="0" smtClean="0">
                <a:latin typeface="Arial" panose="020B0604020202020204" pitchFamily="34" charset="0"/>
                <a:cs typeface="Arial" panose="020B0604020202020204" pitchFamily="34" charset="0"/>
              </a:rPr>
              <a:t>Ihr Lösungsansatz?</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97417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Aufgabe </a:t>
            </a:r>
            <a:r>
              <a:rPr lang="de-CH" sz="2400" dirty="0"/>
              <a:t>D</a:t>
            </a:r>
            <a:r>
              <a:rPr lang="de-CH" sz="2400" dirty="0" smtClean="0"/>
              <a:t>: Reklamationen</a:t>
            </a:r>
            <a:endParaRPr lang="de-CH" sz="2400" dirty="0"/>
          </a:p>
        </p:txBody>
      </p:sp>
      <p:sp>
        <p:nvSpPr>
          <p:cNvPr id="3" name="Inhaltsplatzhalter 2"/>
          <p:cNvSpPr>
            <a:spLocks noGrp="1"/>
          </p:cNvSpPr>
          <p:nvPr>
            <p:ph idx="1"/>
          </p:nvPr>
        </p:nvSpPr>
        <p:spPr>
          <a:xfrm>
            <a:off x="457200" y="2320280"/>
            <a:ext cx="8229600" cy="2404864"/>
          </a:xfrm>
        </p:spPr>
        <p:txBody>
          <a:bodyPr/>
          <a:lstStyle/>
          <a:p>
            <a:pPr>
              <a:buNone/>
            </a:pPr>
            <a:r>
              <a:rPr lang="de-CH" b="1" dirty="0" smtClean="0">
                <a:latin typeface="Arial" panose="020B0604020202020204" pitchFamily="34" charset="0"/>
                <a:cs typeface="Arial" panose="020B0604020202020204" pitchFamily="34" charset="0"/>
              </a:rPr>
              <a:t>Vorgabe</a:t>
            </a:r>
          </a:p>
          <a:p>
            <a:pPr>
              <a:buNone/>
            </a:pPr>
            <a:endParaRPr lang="de-CH" dirty="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2 konkrete Beispiele</a:t>
            </a:r>
          </a:p>
          <a:p>
            <a:r>
              <a:rPr lang="de-CH" dirty="0" smtClean="0">
                <a:latin typeface="Arial" panose="020B0604020202020204" pitchFamily="34" charset="0"/>
                <a:cs typeface="Arial" panose="020B0604020202020204" pitchFamily="34" charset="0"/>
              </a:rPr>
              <a:t>Berücksichtigung des Handlungsspielraums</a:t>
            </a:r>
            <a:br>
              <a:rPr lang="de-CH" dirty="0" smtClean="0">
                <a:latin typeface="Arial" panose="020B0604020202020204" pitchFamily="34" charset="0"/>
                <a:cs typeface="Arial" panose="020B0604020202020204" pitchFamily="34" charset="0"/>
              </a:rPr>
            </a:br>
            <a:r>
              <a:rPr lang="de-CH" dirty="0" smtClean="0">
                <a:latin typeface="Arial" panose="020B0604020202020204" pitchFamily="34" charset="0"/>
                <a:cs typeface="Arial" panose="020B0604020202020204" pitchFamily="34" charset="0"/>
              </a:rPr>
              <a:t>(betriebliche und gesetzliche Vorgaben)</a:t>
            </a:r>
          </a:p>
          <a:p>
            <a:pPr marL="0" indent="0">
              <a:buNone/>
            </a:pPr>
            <a:endParaRPr lang="de-CH"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11536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Praxisbericht ausfüllen</a:t>
            </a:r>
            <a:endParaRPr lang="de-CH" sz="2400" dirty="0"/>
          </a:p>
        </p:txBody>
      </p:sp>
      <p:sp>
        <p:nvSpPr>
          <p:cNvPr id="3" name="Inhaltsplatzhalter 2"/>
          <p:cNvSpPr>
            <a:spLocks noGrp="1"/>
          </p:cNvSpPr>
          <p:nvPr>
            <p:ph idx="1"/>
          </p:nvPr>
        </p:nvSpPr>
        <p:spPr>
          <a:xfrm>
            <a:off x="457200" y="2320280"/>
            <a:ext cx="8229600" cy="2404864"/>
          </a:xfrm>
        </p:spPr>
        <p:txBody>
          <a:bodyPr/>
          <a:lstStyle/>
          <a:p>
            <a:pPr>
              <a:buNone/>
            </a:pPr>
            <a:r>
              <a:rPr lang="de-DE" b="1" dirty="0" err="1" smtClean="0">
                <a:latin typeface="Arial" panose="020B0604020202020204" pitchFamily="34" charset="0"/>
                <a:cs typeface="Arial" panose="020B0604020202020204" pitchFamily="34" charset="0"/>
              </a:rPr>
              <a:t>rALS</a:t>
            </a:r>
            <a:endParaRPr lang="de-CH" b="1" dirty="0" smtClean="0">
              <a:latin typeface="Arial" panose="020B0604020202020204" pitchFamily="34" charset="0"/>
              <a:cs typeface="Arial" panose="020B0604020202020204" pitchFamily="34" charset="0"/>
            </a:endParaRPr>
          </a:p>
          <a:p>
            <a:pPr>
              <a:buNone/>
            </a:pPr>
            <a:endParaRPr lang="de-CH" dirty="0">
              <a:latin typeface="Arial" panose="020B0604020202020204" pitchFamily="34" charset="0"/>
              <a:cs typeface="Arial" panose="020B0604020202020204" pitchFamily="34" charset="0"/>
            </a:endParaRPr>
          </a:p>
          <a:p>
            <a:pPr marL="0" indent="0">
              <a:buNone/>
            </a:pPr>
            <a:r>
              <a:rPr lang="de-DE" dirty="0" smtClean="0">
                <a:latin typeface="Arial" panose="020B0604020202020204" pitchFamily="34" charset="0"/>
                <a:cs typeface="Arial" panose="020B0604020202020204" pitchFamily="34" charset="0"/>
                <a:sym typeface="Wingdings"/>
              </a:rPr>
              <a:t>Der Praxisbericht muss digital </a:t>
            </a:r>
            <a:r>
              <a:rPr lang="de-DE" dirty="0">
                <a:latin typeface="Arial" panose="020B0604020202020204" pitchFamily="34" charset="0"/>
                <a:cs typeface="Arial" panose="020B0604020202020204" pitchFamily="34" charset="0"/>
                <a:sym typeface="Wingdings"/>
              </a:rPr>
              <a:t>mit </a:t>
            </a:r>
            <a:r>
              <a:rPr lang="de-DE" dirty="0" err="1">
                <a:latin typeface="Arial" panose="020B0604020202020204" pitchFamily="34" charset="0"/>
                <a:cs typeface="Arial" panose="020B0604020202020204" pitchFamily="34" charset="0"/>
                <a:sym typeface="Wingdings"/>
              </a:rPr>
              <a:t>rALS</a:t>
            </a:r>
            <a:r>
              <a:rPr lang="de-DE" dirty="0">
                <a:latin typeface="Arial" panose="020B0604020202020204" pitchFamily="34" charset="0"/>
                <a:cs typeface="Arial" panose="020B0604020202020204" pitchFamily="34" charset="0"/>
                <a:sym typeface="Wingdings"/>
              </a:rPr>
              <a:t> </a:t>
            </a:r>
            <a:r>
              <a:rPr lang="de-DE" dirty="0" smtClean="0">
                <a:latin typeface="Arial" panose="020B0604020202020204" pitchFamily="34" charset="0"/>
                <a:cs typeface="Arial" panose="020B0604020202020204" pitchFamily="34" charset="0"/>
                <a:sym typeface="Wingdings"/>
              </a:rPr>
              <a:t>eingereicht werden.</a:t>
            </a:r>
            <a:endParaRPr lang="de-DE" dirty="0" smtClean="0">
              <a:latin typeface="Arial" panose="020B0604020202020204" pitchFamily="34" charset="0"/>
              <a:cs typeface="Arial" panose="020B0604020202020204" pitchFamily="34" charset="0"/>
              <a:sym typeface="Wingdings"/>
            </a:endParaRPr>
          </a:p>
          <a:p>
            <a:pPr marL="0" indent="0">
              <a:buNone/>
            </a:pPr>
            <a:endParaRPr lang="de-DE" dirty="0">
              <a:latin typeface="Arial" panose="020B0604020202020204" pitchFamily="34" charset="0"/>
              <a:cs typeface="Arial" panose="020B0604020202020204" pitchFamily="34" charset="0"/>
              <a:sym typeface="Wingdings"/>
            </a:endParaRPr>
          </a:p>
          <a:p>
            <a:pPr marL="0" indent="0">
              <a:buNone/>
            </a:pPr>
            <a:r>
              <a:rPr lang="de-DE" dirty="0" smtClean="0">
                <a:latin typeface="Arial" panose="020B0604020202020204" pitchFamily="34" charset="0"/>
                <a:cs typeface="Arial" panose="020B0604020202020204" pitchFamily="34" charset="0"/>
                <a:sym typeface="Wingdings"/>
              </a:rPr>
              <a:t>Der Praxisbericht und das Ausbildungsprogramm müssen der Geschäftsstelle Aargau nicht mehr in Papierform zugestellt werden.</a:t>
            </a:r>
            <a:endParaRPr lang="de-CH" dirty="0">
              <a:latin typeface="Arial" panose="020B0604020202020204" pitchFamily="34" charset="0"/>
              <a:cs typeface="Arial" panose="020B0604020202020204" pitchFamily="34" charset="0"/>
            </a:endParaRPr>
          </a:p>
          <a:p>
            <a:pPr marL="0" indent="0">
              <a:buNone/>
            </a:pPr>
            <a:endParaRPr lang="de-CH"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1401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00002"/>
            <a:ext cx="8229600" cy="652934"/>
          </a:xfrm>
        </p:spPr>
        <p:txBody>
          <a:bodyPr/>
          <a:lstStyle/>
          <a:p>
            <a:r>
              <a:rPr lang="de-CH" dirty="0"/>
              <a:t>Prüfung und Prüfungsablauf</a:t>
            </a:r>
          </a:p>
        </p:txBody>
      </p:sp>
      <p:sp>
        <p:nvSpPr>
          <p:cNvPr id="4" name="Foliennummernplatzhalter 3"/>
          <p:cNvSpPr>
            <a:spLocks noGrp="1"/>
          </p:cNvSpPr>
          <p:nvPr>
            <p:ph type="sldNum" sz="quarter" idx="4294967295"/>
          </p:nvPr>
        </p:nvSpPr>
        <p:spPr>
          <a:xfrm>
            <a:off x="6553200" y="6356350"/>
            <a:ext cx="2133600" cy="365125"/>
          </a:xfrm>
          <a:prstGeom prst="rect">
            <a:avLst/>
          </a:prstGeom>
        </p:spPr>
        <p:txBody>
          <a:bodyPr/>
          <a:lstStyle/>
          <a:p>
            <a:fld id="{87674F0A-37BA-4CE3-B1FD-DE57A7E2F2C6}" type="slidenum">
              <a:rPr lang="de-CH" smtClean="0"/>
              <a:pPr/>
              <a:t>36</a:t>
            </a:fld>
            <a:endParaRPr lang="de-CH"/>
          </a:p>
        </p:txBody>
      </p:sp>
    </p:spTree>
    <p:extLst>
      <p:ext uri="{BB962C8B-B14F-4D97-AF65-F5344CB8AC3E}">
        <p14:creationId xmlns:p14="http://schemas.microsoft.com/office/powerpoint/2010/main" val="1954307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1800" y="2204864"/>
            <a:ext cx="6985000" cy="2807970"/>
          </a:xfrm>
        </p:spPr>
        <p:txBody>
          <a:bodyPr/>
          <a:lstStyle/>
          <a:p>
            <a:pPr>
              <a:buNone/>
            </a:pPr>
            <a:r>
              <a:rPr lang="de-CH" dirty="0">
                <a:latin typeface="Arial" panose="020B0604020202020204" pitchFamily="34" charset="0"/>
                <a:cs typeface="Arial" panose="020B0604020202020204" pitchFamily="34" charset="0"/>
              </a:rPr>
              <a:t>Rollenspiel: </a:t>
            </a:r>
          </a:p>
          <a:p>
            <a:pPr marL="0" indent="0">
              <a:buNone/>
            </a:pPr>
            <a:endParaRPr lang="de-CH" dirty="0">
              <a:latin typeface="Arial" panose="020B0604020202020204" pitchFamily="34" charset="0"/>
              <a:cs typeface="Arial" panose="020B0604020202020204" pitchFamily="34" charset="0"/>
            </a:endParaRPr>
          </a:p>
          <a:p>
            <a:pPr marL="0" indent="0">
              <a:buNone/>
            </a:pPr>
            <a:r>
              <a:rPr lang="de-CH" dirty="0">
                <a:latin typeface="Arial" panose="020B0604020202020204" pitchFamily="34" charset="0"/>
                <a:cs typeface="Arial" panose="020B0604020202020204" pitchFamily="34" charset="0"/>
              </a:rPr>
              <a:t>Gespräch zwischen einer Verwaltungsperson </a:t>
            </a:r>
          </a:p>
          <a:p>
            <a:pPr marL="0" indent="0">
              <a:buNone/>
            </a:pPr>
            <a:r>
              <a:rPr lang="de-CH" dirty="0">
                <a:latin typeface="Arial" panose="020B0604020202020204" pitchFamily="34" charset="0"/>
                <a:cs typeface="Arial" panose="020B0604020202020204" pitchFamily="34" charset="0"/>
              </a:rPr>
              <a:t>(Kandidatin, Kandidat)</a:t>
            </a:r>
          </a:p>
          <a:p>
            <a:pPr marL="0" indent="0">
              <a:buNone/>
            </a:pPr>
            <a:r>
              <a:rPr lang="de-CH" dirty="0">
                <a:latin typeface="Arial" panose="020B0604020202020204" pitchFamily="34" charset="0"/>
                <a:cs typeface="Arial" panose="020B0604020202020204" pitchFamily="34" charset="0"/>
              </a:rPr>
              <a:t>und</a:t>
            </a:r>
          </a:p>
          <a:p>
            <a:pPr marL="0" indent="0">
              <a:buNone/>
            </a:pPr>
            <a:r>
              <a:rPr lang="de-CH" dirty="0">
                <a:latin typeface="Arial" panose="020B0604020202020204" pitchFamily="34" charset="0"/>
                <a:cs typeface="Arial" panose="020B0604020202020204" pitchFamily="34" charset="0"/>
              </a:rPr>
              <a:t>einer Anspruchsperson (Prüfungsexpertin/Prüfungsexperte)</a:t>
            </a:r>
          </a:p>
          <a:p>
            <a:pPr marL="0" indent="0">
              <a:buNone/>
            </a:pPr>
            <a:r>
              <a:rPr lang="de-CH" dirty="0">
                <a:latin typeface="Arial" panose="020B0604020202020204" pitchFamily="34" charset="0"/>
                <a:cs typeface="Arial" panose="020B0604020202020204" pitchFamily="34" charset="0"/>
              </a:rPr>
              <a:t>die zweite Expertin/der zweite Experte schreibt das </a:t>
            </a:r>
          </a:p>
          <a:p>
            <a:pPr marL="0" indent="0">
              <a:buNone/>
            </a:pPr>
            <a:r>
              <a:rPr lang="de-CH" dirty="0">
                <a:latin typeface="Arial" panose="020B0604020202020204" pitchFamily="34" charset="0"/>
                <a:cs typeface="Arial" panose="020B0604020202020204" pitchFamily="34" charset="0"/>
              </a:rPr>
              <a:t>Prüfungsprotokoll</a:t>
            </a:r>
          </a:p>
          <a:p>
            <a:pPr marL="0" indent="0">
              <a:buNone/>
            </a:pPr>
            <a:endParaRPr lang="de-CH" sz="2200" dirty="0"/>
          </a:p>
        </p:txBody>
      </p:sp>
      <p:sp>
        <p:nvSpPr>
          <p:cNvPr id="5" name="Titel 1"/>
          <p:cNvSpPr>
            <a:spLocks noGrp="1"/>
          </p:cNvSpPr>
          <p:nvPr>
            <p:ph type="title"/>
          </p:nvPr>
        </p:nvSpPr>
        <p:spPr/>
        <p:txBody>
          <a:bodyPr/>
          <a:lstStyle/>
          <a:p>
            <a:r>
              <a:rPr lang="de-CH" sz="2400" dirty="0"/>
              <a:t>Abschlussprüfung «Berufspraxis mündlich»</a:t>
            </a:r>
          </a:p>
        </p:txBody>
      </p:sp>
      <p:pic>
        <p:nvPicPr>
          <p:cNvPr id="4102" name="Picture 6" descr="C:\Users\moe\AppData\Local\Microsoft\Windows\Temporary Internet Files\Content.IE5\FF5IZIR4\MC900434389[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740352" y="2241436"/>
            <a:ext cx="936104" cy="1475596"/>
          </a:xfrm>
          <a:prstGeom prst="rect">
            <a:avLst/>
          </a:prstGeom>
          <a:noFill/>
        </p:spPr>
      </p:pic>
      <p:pic>
        <p:nvPicPr>
          <p:cNvPr id="4104" name="Picture 8" descr="C:\Users\moe\AppData\Local\Microsoft\Windows\Temporary Internet Files\Content.IE5\FEQP1OCO\MC900437791[1].wmf"/>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7740352" y="4293096"/>
            <a:ext cx="1041409" cy="853703"/>
          </a:xfrm>
          <a:prstGeom prst="rect">
            <a:avLst/>
          </a:prstGeom>
          <a:noFill/>
        </p:spPr>
      </p:pic>
      <p:pic>
        <p:nvPicPr>
          <p:cNvPr id="5122" name="Picture 2" descr="C:\Users\moe\AppData\Local\Microsoft\Windows\Temporary Internet Files\Content.IE5\BFW3IPQF\MC900440428[1].wmf"/>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5796136" y="5466928"/>
            <a:ext cx="936745" cy="986408"/>
          </a:xfrm>
          <a:prstGeom prst="rect">
            <a:avLst/>
          </a:prstGeom>
          <a:noFill/>
        </p:spPr>
      </p:pic>
    </p:spTree>
    <p:extLst>
      <p:ext uri="{BB962C8B-B14F-4D97-AF65-F5344CB8AC3E}">
        <p14:creationId xmlns:p14="http://schemas.microsoft.com/office/powerpoint/2010/main" val="2528645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1800" y="2348880"/>
            <a:ext cx="6985000" cy="2807970"/>
          </a:xfrm>
        </p:spPr>
        <p:txBody>
          <a:bodyPr/>
          <a:lstStyle/>
          <a:p>
            <a:pPr marL="0" indent="0">
              <a:buNone/>
            </a:pPr>
            <a:r>
              <a:rPr lang="de-CH" dirty="0">
                <a:latin typeface="Arial" panose="020B0604020202020204" pitchFamily="34" charset="0"/>
                <a:cs typeface="Arial" panose="020B0604020202020204" pitchFamily="34" charset="0"/>
              </a:rPr>
              <a:t>Fachgespräch:</a:t>
            </a:r>
          </a:p>
          <a:p>
            <a:pPr marL="0" indent="0">
              <a:buNone/>
            </a:pPr>
            <a:endParaRPr lang="de-CH" dirty="0">
              <a:latin typeface="Arial" panose="020B0604020202020204" pitchFamily="34" charset="0"/>
              <a:cs typeface="Arial" panose="020B0604020202020204" pitchFamily="34" charset="0"/>
            </a:endParaRPr>
          </a:p>
          <a:p>
            <a:pPr marL="0" indent="0">
              <a:buNone/>
            </a:pPr>
            <a:r>
              <a:rPr lang="de-CH" dirty="0">
                <a:latin typeface="Arial" panose="020B0604020202020204" pitchFamily="34" charset="0"/>
                <a:cs typeface="Arial" panose="020B0604020202020204" pitchFamily="34" charset="0"/>
              </a:rPr>
              <a:t>Gespräch zwischen einer Verwaltungsperson </a:t>
            </a:r>
          </a:p>
          <a:p>
            <a:pPr marL="0" indent="0">
              <a:buNone/>
            </a:pPr>
            <a:r>
              <a:rPr lang="de-CH" dirty="0">
                <a:latin typeface="Arial" panose="020B0604020202020204" pitchFamily="34" charset="0"/>
                <a:cs typeface="Arial" panose="020B0604020202020204" pitchFamily="34" charset="0"/>
              </a:rPr>
              <a:t>(Kandidatin, Kandidat)</a:t>
            </a:r>
          </a:p>
          <a:p>
            <a:pPr marL="0" indent="0">
              <a:buNone/>
            </a:pPr>
            <a:r>
              <a:rPr lang="de-CH" dirty="0">
                <a:latin typeface="Arial" panose="020B0604020202020204" pitchFamily="34" charset="0"/>
                <a:cs typeface="Arial" panose="020B0604020202020204" pitchFamily="34" charset="0"/>
              </a:rPr>
              <a:t>und</a:t>
            </a:r>
          </a:p>
          <a:p>
            <a:pPr marL="0" indent="0">
              <a:buNone/>
            </a:pPr>
            <a:r>
              <a:rPr lang="de-CH" dirty="0">
                <a:latin typeface="Arial" panose="020B0604020202020204" pitchFamily="34" charset="0"/>
                <a:cs typeface="Arial" panose="020B0604020202020204" pitchFamily="34" charset="0"/>
              </a:rPr>
              <a:t>einer Verwaltungsperson (Prüfungsexpertin/Prüfungsexperte)</a:t>
            </a:r>
          </a:p>
          <a:p>
            <a:pPr marL="0" indent="0">
              <a:buNone/>
            </a:pPr>
            <a:r>
              <a:rPr lang="de-CH" dirty="0">
                <a:latin typeface="Arial" panose="020B0604020202020204" pitchFamily="34" charset="0"/>
                <a:cs typeface="Arial" panose="020B0604020202020204" pitchFamily="34" charset="0"/>
              </a:rPr>
              <a:t>Die zweite Expertin/der zweite Experte schreibt das </a:t>
            </a:r>
          </a:p>
          <a:p>
            <a:pPr marL="0" indent="0">
              <a:buNone/>
            </a:pPr>
            <a:r>
              <a:rPr lang="de-CH" dirty="0">
                <a:latin typeface="Arial" panose="020B0604020202020204" pitchFamily="34" charset="0"/>
                <a:cs typeface="Arial" panose="020B0604020202020204" pitchFamily="34" charset="0"/>
              </a:rPr>
              <a:t>Prüfungsprotokoll</a:t>
            </a:r>
          </a:p>
          <a:p>
            <a:pPr marL="0" indent="0">
              <a:buNone/>
            </a:pPr>
            <a:endParaRPr lang="de-CH" sz="2200" dirty="0"/>
          </a:p>
        </p:txBody>
      </p:sp>
      <p:sp>
        <p:nvSpPr>
          <p:cNvPr id="5" name="Titel 1"/>
          <p:cNvSpPr>
            <a:spLocks noGrp="1"/>
          </p:cNvSpPr>
          <p:nvPr>
            <p:ph type="title"/>
          </p:nvPr>
        </p:nvSpPr>
        <p:spPr/>
        <p:txBody>
          <a:bodyPr/>
          <a:lstStyle/>
          <a:p>
            <a:r>
              <a:rPr lang="de-CH" sz="2400" dirty="0"/>
              <a:t>Abschlussprüfung «Berufspraxis mündlich»</a:t>
            </a:r>
          </a:p>
        </p:txBody>
      </p:sp>
      <p:pic>
        <p:nvPicPr>
          <p:cNvPr id="4102" name="Picture 6" descr="C:\Users\moe\AppData\Local\Microsoft\Windows\Temporary Internet Files\Content.IE5\FF5IZIR4\MC900434389[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740352" y="2241436"/>
            <a:ext cx="936104" cy="1475596"/>
          </a:xfrm>
          <a:prstGeom prst="rect">
            <a:avLst/>
          </a:prstGeom>
          <a:noFill/>
        </p:spPr>
      </p:pic>
      <p:pic>
        <p:nvPicPr>
          <p:cNvPr id="4104" name="Picture 8" descr="C:\Users\moe\AppData\Local\Microsoft\Windows\Temporary Internet Files\Content.IE5\FEQP1OCO\MC900437791[1].wmf"/>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7740352" y="4221088"/>
            <a:ext cx="1041409" cy="853703"/>
          </a:xfrm>
          <a:prstGeom prst="rect">
            <a:avLst/>
          </a:prstGeom>
          <a:noFill/>
        </p:spPr>
      </p:pic>
      <p:pic>
        <p:nvPicPr>
          <p:cNvPr id="5122" name="Picture 2" descr="C:\Users\moe\AppData\Local\Microsoft\Windows\Temporary Internet Files\Content.IE5\BFW3IPQF\MC900440428[1].wmf"/>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5940152" y="5517232"/>
            <a:ext cx="936745" cy="986408"/>
          </a:xfrm>
          <a:prstGeom prst="rect">
            <a:avLst/>
          </a:prstGeom>
          <a:noFill/>
        </p:spPr>
      </p:pic>
    </p:spTree>
    <p:extLst>
      <p:ext uri="{BB962C8B-B14F-4D97-AF65-F5344CB8AC3E}">
        <p14:creationId xmlns:p14="http://schemas.microsoft.com/office/powerpoint/2010/main" val="4057014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464296"/>
            <a:ext cx="8363272" cy="2692896"/>
          </a:xfrm>
        </p:spPr>
        <p:txBody>
          <a:bodyPr/>
          <a:lstStyle/>
          <a:p>
            <a:pPr>
              <a:buNone/>
            </a:pPr>
            <a:r>
              <a:rPr lang="de-CH" dirty="0">
                <a:latin typeface="Arial" panose="020B0604020202020204" pitchFamily="34" charset="0"/>
                <a:cs typeface="Arial" panose="020B0604020202020204" pitchFamily="34" charset="0"/>
              </a:rPr>
              <a:t>Zwei Gesprächssituationen à 15 Minuten.</a:t>
            </a:r>
          </a:p>
          <a:p>
            <a:pPr>
              <a:buNone/>
            </a:pPr>
            <a:endParaRPr lang="de-CH" dirty="0">
              <a:latin typeface="Arial" panose="020B0604020202020204" pitchFamily="34" charset="0"/>
              <a:cs typeface="Arial" panose="020B0604020202020204" pitchFamily="34" charset="0"/>
            </a:endParaRPr>
          </a:p>
          <a:p>
            <a:pPr marL="0" indent="0">
              <a:buNone/>
            </a:pPr>
            <a:r>
              <a:rPr lang="de-CH" dirty="0">
                <a:latin typeface="Arial" panose="020B0604020202020204" pitchFamily="34" charset="0"/>
                <a:cs typeface="Arial" panose="020B0604020202020204" pitchFamily="34" charset="0"/>
              </a:rPr>
              <a:t>Zur Vorbereitung erhalten Sie jeweils eine Beschreibung der Situation, Hilfsmittel und eine Aufgabenstellung, was das Ziel des Gespräches sein soll. Für diese Vorbereitungen haben Sie je 5 Minuten Zeit.</a:t>
            </a:r>
          </a:p>
        </p:txBody>
      </p:sp>
      <p:sp>
        <p:nvSpPr>
          <p:cNvPr id="5" name="Titel 1"/>
          <p:cNvSpPr>
            <a:spLocks noGrp="1"/>
          </p:cNvSpPr>
          <p:nvPr>
            <p:ph type="title"/>
          </p:nvPr>
        </p:nvSpPr>
        <p:spPr/>
        <p:txBody>
          <a:bodyPr/>
          <a:lstStyle/>
          <a:p>
            <a:r>
              <a:rPr lang="de-CH" sz="2400" dirty="0"/>
              <a:t>Abschlussprüfung «Berufspraxis mündlich»</a:t>
            </a:r>
          </a:p>
        </p:txBody>
      </p:sp>
    </p:spTree>
    <p:extLst>
      <p:ext uri="{BB962C8B-B14F-4D97-AF65-F5344CB8AC3E}">
        <p14:creationId xmlns:p14="http://schemas.microsoft.com/office/powerpoint/2010/main" val="1331232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latin typeface="Arial" panose="020B0604020202020204" pitchFamily="34" charset="0"/>
                <a:cs typeface="Arial" panose="020B0604020202020204" pitchFamily="34" charset="0"/>
              </a:rPr>
              <a:t>Rückblick PE1</a:t>
            </a:r>
          </a:p>
        </p:txBody>
      </p:sp>
    </p:spTree>
    <p:extLst>
      <p:ext uri="{BB962C8B-B14F-4D97-AF65-F5344CB8AC3E}">
        <p14:creationId xmlns:p14="http://schemas.microsoft.com/office/powerpoint/2010/main" val="3230601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31800" y="1268760"/>
            <a:ext cx="6985000" cy="862966"/>
          </a:xfrm>
          <a:noFill/>
        </p:spPr>
        <p:txBody>
          <a:bodyPr>
            <a:normAutofit/>
          </a:bodyPr>
          <a:lstStyle/>
          <a:p>
            <a:pPr defTabSz="889000" eaLnBrk="1" hangingPunct="1"/>
            <a:r>
              <a:rPr lang="de-CH" sz="2000" dirty="0"/>
              <a:t>Prüfungsumgebung</a:t>
            </a:r>
          </a:p>
        </p:txBody>
      </p:sp>
      <p:sp>
        <p:nvSpPr>
          <p:cNvPr id="20483" name="Oval 3"/>
          <p:cNvSpPr>
            <a:spLocks noChangeArrowheads="1"/>
          </p:cNvSpPr>
          <p:nvPr/>
        </p:nvSpPr>
        <p:spPr bwMode="auto">
          <a:xfrm>
            <a:off x="3798888" y="1936750"/>
            <a:ext cx="1565200" cy="1348234"/>
          </a:xfrm>
          <a:prstGeom prst="ellipse">
            <a:avLst/>
          </a:prstGeom>
          <a:solidFill>
            <a:schemeClr val="tx2">
              <a:lumMod val="20000"/>
              <a:lumOff val="80000"/>
            </a:schemeClr>
          </a:solidFill>
          <a:ln w="12700">
            <a:solidFill>
              <a:schemeClr val="tx1"/>
            </a:solidFill>
            <a:round/>
            <a:headEnd type="none" w="sm" len="sm"/>
            <a:tailEnd type="none" w="sm" len="sm"/>
          </a:ln>
        </p:spPr>
        <p:txBody>
          <a:bodyPr wrap="none" anchor="ctr"/>
          <a:lstStyle/>
          <a:p>
            <a:endParaRPr lang="de-DE"/>
          </a:p>
        </p:txBody>
      </p:sp>
      <p:sp>
        <p:nvSpPr>
          <p:cNvPr id="20484" name="Oval 4"/>
          <p:cNvSpPr>
            <a:spLocks noChangeArrowheads="1"/>
          </p:cNvSpPr>
          <p:nvPr/>
        </p:nvSpPr>
        <p:spPr bwMode="auto">
          <a:xfrm>
            <a:off x="1758950" y="3460750"/>
            <a:ext cx="1265238" cy="1295400"/>
          </a:xfrm>
          <a:prstGeom prst="ellipse">
            <a:avLst/>
          </a:prstGeom>
          <a:solidFill>
            <a:schemeClr val="accent2"/>
          </a:solidFill>
          <a:ln w="12700">
            <a:solidFill>
              <a:schemeClr val="tx2">
                <a:lumMod val="20000"/>
                <a:lumOff val="80000"/>
              </a:schemeClr>
            </a:solidFill>
            <a:round/>
            <a:headEnd type="none" w="sm" len="sm"/>
            <a:tailEnd type="none" w="sm" len="sm"/>
          </a:ln>
        </p:spPr>
        <p:txBody>
          <a:bodyPr wrap="none" anchor="ctr"/>
          <a:lstStyle/>
          <a:p>
            <a:endParaRPr lang="de-DE"/>
          </a:p>
        </p:txBody>
      </p:sp>
      <p:sp>
        <p:nvSpPr>
          <p:cNvPr id="20485" name="Rectangle 5" descr="Eiche"/>
          <p:cNvSpPr>
            <a:spLocks noChangeArrowheads="1"/>
          </p:cNvSpPr>
          <p:nvPr/>
        </p:nvSpPr>
        <p:spPr bwMode="auto">
          <a:xfrm>
            <a:off x="5004048" y="3861048"/>
            <a:ext cx="2584450" cy="1220787"/>
          </a:xfrm>
          <a:prstGeom prst="rect">
            <a:avLst/>
          </a:prstGeom>
          <a:solidFill>
            <a:schemeClr val="bg1">
              <a:lumMod val="95000"/>
            </a:schemeClr>
          </a:solidFill>
          <a:ln w="12700">
            <a:solidFill>
              <a:schemeClr val="tx1"/>
            </a:solidFill>
            <a:miter lim="800000"/>
            <a:headEnd type="none" w="sm" len="sm"/>
            <a:tailEnd type="none" w="sm" len="sm"/>
          </a:ln>
        </p:spPr>
        <p:txBody>
          <a:bodyPr wrap="none" anchor="ctr"/>
          <a:lstStyle/>
          <a:p>
            <a:endParaRPr lang="de-DE"/>
          </a:p>
        </p:txBody>
      </p:sp>
      <p:sp>
        <p:nvSpPr>
          <p:cNvPr id="20486" name="Oval 6"/>
          <p:cNvSpPr>
            <a:spLocks noChangeArrowheads="1"/>
          </p:cNvSpPr>
          <p:nvPr/>
        </p:nvSpPr>
        <p:spPr bwMode="auto">
          <a:xfrm>
            <a:off x="6156176" y="5085184"/>
            <a:ext cx="1553269" cy="1511424"/>
          </a:xfrm>
          <a:prstGeom prst="ellipse">
            <a:avLst/>
          </a:prstGeom>
          <a:solidFill>
            <a:schemeClr val="tx2">
              <a:lumMod val="20000"/>
              <a:lumOff val="80000"/>
            </a:schemeClr>
          </a:solidFill>
          <a:ln w="12700">
            <a:solidFill>
              <a:schemeClr val="tx1"/>
            </a:solidFill>
            <a:round/>
            <a:headEnd type="none" w="sm" len="sm"/>
            <a:tailEnd type="none" w="sm" len="sm"/>
          </a:ln>
        </p:spPr>
        <p:txBody>
          <a:bodyPr wrap="none" anchor="ctr"/>
          <a:lstStyle/>
          <a:p>
            <a:endParaRPr lang="de-DE" dirty="0"/>
          </a:p>
        </p:txBody>
      </p:sp>
      <p:sp>
        <p:nvSpPr>
          <p:cNvPr id="20487" name="Line 7"/>
          <p:cNvSpPr>
            <a:spLocks noChangeShapeType="1"/>
          </p:cNvSpPr>
          <p:nvPr/>
        </p:nvSpPr>
        <p:spPr bwMode="auto">
          <a:xfrm flipV="1">
            <a:off x="2884488" y="2927350"/>
            <a:ext cx="984250" cy="762000"/>
          </a:xfrm>
          <a:prstGeom prst="line">
            <a:avLst/>
          </a:prstGeom>
          <a:noFill/>
          <a:ln w="28575">
            <a:solidFill>
              <a:schemeClr val="tx1"/>
            </a:solidFill>
            <a:round/>
            <a:headEnd type="triangle" w="med" len="med"/>
            <a:tailEnd type="triangle" w="med" len="med"/>
          </a:ln>
        </p:spPr>
        <p:txBody>
          <a:bodyPr wrap="none" anchor="ctr"/>
          <a:lstStyle/>
          <a:p>
            <a:endParaRPr lang="de-DE"/>
          </a:p>
        </p:txBody>
      </p:sp>
      <p:sp>
        <p:nvSpPr>
          <p:cNvPr id="20488" name="Text Box 8"/>
          <p:cNvSpPr txBox="1">
            <a:spLocks noChangeArrowheads="1"/>
          </p:cNvSpPr>
          <p:nvPr/>
        </p:nvSpPr>
        <p:spPr bwMode="auto">
          <a:xfrm>
            <a:off x="2884488" y="4375150"/>
            <a:ext cx="1975544" cy="461665"/>
          </a:xfrm>
          <a:prstGeom prst="rect">
            <a:avLst/>
          </a:prstGeom>
          <a:noFill/>
          <a:ln w="12700">
            <a:noFill/>
            <a:miter lim="800000"/>
            <a:headEnd type="none" w="sm" len="sm"/>
            <a:tailEnd type="none" w="sm" len="sm"/>
          </a:ln>
        </p:spPr>
        <p:txBody>
          <a:bodyPr wrap="square">
            <a:spAutoFit/>
          </a:bodyPr>
          <a:lstStyle/>
          <a:p>
            <a:pPr algn="l" eaLnBrk="0" hangingPunct="0">
              <a:spcBef>
                <a:spcPct val="0"/>
              </a:spcBef>
            </a:pPr>
            <a:r>
              <a:rPr lang="de-CH" sz="2400" b="1" dirty="0">
                <a:latin typeface="Arial" panose="020B0604020202020204" pitchFamily="34" charset="0"/>
                <a:cs typeface="Arial" panose="020B0604020202020204" pitchFamily="34" charset="0"/>
              </a:rPr>
              <a:t>Kandidat/in</a:t>
            </a:r>
          </a:p>
        </p:txBody>
      </p:sp>
      <p:sp>
        <p:nvSpPr>
          <p:cNvPr id="20489" name="Text Box 9"/>
          <p:cNvSpPr txBox="1">
            <a:spLocks noChangeArrowheads="1"/>
          </p:cNvSpPr>
          <p:nvPr/>
        </p:nvSpPr>
        <p:spPr bwMode="auto">
          <a:xfrm>
            <a:off x="899592" y="1846565"/>
            <a:ext cx="2877775" cy="646331"/>
          </a:xfrm>
          <a:prstGeom prst="rect">
            <a:avLst/>
          </a:prstGeom>
          <a:noFill/>
          <a:ln w="12700">
            <a:noFill/>
            <a:miter lim="800000"/>
            <a:headEnd type="none" w="sm" len="sm"/>
            <a:tailEnd type="none" w="sm" len="sm"/>
          </a:ln>
        </p:spPr>
        <p:txBody>
          <a:bodyPr wrap="none">
            <a:spAutoFit/>
          </a:bodyPr>
          <a:lstStyle/>
          <a:p>
            <a:pPr algn="l" eaLnBrk="0" hangingPunct="0">
              <a:spcBef>
                <a:spcPct val="0"/>
              </a:spcBef>
            </a:pPr>
            <a:r>
              <a:rPr lang="de-CH" sz="1800" b="1" dirty="0">
                <a:latin typeface="Arial" panose="020B0604020202020204" pitchFamily="34" charset="0"/>
                <a:cs typeface="Arial" panose="020B0604020202020204" pitchFamily="34" charset="0"/>
              </a:rPr>
              <a:t>Anspruchsperson</a:t>
            </a:r>
          </a:p>
          <a:p>
            <a:pPr algn="l" eaLnBrk="0" hangingPunct="0">
              <a:spcBef>
                <a:spcPct val="0"/>
              </a:spcBef>
            </a:pPr>
            <a:r>
              <a:rPr lang="de-CH" b="1" dirty="0">
                <a:latin typeface="Arial" panose="020B0604020202020204" pitchFamily="34" charset="0"/>
                <a:cs typeface="Arial" panose="020B0604020202020204" pitchFamily="34" charset="0"/>
              </a:rPr>
              <a:t>oder Verwaltungsperson</a:t>
            </a:r>
            <a:endParaRPr lang="de-CH" sz="1800" b="1" dirty="0">
              <a:latin typeface="Arial" panose="020B0604020202020204" pitchFamily="34" charset="0"/>
              <a:cs typeface="Arial" panose="020B0604020202020204" pitchFamily="34" charset="0"/>
            </a:endParaRPr>
          </a:p>
        </p:txBody>
      </p:sp>
      <p:sp>
        <p:nvSpPr>
          <p:cNvPr id="20490" name="Line 10"/>
          <p:cNvSpPr>
            <a:spLocks noChangeShapeType="1"/>
          </p:cNvSpPr>
          <p:nvPr/>
        </p:nvSpPr>
        <p:spPr bwMode="auto">
          <a:xfrm>
            <a:off x="1828800" y="4679950"/>
            <a:ext cx="3463280" cy="621258"/>
          </a:xfrm>
          <a:prstGeom prst="line">
            <a:avLst/>
          </a:prstGeom>
          <a:noFill/>
          <a:ln w="12700">
            <a:solidFill>
              <a:schemeClr val="tx1"/>
            </a:solidFill>
            <a:prstDash val="sysDot"/>
            <a:round/>
            <a:headEnd type="none" w="sm" len="sm"/>
            <a:tailEnd type="none" w="sm" len="sm"/>
          </a:ln>
        </p:spPr>
        <p:txBody>
          <a:bodyPr wrap="none" anchor="ctr"/>
          <a:lstStyle/>
          <a:p>
            <a:endParaRPr lang="de-DE"/>
          </a:p>
        </p:txBody>
      </p:sp>
      <p:sp>
        <p:nvSpPr>
          <p:cNvPr id="20491" name="Line 11"/>
          <p:cNvSpPr>
            <a:spLocks noChangeShapeType="1"/>
          </p:cNvSpPr>
          <p:nvPr/>
        </p:nvSpPr>
        <p:spPr bwMode="auto">
          <a:xfrm flipH="1" flipV="1">
            <a:off x="4641850" y="1860550"/>
            <a:ext cx="2954486" cy="2000498"/>
          </a:xfrm>
          <a:prstGeom prst="line">
            <a:avLst/>
          </a:prstGeom>
          <a:noFill/>
          <a:ln w="12700">
            <a:solidFill>
              <a:schemeClr val="tx1"/>
            </a:solidFill>
            <a:prstDash val="sysDot"/>
            <a:round/>
            <a:headEnd type="none" w="sm" len="sm"/>
            <a:tailEnd type="none" w="sm" len="sm"/>
          </a:ln>
        </p:spPr>
        <p:txBody>
          <a:bodyPr wrap="none" anchor="ctr"/>
          <a:lstStyle/>
          <a:p>
            <a:endParaRPr lang="de-DE"/>
          </a:p>
        </p:txBody>
      </p:sp>
      <p:sp>
        <p:nvSpPr>
          <p:cNvPr id="20492" name="Text Box 12"/>
          <p:cNvSpPr txBox="1">
            <a:spLocks noChangeArrowheads="1"/>
          </p:cNvSpPr>
          <p:nvPr/>
        </p:nvSpPr>
        <p:spPr bwMode="auto">
          <a:xfrm>
            <a:off x="3851920" y="5517232"/>
            <a:ext cx="2185214" cy="646331"/>
          </a:xfrm>
          <a:prstGeom prst="rect">
            <a:avLst/>
          </a:prstGeom>
          <a:noFill/>
          <a:ln w="12700">
            <a:noFill/>
            <a:miter lim="800000"/>
            <a:headEnd type="none" w="sm" len="sm"/>
            <a:tailEnd type="none" w="sm" len="sm"/>
          </a:ln>
        </p:spPr>
        <p:txBody>
          <a:bodyPr wrap="none">
            <a:spAutoFit/>
          </a:bodyPr>
          <a:lstStyle/>
          <a:p>
            <a:pPr algn="l" eaLnBrk="0" hangingPunct="0">
              <a:spcBef>
                <a:spcPct val="0"/>
              </a:spcBef>
            </a:pPr>
            <a:r>
              <a:rPr lang="de-CH" b="1" dirty="0">
                <a:latin typeface="Arial" panose="020B0604020202020204" pitchFamily="34" charset="0"/>
                <a:cs typeface="Arial" panose="020B0604020202020204" pitchFamily="34" charset="0"/>
              </a:rPr>
              <a:t>Prüfungsexperte,</a:t>
            </a:r>
          </a:p>
          <a:p>
            <a:pPr algn="l" eaLnBrk="0" hangingPunct="0">
              <a:spcBef>
                <a:spcPct val="0"/>
              </a:spcBef>
            </a:pPr>
            <a:r>
              <a:rPr lang="de-CH" b="1" dirty="0">
                <a:latin typeface="Arial" panose="020B0604020202020204" pitchFamily="34" charset="0"/>
                <a:cs typeface="Arial" panose="020B0604020202020204" pitchFamily="34" charset="0"/>
              </a:rPr>
              <a:t>Prüfungsprotokoll</a:t>
            </a:r>
          </a:p>
        </p:txBody>
      </p:sp>
      <p:sp>
        <p:nvSpPr>
          <p:cNvPr id="20493" name="Rectangle 13" descr="Nussbaum"/>
          <p:cNvSpPr>
            <a:spLocks noChangeArrowheads="1"/>
          </p:cNvSpPr>
          <p:nvPr/>
        </p:nvSpPr>
        <p:spPr bwMode="auto">
          <a:xfrm rot="3533046">
            <a:off x="2700338" y="2997200"/>
            <a:ext cx="1295400" cy="571500"/>
          </a:xfrm>
          <a:prstGeom prst="rect">
            <a:avLst/>
          </a:prstGeom>
          <a:solidFill>
            <a:schemeClr val="bg1">
              <a:lumMod val="85000"/>
            </a:schemeClr>
          </a:solidFill>
          <a:ln w="12700">
            <a:solidFill>
              <a:schemeClr val="tx1"/>
            </a:solidFill>
            <a:miter lim="800000"/>
            <a:headEnd type="none" w="sm" len="sm"/>
            <a:tailEnd type="none" w="sm" len="sm"/>
          </a:ln>
        </p:spPr>
        <p:txBody>
          <a:bodyPr wrap="none" anchor="ctr"/>
          <a:lstStyle/>
          <a:p>
            <a:endParaRPr lang="de-DE"/>
          </a:p>
        </p:txBody>
      </p:sp>
      <p:sp>
        <p:nvSpPr>
          <p:cNvPr id="15" name="Textfeld 14"/>
          <p:cNvSpPr txBox="1"/>
          <p:nvPr/>
        </p:nvSpPr>
        <p:spPr>
          <a:xfrm>
            <a:off x="6228184" y="5589240"/>
            <a:ext cx="1584176" cy="369332"/>
          </a:xfrm>
          <a:prstGeom prst="rect">
            <a:avLst/>
          </a:prstGeom>
          <a:noFill/>
        </p:spPr>
        <p:txBody>
          <a:bodyPr wrap="square" rtlCol="0">
            <a:spAutoFit/>
          </a:bodyPr>
          <a:lstStyle/>
          <a:p>
            <a:r>
              <a:rPr lang="de-CH" dirty="0">
                <a:latin typeface="Arial" panose="020B0604020202020204" pitchFamily="34" charset="0"/>
                <a:cs typeface="Arial" panose="020B0604020202020204" pitchFamily="34" charset="0"/>
              </a:rPr>
              <a:t>Experte A</a:t>
            </a:r>
            <a:endParaRPr lang="de-DE" dirty="0">
              <a:latin typeface="Arial" panose="020B0604020202020204" pitchFamily="34" charset="0"/>
              <a:cs typeface="Arial" panose="020B0604020202020204" pitchFamily="34" charset="0"/>
            </a:endParaRPr>
          </a:p>
        </p:txBody>
      </p:sp>
      <p:sp>
        <p:nvSpPr>
          <p:cNvPr id="16" name="Textfeld 15"/>
          <p:cNvSpPr txBox="1"/>
          <p:nvPr/>
        </p:nvSpPr>
        <p:spPr>
          <a:xfrm>
            <a:off x="3779912" y="2420888"/>
            <a:ext cx="1656184" cy="369332"/>
          </a:xfrm>
          <a:prstGeom prst="rect">
            <a:avLst/>
          </a:prstGeom>
          <a:noFill/>
        </p:spPr>
        <p:txBody>
          <a:bodyPr wrap="square" rtlCol="0">
            <a:spAutoFit/>
          </a:bodyPr>
          <a:lstStyle/>
          <a:p>
            <a:r>
              <a:rPr lang="de-CH" dirty="0">
                <a:latin typeface="Arial" panose="020B0604020202020204" pitchFamily="34" charset="0"/>
                <a:cs typeface="Arial" panose="020B0604020202020204" pitchFamily="34" charset="0"/>
              </a:rPr>
              <a:t>Experte B</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9388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Berufspraxis mündlich</a:t>
            </a:r>
          </a:p>
        </p:txBody>
      </p:sp>
      <p:sp>
        <p:nvSpPr>
          <p:cNvPr id="3" name="Inhaltsplatzhalter 2"/>
          <p:cNvSpPr>
            <a:spLocks noGrp="1"/>
          </p:cNvSpPr>
          <p:nvPr>
            <p:ph idx="1"/>
          </p:nvPr>
        </p:nvSpPr>
        <p:spPr>
          <a:xfrm>
            <a:off x="431800" y="1844824"/>
            <a:ext cx="6985000" cy="2807970"/>
          </a:xfrm>
        </p:spPr>
        <p:txBody>
          <a:bodyPr/>
          <a:lstStyle/>
          <a:p>
            <a:r>
              <a:rPr lang="de-CH" sz="2000" b="1" dirty="0">
                <a:latin typeface="Arial" panose="020B0604020202020204" pitchFamily="34" charset="0"/>
                <a:cs typeface="Arial" panose="020B0604020202020204" pitchFamily="34" charset="0"/>
              </a:rPr>
              <a:t>2 Gesprächssituationen</a:t>
            </a:r>
          </a:p>
          <a:p>
            <a:pPr lvl="1"/>
            <a:r>
              <a:rPr lang="de-CH" sz="2000" b="1" dirty="0">
                <a:latin typeface="Arial" panose="020B0604020202020204" pitchFamily="34" charset="0"/>
                <a:cs typeface="Arial" panose="020B0604020202020204" pitchFamily="34" charset="0"/>
              </a:rPr>
              <a:t>Rollenspiel</a:t>
            </a:r>
            <a:r>
              <a:rPr lang="de-CH" sz="2000" dirty="0">
                <a:latin typeface="Arial" panose="020B0604020202020204" pitchFamily="34" charset="0"/>
                <a:cs typeface="Arial" panose="020B0604020202020204" pitchFamily="34" charset="0"/>
              </a:rPr>
              <a:t>: Gespräch zwischen einer Verwaltungsperson und einer Anspruchsperson</a:t>
            </a:r>
          </a:p>
          <a:p>
            <a:pPr lvl="1"/>
            <a:r>
              <a:rPr lang="de-CH" sz="2000" b="1" dirty="0">
                <a:latin typeface="Arial" panose="020B0604020202020204" pitchFamily="34" charset="0"/>
                <a:cs typeface="Arial" panose="020B0604020202020204" pitchFamily="34" charset="0"/>
              </a:rPr>
              <a:t>Fachgespräch</a:t>
            </a:r>
            <a:r>
              <a:rPr lang="de-CH" sz="2000" dirty="0">
                <a:latin typeface="Arial" panose="020B0604020202020204" pitchFamily="34" charset="0"/>
                <a:cs typeface="Arial" panose="020B0604020202020204" pitchFamily="34" charset="0"/>
              </a:rPr>
              <a:t>: Gespräch zwischen zwei Verwaltungspersonen</a:t>
            </a:r>
          </a:p>
          <a:p>
            <a:pPr lvl="1"/>
            <a:r>
              <a:rPr lang="de-CH" sz="2000" dirty="0">
                <a:latin typeface="Arial" panose="020B0604020202020204" pitchFamily="34" charset="0"/>
                <a:cs typeface="Arial" panose="020B0604020202020204" pitchFamily="34" charset="0"/>
              </a:rPr>
              <a:t>Einführungsunterlagen für die Kandidatinnen und Kandidaten</a:t>
            </a:r>
          </a:p>
          <a:p>
            <a:r>
              <a:rPr lang="de-CH" sz="2000" dirty="0">
                <a:latin typeface="Arial" panose="020B0604020202020204" pitchFamily="34" charset="0"/>
                <a:cs typeface="Arial" panose="020B0604020202020204" pitchFamily="34" charset="0"/>
              </a:rPr>
              <a:t>30 Minuten</a:t>
            </a:r>
          </a:p>
          <a:p>
            <a:r>
              <a:rPr lang="de-CH" sz="2000" dirty="0">
                <a:latin typeface="Arial" panose="020B0604020202020204" pitchFamily="34" charset="0"/>
                <a:cs typeface="Arial" panose="020B0604020202020204" pitchFamily="34" charset="0"/>
              </a:rPr>
              <a:t>Grundlage für die Expertinnen und Experten:</a:t>
            </a:r>
          </a:p>
          <a:p>
            <a:pPr lvl="1"/>
            <a:r>
              <a:rPr lang="de-CH" sz="2000" b="1" dirty="0">
                <a:latin typeface="Arial" panose="020B0604020202020204" pitchFamily="34" charset="0"/>
                <a:cs typeface="Arial" panose="020B0604020202020204" pitchFamily="34" charset="0"/>
              </a:rPr>
              <a:t>Ausbildungsprogramm</a:t>
            </a:r>
          </a:p>
          <a:p>
            <a:pPr lvl="1"/>
            <a:r>
              <a:rPr lang="de-CH" sz="2000" b="1" dirty="0">
                <a:latin typeface="Arial" panose="020B0604020202020204" pitchFamily="34" charset="0"/>
                <a:cs typeface="Arial" panose="020B0604020202020204" pitchFamily="34" charset="0"/>
              </a:rPr>
              <a:t>Praxisbericht</a:t>
            </a:r>
          </a:p>
          <a:p>
            <a:pPr lvl="1"/>
            <a:r>
              <a:rPr lang="de-CH" sz="2000" b="1" dirty="0">
                <a:latin typeface="Arial" panose="020B0604020202020204" pitchFamily="34" charset="0"/>
                <a:cs typeface="Arial" panose="020B0604020202020204" pitchFamily="34" charset="0"/>
              </a:rPr>
              <a:t>alle </a:t>
            </a:r>
            <a:r>
              <a:rPr lang="de-CH" sz="2000" dirty="0">
                <a:latin typeface="Arial" panose="020B0604020202020204" pitchFamily="34" charset="0"/>
                <a:cs typeface="Arial" panose="020B0604020202020204" pitchFamily="34" charset="0"/>
              </a:rPr>
              <a:t>Leistungsziele Betrieb mit den entsprechenden Teilkriterien und </a:t>
            </a:r>
            <a:r>
              <a:rPr lang="de-CH" sz="2000" b="1" dirty="0">
                <a:latin typeface="Arial" panose="020B0604020202020204" pitchFamily="34" charset="0"/>
                <a:cs typeface="Arial" panose="020B0604020202020204" pitchFamily="34" charset="0"/>
              </a:rPr>
              <a:t>alle</a:t>
            </a:r>
            <a:r>
              <a:rPr lang="de-CH" sz="2000" dirty="0">
                <a:latin typeface="Arial" panose="020B0604020202020204" pitchFamily="34" charset="0"/>
                <a:cs typeface="Arial" panose="020B0604020202020204" pitchFamily="34" charset="0"/>
              </a:rPr>
              <a:t> Leistungsziele </a:t>
            </a:r>
            <a:r>
              <a:rPr lang="de-CH" sz="2000" dirty="0" err="1">
                <a:latin typeface="Arial" panose="020B0604020202020204" pitchFamily="34" charset="0"/>
                <a:cs typeface="Arial" panose="020B0604020202020204" pitchFamily="34" charset="0"/>
              </a:rPr>
              <a:t>üK</a:t>
            </a:r>
            <a:endParaRPr lang="de-CH" sz="2000" dirty="0">
              <a:latin typeface="Arial" panose="020B0604020202020204" pitchFamily="34" charset="0"/>
              <a:cs typeface="Arial" panose="020B0604020202020204" pitchFamily="34" charset="0"/>
            </a:endParaRPr>
          </a:p>
          <a:p>
            <a:pPr lvl="1"/>
            <a:r>
              <a:rPr lang="de-CH" sz="2000" dirty="0">
                <a:latin typeface="Arial" panose="020B0604020202020204" pitchFamily="34" charset="0"/>
                <a:cs typeface="Arial" panose="020B0604020202020204" pitchFamily="34" charset="0"/>
              </a:rPr>
              <a:t>Methoden-, Sozial- und Selbstkompetenzen mit den entsprechenden Teilkriterien</a:t>
            </a:r>
          </a:p>
          <a:p>
            <a:pPr>
              <a:buNone/>
            </a:pPr>
            <a:endParaRPr lang="de-CH" sz="2000" dirty="0"/>
          </a:p>
          <a:p>
            <a:pPr>
              <a:buNone/>
            </a:pPr>
            <a:endParaRPr lang="de-CH" sz="2000" dirty="0"/>
          </a:p>
        </p:txBody>
      </p:sp>
      <p:sp>
        <p:nvSpPr>
          <p:cNvPr id="4" name="Foliennummernplatzhalter 3"/>
          <p:cNvSpPr>
            <a:spLocks noGrp="1"/>
          </p:cNvSpPr>
          <p:nvPr>
            <p:ph type="sldNum" sz="quarter" idx="4294967295"/>
          </p:nvPr>
        </p:nvSpPr>
        <p:spPr>
          <a:xfrm>
            <a:off x="6553200" y="6356350"/>
            <a:ext cx="2133600" cy="365125"/>
          </a:xfrm>
          <a:prstGeom prst="rect">
            <a:avLst/>
          </a:prstGeom>
        </p:spPr>
        <p:txBody>
          <a:bodyPr/>
          <a:lstStyle/>
          <a:p>
            <a:fld id="{87674F0A-37BA-4CE3-B1FD-DE57A7E2F2C6}" type="slidenum">
              <a:rPr lang="de-CH" smtClean="0"/>
              <a:pPr/>
              <a:t>41</a:t>
            </a:fld>
            <a:endParaRPr lang="de-CH"/>
          </a:p>
        </p:txBody>
      </p:sp>
    </p:spTree>
    <p:extLst>
      <p:ext uri="{BB962C8B-B14F-4D97-AF65-F5344CB8AC3E}">
        <p14:creationId xmlns:p14="http://schemas.microsoft.com/office/powerpoint/2010/main" val="1225550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6553200" y="6356350"/>
            <a:ext cx="2133600" cy="365125"/>
          </a:xfrm>
          <a:prstGeom prst="rect">
            <a:avLst/>
          </a:prstGeom>
        </p:spPr>
        <p:txBody>
          <a:bodyPr/>
          <a:lstStyle/>
          <a:p>
            <a:fld id="{87674F0A-37BA-4CE3-B1FD-DE57A7E2F2C6}" type="slidenum">
              <a:rPr lang="de-CH" smtClean="0"/>
              <a:pPr/>
              <a:t>42</a:t>
            </a:fld>
            <a:endParaRPr lang="de-CH"/>
          </a:p>
        </p:txBody>
      </p:sp>
      <p:pic>
        <p:nvPicPr>
          <p:cNvPr id="1026" name="Picture 2" descr="U:\homepage\2015\erfo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270000"/>
            <a:ext cx="3048000" cy="43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853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00002"/>
            <a:ext cx="8229600" cy="652934"/>
          </a:xfrm>
        </p:spPr>
        <p:txBody>
          <a:bodyPr/>
          <a:lstStyle/>
          <a:p>
            <a:r>
              <a:rPr lang="de-CH" dirty="0"/>
              <a:t>Lern- und Leistungsdokumentation (LLD)</a:t>
            </a:r>
          </a:p>
        </p:txBody>
      </p:sp>
      <p:sp>
        <p:nvSpPr>
          <p:cNvPr id="4" name="Foliennummernplatzhalter 3"/>
          <p:cNvSpPr>
            <a:spLocks noGrp="1"/>
          </p:cNvSpPr>
          <p:nvPr>
            <p:ph type="sldNum" sz="quarter" idx="4294967295"/>
          </p:nvPr>
        </p:nvSpPr>
        <p:spPr>
          <a:xfrm>
            <a:off x="6553200" y="6356350"/>
            <a:ext cx="2133600" cy="365125"/>
          </a:xfrm>
          <a:prstGeom prst="rect">
            <a:avLst/>
          </a:prstGeom>
        </p:spPr>
        <p:txBody>
          <a:bodyPr/>
          <a:lstStyle/>
          <a:p>
            <a:fld id="{87674F0A-37BA-4CE3-B1FD-DE57A7E2F2C6}" type="slidenum">
              <a:rPr lang="de-CH" smtClean="0"/>
              <a:pPr/>
              <a:t>43</a:t>
            </a:fld>
            <a:endParaRPr lang="de-CH"/>
          </a:p>
        </p:txBody>
      </p:sp>
    </p:spTree>
    <p:extLst>
      <p:ext uri="{BB962C8B-B14F-4D97-AF65-F5344CB8AC3E}">
        <p14:creationId xmlns:p14="http://schemas.microsoft.com/office/powerpoint/2010/main" val="1498397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798" y="1485914"/>
            <a:ext cx="8313849" cy="862966"/>
          </a:xfrm>
        </p:spPr>
        <p:txBody>
          <a:bodyPr/>
          <a:lstStyle/>
          <a:p>
            <a:r>
              <a:rPr lang="de-DE" sz="2400" b="1" dirty="0">
                <a:latin typeface="Arial" panose="020B0604020202020204" pitchFamily="34" charset="0"/>
                <a:cs typeface="Arial" panose="020B0604020202020204" pitchFamily="34" charset="0"/>
              </a:rPr>
              <a:t>Die Lern- und Leistungsdokumentation (LLD)</a:t>
            </a:r>
          </a:p>
        </p:txBody>
      </p:sp>
      <p:sp>
        <p:nvSpPr>
          <p:cNvPr id="3" name="Inhaltsplatzhalter 2"/>
          <p:cNvSpPr>
            <a:spLocks noGrp="1"/>
          </p:cNvSpPr>
          <p:nvPr>
            <p:ph idx="1"/>
          </p:nvPr>
        </p:nvSpPr>
        <p:spPr>
          <a:xfrm>
            <a:off x="431800" y="2344609"/>
            <a:ext cx="8150885" cy="3979844"/>
          </a:xfrm>
        </p:spPr>
        <p:txBody>
          <a:bodyPr>
            <a:normAutofit/>
          </a:bodyPr>
          <a:lstStyle/>
          <a:p>
            <a:pPr marL="0" indent="0">
              <a:lnSpc>
                <a:spcPct val="120000"/>
              </a:lnSpc>
              <a:spcBef>
                <a:spcPts val="0"/>
              </a:spcBef>
              <a:buNone/>
            </a:pPr>
            <a:r>
              <a:rPr lang="de-CH" b="1" dirty="0">
                <a:latin typeface="Arial" panose="020B0604020202020204" pitchFamily="34" charset="0"/>
                <a:cs typeface="Arial" panose="020B0604020202020204" pitchFamily="34" charset="0"/>
              </a:rPr>
              <a:t>Lern- und Leistungsdokumentation (LLD) </a:t>
            </a:r>
            <a:r>
              <a:rPr lang="de-CH" dirty="0">
                <a:latin typeface="Arial" panose="020B0604020202020204" pitchFamily="34" charset="0"/>
                <a:cs typeface="Arial" panose="020B0604020202020204" pitchFamily="34" charset="0"/>
              </a:rPr>
              <a:t>der </a:t>
            </a:r>
            <a:r>
              <a:rPr lang="de-CH" dirty="0" err="1">
                <a:latin typeface="Arial" panose="020B0604020202020204" pitchFamily="34" charset="0"/>
                <a:cs typeface="Arial" panose="020B0604020202020204" pitchFamily="34" charset="0"/>
              </a:rPr>
              <a:t>ovap</a:t>
            </a:r>
            <a:r>
              <a:rPr lang="de-CH" dirty="0">
                <a:latin typeface="Arial" panose="020B0604020202020204" pitchFamily="34" charset="0"/>
                <a:cs typeface="Arial" panose="020B0604020202020204" pitchFamily="34" charset="0"/>
              </a:rPr>
              <a:t> beinhaltet «alles» über den Ablauf der Lehre und das betriebliche Qualifikationsverfahren.</a:t>
            </a:r>
          </a:p>
          <a:p>
            <a:pPr marL="0" indent="0">
              <a:lnSpc>
                <a:spcPct val="120000"/>
              </a:lnSpc>
              <a:spcBef>
                <a:spcPts val="0"/>
              </a:spcBef>
              <a:buNone/>
            </a:pPr>
            <a:r>
              <a:rPr lang="de-CH" dirty="0">
                <a:latin typeface="Arial" panose="020B0604020202020204" pitchFamily="34" charset="0"/>
                <a:cs typeface="Arial" panose="020B0604020202020204" pitchFamily="34" charset="0"/>
              </a:rPr>
              <a:t>  </a:t>
            </a:r>
          </a:p>
          <a:p>
            <a:pPr marL="0" indent="0">
              <a:lnSpc>
                <a:spcPct val="120000"/>
              </a:lnSpc>
              <a:spcBef>
                <a:spcPts val="0"/>
              </a:spcBef>
              <a:buNone/>
            </a:pPr>
            <a:r>
              <a:rPr lang="de-CH" b="1" dirty="0">
                <a:latin typeface="Arial" panose="020B0604020202020204" pitchFamily="34" charset="0"/>
                <a:cs typeface="Arial" panose="020B0604020202020204" pitchFamily="34" charset="0"/>
              </a:rPr>
              <a:t>Die LLD gibt es nur in digitaler Form auf </a:t>
            </a:r>
            <a:r>
              <a:rPr lang="de-CH" b="1" dirty="0">
                <a:latin typeface="Arial" panose="020B0604020202020204" pitchFamily="34" charset="0"/>
                <a:cs typeface="Arial" panose="020B0604020202020204" pitchFamily="34" charset="0"/>
                <a:hlinkClick r:id="rId2"/>
              </a:rPr>
              <a:t>www.ov-ap.ch</a:t>
            </a:r>
            <a:r>
              <a:rPr lang="de-CH" b="1" dirty="0">
                <a:latin typeface="Arial" panose="020B0604020202020204" pitchFamily="34" charset="0"/>
                <a:cs typeface="Arial" panose="020B0604020202020204" pitchFamily="34" charset="0"/>
              </a:rPr>
              <a:t>. </a:t>
            </a:r>
          </a:p>
          <a:p>
            <a:pPr marL="0" indent="0">
              <a:lnSpc>
                <a:spcPct val="120000"/>
              </a:lnSpc>
              <a:spcBef>
                <a:spcPts val="0"/>
              </a:spcBef>
              <a:buNone/>
            </a:pPr>
            <a:endParaRPr lang="de-CH" b="1" dirty="0">
              <a:latin typeface="Arial" panose="020B0604020202020204" pitchFamily="34" charset="0"/>
              <a:cs typeface="Arial" panose="020B0604020202020204" pitchFamily="34" charset="0"/>
            </a:endParaRPr>
          </a:p>
          <a:p>
            <a:pPr marL="0" indent="0">
              <a:lnSpc>
                <a:spcPct val="120000"/>
              </a:lnSpc>
              <a:spcBef>
                <a:spcPts val="0"/>
              </a:spcBef>
              <a:buNone/>
            </a:pPr>
            <a:r>
              <a:rPr lang="de-CH" dirty="0">
                <a:latin typeface="Arial" panose="020B0604020202020204" pitchFamily="34" charset="0"/>
                <a:cs typeface="Arial" panose="020B0604020202020204" pitchFamily="34" charset="0"/>
              </a:rPr>
              <a:t>Einloggen – Extranet – </a:t>
            </a:r>
            <a:r>
              <a:rPr lang="de-CH" dirty="0" err="1">
                <a:latin typeface="Arial" panose="020B0604020202020204" pitchFamily="34" charset="0"/>
                <a:cs typeface="Arial" panose="020B0604020202020204" pitchFamily="34" charset="0"/>
              </a:rPr>
              <a:t>Flipbooks</a:t>
            </a:r>
            <a:endParaRPr lang="de-CH" dirty="0">
              <a:latin typeface="Arial" panose="020B0604020202020204" pitchFamily="34" charset="0"/>
              <a:cs typeface="Arial" panose="020B0604020202020204" pitchFamily="34" charset="0"/>
            </a:endParaRPr>
          </a:p>
          <a:p>
            <a:pPr marL="0" indent="0">
              <a:lnSpc>
                <a:spcPct val="120000"/>
              </a:lnSpc>
              <a:spcBef>
                <a:spcPts val="0"/>
              </a:spcBef>
              <a:buNone/>
            </a:pPr>
            <a:endParaRPr lang="de-CH" sz="2900"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a:xfrm>
            <a:off x="2622550" y="6324453"/>
            <a:ext cx="2057400" cy="365125"/>
          </a:xfrm>
          <a:prstGeom prst="rect">
            <a:avLst/>
          </a:prstGeom>
        </p:spPr>
        <p:txBody>
          <a:bodyPr/>
          <a:lstStyle/>
          <a:p>
            <a:fld id="{83F656BE-77BD-FE46-B5A1-7FA697EAD1D6}" type="datetime1">
              <a:rPr lang="de-CH" smtClean="0"/>
              <a:t>17.06.2019</a:t>
            </a:fld>
            <a:endParaRPr lang="de-DE"/>
          </a:p>
        </p:txBody>
      </p:sp>
      <p:sp>
        <p:nvSpPr>
          <p:cNvPr id="5" name="Foliennummernplatzhalter 4"/>
          <p:cNvSpPr>
            <a:spLocks noGrp="1"/>
          </p:cNvSpPr>
          <p:nvPr>
            <p:ph type="sldNum" sz="quarter" idx="4"/>
          </p:nvPr>
        </p:nvSpPr>
        <p:spPr>
          <a:xfrm>
            <a:off x="431800" y="6324453"/>
            <a:ext cx="2057400" cy="365125"/>
          </a:xfrm>
          <a:prstGeom prst="rect">
            <a:avLst/>
          </a:prstGeom>
        </p:spPr>
        <p:txBody>
          <a:bodyPr/>
          <a:lstStyle/>
          <a:p>
            <a:fld id="{DC4DA7DB-533C-E24E-9B72-C33B1AB434BF}" type="slidenum">
              <a:rPr lang="de-DE" smtClean="0"/>
              <a:t>44</a:t>
            </a:fld>
            <a:endParaRPr lang="de-DE"/>
          </a:p>
        </p:txBody>
      </p:sp>
    </p:spTree>
    <p:extLst>
      <p:ext uri="{BB962C8B-B14F-4D97-AF65-F5344CB8AC3E}">
        <p14:creationId xmlns:p14="http://schemas.microsoft.com/office/powerpoint/2010/main" val="408262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798" y="1405706"/>
            <a:ext cx="8313849" cy="862966"/>
          </a:xfrm>
        </p:spPr>
        <p:txBody>
          <a:bodyPr/>
          <a:lstStyle/>
          <a:p>
            <a:r>
              <a:rPr lang="de-CH" sz="2400" b="1" dirty="0">
                <a:latin typeface="Arial" panose="020B0604020202020204" pitchFamily="34" charset="0"/>
                <a:cs typeface="Arial" panose="020B0604020202020204" pitchFamily="34" charset="0"/>
              </a:rPr>
              <a:t>Gesetzliche Anforderung an die LLD</a:t>
            </a:r>
            <a:endParaRPr lang="de-DE" sz="2400" b="1"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a:xfrm>
            <a:off x="2622550" y="6324453"/>
            <a:ext cx="2057400" cy="365125"/>
          </a:xfrm>
          <a:prstGeom prst="rect">
            <a:avLst/>
          </a:prstGeom>
        </p:spPr>
        <p:txBody>
          <a:bodyPr/>
          <a:lstStyle/>
          <a:p>
            <a:fld id="{83F656BE-77BD-FE46-B5A1-7FA697EAD1D6}" type="datetime1">
              <a:rPr lang="de-CH" smtClean="0"/>
              <a:t>17.06.2019</a:t>
            </a:fld>
            <a:endParaRPr lang="de-DE"/>
          </a:p>
        </p:txBody>
      </p:sp>
      <p:sp>
        <p:nvSpPr>
          <p:cNvPr id="5" name="Foliennummernplatzhalter 4"/>
          <p:cNvSpPr>
            <a:spLocks noGrp="1"/>
          </p:cNvSpPr>
          <p:nvPr>
            <p:ph type="sldNum" sz="quarter" idx="4"/>
          </p:nvPr>
        </p:nvSpPr>
        <p:spPr>
          <a:xfrm>
            <a:off x="431800" y="6324453"/>
            <a:ext cx="2057400" cy="365125"/>
          </a:xfrm>
          <a:prstGeom prst="rect">
            <a:avLst/>
          </a:prstGeom>
        </p:spPr>
        <p:txBody>
          <a:bodyPr/>
          <a:lstStyle/>
          <a:p>
            <a:fld id="{DC4DA7DB-533C-E24E-9B72-C33B1AB434BF}" type="slidenum">
              <a:rPr lang="de-DE" smtClean="0"/>
              <a:t>45</a:t>
            </a:fld>
            <a:endParaRPr lang="de-DE"/>
          </a:p>
        </p:txBody>
      </p:sp>
      <p:sp>
        <p:nvSpPr>
          <p:cNvPr id="3" name="Inhaltsplatzhalter 2"/>
          <p:cNvSpPr>
            <a:spLocks noGrp="1"/>
          </p:cNvSpPr>
          <p:nvPr>
            <p:ph idx="1"/>
          </p:nvPr>
        </p:nvSpPr>
        <p:spPr>
          <a:xfrm>
            <a:off x="431800" y="2083864"/>
            <a:ext cx="6985000" cy="4240589"/>
          </a:xfrm>
        </p:spPr>
        <p:txBody>
          <a:bodyPr/>
          <a:lstStyle/>
          <a:p>
            <a:pPr>
              <a:buNone/>
            </a:pPr>
            <a:r>
              <a:rPr lang="de-CH" dirty="0" err="1">
                <a:latin typeface="Arial" panose="020B0604020202020204" pitchFamily="34" charset="0"/>
                <a:cs typeface="Arial" panose="020B0604020202020204" pitchFamily="34" charset="0"/>
              </a:rPr>
              <a:t>BiVo</a:t>
            </a:r>
            <a:r>
              <a:rPr lang="de-CH" dirty="0">
                <a:latin typeface="Arial" panose="020B0604020202020204" pitchFamily="34" charset="0"/>
                <a:cs typeface="Arial" panose="020B0604020202020204" pitchFamily="34" charset="0"/>
              </a:rPr>
              <a:t> Art. 16 Lern- und Leistungsdokumentation im Betrieb</a:t>
            </a:r>
          </a:p>
          <a:p>
            <a:pPr marL="180975" indent="-180975">
              <a:buNone/>
            </a:pPr>
            <a:r>
              <a:rPr lang="de-CH" baseline="30000" dirty="0">
                <a:latin typeface="Arial" panose="020B0604020202020204" pitchFamily="34" charset="0"/>
                <a:cs typeface="Arial" panose="020B0604020202020204" pitchFamily="34" charset="0"/>
              </a:rPr>
              <a:t>1 </a:t>
            </a:r>
            <a:r>
              <a:rPr lang="de-CH" dirty="0">
                <a:latin typeface="Arial" panose="020B0604020202020204" pitchFamily="34" charset="0"/>
                <a:cs typeface="Arial" panose="020B0604020202020204" pitchFamily="34" charset="0"/>
              </a:rPr>
              <a:t>Die lernende Person führt eine Lerndokumentation, in der sie laufend alle </a:t>
            </a:r>
            <a:r>
              <a:rPr lang="de-CH" b="1" dirty="0">
                <a:latin typeface="Arial" panose="020B0604020202020204" pitchFamily="34" charset="0"/>
                <a:cs typeface="Arial" panose="020B0604020202020204" pitchFamily="34" charset="0"/>
              </a:rPr>
              <a:t>wesentlichen Arbeiten</a:t>
            </a:r>
            <a:r>
              <a:rPr lang="de-CH" dirty="0">
                <a:latin typeface="Arial" panose="020B0604020202020204" pitchFamily="34" charset="0"/>
                <a:cs typeface="Arial" panose="020B0604020202020204" pitchFamily="34" charset="0"/>
              </a:rPr>
              <a:t>, die </a:t>
            </a:r>
            <a:r>
              <a:rPr lang="de-CH" b="1" dirty="0">
                <a:latin typeface="Arial" panose="020B0604020202020204" pitchFamily="34" charset="0"/>
                <a:cs typeface="Arial" panose="020B0604020202020204" pitchFamily="34" charset="0"/>
              </a:rPr>
              <a:t>erworbenen</a:t>
            </a:r>
            <a:r>
              <a:rPr lang="de-CH" dirty="0">
                <a:latin typeface="Arial" panose="020B0604020202020204" pitchFamily="34" charset="0"/>
                <a:cs typeface="Arial" panose="020B0604020202020204" pitchFamily="34" charset="0"/>
              </a:rPr>
              <a:t> </a:t>
            </a:r>
            <a:r>
              <a:rPr lang="de-CH" b="1" dirty="0">
                <a:latin typeface="Arial" panose="020B0604020202020204" pitchFamily="34" charset="0"/>
                <a:cs typeface="Arial" panose="020B0604020202020204" pitchFamily="34" charset="0"/>
              </a:rPr>
              <a:t>Fähigkeiten</a:t>
            </a:r>
            <a:r>
              <a:rPr lang="de-CH" dirty="0">
                <a:latin typeface="Arial" panose="020B0604020202020204" pitchFamily="34" charset="0"/>
                <a:cs typeface="Arial" panose="020B0604020202020204" pitchFamily="34" charset="0"/>
              </a:rPr>
              <a:t> und ihre </a:t>
            </a:r>
            <a:r>
              <a:rPr lang="de-CH" b="1" dirty="0">
                <a:latin typeface="Arial" panose="020B0604020202020204" pitchFamily="34" charset="0"/>
                <a:cs typeface="Arial" panose="020B0604020202020204" pitchFamily="34" charset="0"/>
              </a:rPr>
              <a:t>Erfahrungen</a:t>
            </a:r>
            <a:r>
              <a:rPr lang="de-CH" dirty="0">
                <a:latin typeface="Arial" panose="020B0604020202020204" pitchFamily="34" charset="0"/>
                <a:cs typeface="Arial" panose="020B0604020202020204" pitchFamily="34" charset="0"/>
              </a:rPr>
              <a:t> im Betrieb festhält.</a:t>
            </a:r>
          </a:p>
          <a:p>
            <a:pPr marL="180975" indent="-180975">
              <a:buNone/>
            </a:pPr>
            <a:r>
              <a:rPr lang="de-CH" baseline="30000" dirty="0">
                <a:latin typeface="Arial" panose="020B0604020202020204" pitchFamily="34" charset="0"/>
                <a:cs typeface="Arial" panose="020B0604020202020204" pitchFamily="34" charset="0"/>
              </a:rPr>
              <a:t>2</a:t>
            </a:r>
            <a:r>
              <a:rPr lang="de-CH" dirty="0">
                <a:latin typeface="Arial" panose="020B0604020202020204" pitchFamily="34" charset="0"/>
                <a:cs typeface="Arial" panose="020B0604020202020204" pitchFamily="34" charset="0"/>
              </a:rPr>
              <a:t> Die Berufsbildnerin oder der Berufsbildner </a:t>
            </a:r>
            <a:r>
              <a:rPr lang="de-CH" b="1" dirty="0">
                <a:latin typeface="Arial" panose="020B0604020202020204" pitchFamily="34" charset="0"/>
                <a:cs typeface="Arial" panose="020B0604020202020204" pitchFamily="34" charset="0"/>
              </a:rPr>
              <a:t>kontrolliert</a:t>
            </a:r>
            <a:r>
              <a:rPr lang="de-CH" dirty="0">
                <a:latin typeface="Arial" panose="020B0604020202020204" pitchFamily="34" charset="0"/>
                <a:cs typeface="Arial" panose="020B0604020202020204" pitchFamily="34" charset="0"/>
              </a:rPr>
              <a:t> die Lerndokumentation mindestens einmal pro Semester mit der lernenden Person.</a:t>
            </a:r>
          </a:p>
          <a:p>
            <a:pPr>
              <a:buNone/>
            </a:pPr>
            <a:r>
              <a:rPr lang="de-CH"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05532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798" y="1405706"/>
            <a:ext cx="8313849" cy="862966"/>
          </a:xfrm>
        </p:spPr>
        <p:txBody>
          <a:bodyPr/>
          <a:lstStyle/>
          <a:p>
            <a:r>
              <a:rPr lang="de-CH" sz="2400" b="1" dirty="0">
                <a:latin typeface="Arial" panose="020B0604020202020204" pitchFamily="34" charset="0"/>
                <a:cs typeface="Arial" panose="020B0604020202020204" pitchFamily="34" charset="0"/>
              </a:rPr>
              <a:t>LLD führen</a:t>
            </a:r>
            <a:endParaRPr lang="de-DE" sz="2400" b="1"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a:xfrm>
            <a:off x="2622550" y="6324453"/>
            <a:ext cx="2057400" cy="365125"/>
          </a:xfrm>
          <a:prstGeom prst="rect">
            <a:avLst/>
          </a:prstGeom>
        </p:spPr>
        <p:txBody>
          <a:bodyPr/>
          <a:lstStyle/>
          <a:p>
            <a:fld id="{83F656BE-77BD-FE46-B5A1-7FA697EAD1D6}" type="datetime1">
              <a:rPr lang="de-CH" smtClean="0"/>
              <a:t>17.06.2019</a:t>
            </a:fld>
            <a:endParaRPr lang="de-DE"/>
          </a:p>
        </p:txBody>
      </p:sp>
      <p:sp>
        <p:nvSpPr>
          <p:cNvPr id="5" name="Foliennummernplatzhalter 4"/>
          <p:cNvSpPr>
            <a:spLocks noGrp="1"/>
          </p:cNvSpPr>
          <p:nvPr>
            <p:ph type="sldNum" sz="quarter" idx="4"/>
          </p:nvPr>
        </p:nvSpPr>
        <p:spPr>
          <a:xfrm>
            <a:off x="431800" y="6324453"/>
            <a:ext cx="2057400" cy="365125"/>
          </a:xfrm>
          <a:prstGeom prst="rect">
            <a:avLst/>
          </a:prstGeom>
        </p:spPr>
        <p:txBody>
          <a:bodyPr/>
          <a:lstStyle/>
          <a:p>
            <a:fld id="{DC4DA7DB-533C-E24E-9B72-C33B1AB434BF}" type="slidenum">
              <a:rPr lang="de-DE" smtClean="0"/>
              <a:t>46</a:t>
            </a:fld>
            <a:endParaRPr lang="de-DE"/>
          </a:p>
        </p:txBody>
      </p:sp>
      <p:sp>
        <p:nvSpPr>
          <p:cNvPr id="3" name="Inhaltsplatzhalter 2"/>
          <p:cNvSpPr>
            <a:spLocks noGrp="1"/>
          </p:cNvSpPr>
          <p:nvPr>
            <p:ph idx="1"/>
          </p:nvPr>
        </p:nvSpPr>
        <p:spPr>
          <a:xfrm>
            <a:off x="431800" y="2083864"/>
            <a:ext cx="7524576" cy="4240589"/>
          </a:xfrm>
        </p:spPr>
        <p:txBody>
          <a:bodyPr/>
          <a:lstStyle/>
          <a:p>
            <a:pPr marL="0" indent="0">
              <a:buNone/>
            </a:pPr>
            <a:r>
              <a:rPr lang="de-CH" dirty="0">
                <a:latin typeface="Arial" panose="020B0604020202020204" pitchFamily="34" charset="0"/>
                <a:cs typeface="Arial" panose="020B0604020202020204" pitchFamily="34" charset="0"/>
              </a:rPr>
              <a:t>In der LLD gibt es in jedem Register der Leistungsziele (06–12) eine Vorlage zum führen der LLD.</a:t>
            </a:r>
          </a:p>
          <a:p>
            <a:pPr marL="0" indent="0">
              <a:buNone/>
            </a:pPr>
            <a:endParaRPr lang="de-CH" sz="1000" dirty="0">
              <a:latin typeface="Arial" panose="020B0604020202020204" pitchFamily="34" charset="0"/>
              <a:cs typeface="Arial" panose="020B0604020202020204" pitchFamily="34" charset="0"/>
            </a:endParaRPr>
          </a:p>
          <a:p>
            <a:pPr marL="0" indent="0">
              <a:buNone/>
            </a:pPr>
            <a:r>
              <a:rPr lang="de-CH" dirty="0">
                <a:latin typeface="Arial" panose="020B0604020202020204" pitchFamily="34" charset="0"/>
                <a:cs typeface="Arial" panose="020B0604020202020204" pitchFamily="34" charset="0"/>
              </a:rPr>
              <a:t>Im </a:t>
            </a:r>
            <a:r>
              <a:rPr lang="de-CH" b="1" dirty="0" err="1">
                <a:latin typeface="Arial" panose="020B0604020202020204" pitchFamily="34" charset="0"/>
                <a:cs typeface="Arial" panose="020B0604020202020204" pitchFamily="34" charset="0"/>
              </a:rPr>
              <a:t>rALS</a:t>
            </a:r>
            <a:r>
              <a:rPr lang="de-CH" dirty="0">
                <a:latin typeface="Arial" panose="020B0604020202020204" pitchFamily="34" charset="0"/>
                <a:cs typeface="Arial" panose="020B0604020202020204" pitchFamily="34" charset="0"/>
              </a:rPr>
              <a:t> und auch im Internet gibt es die Vorlage in </a:t>
            </a:r>
            <a:r>
              <a:rPr lang="de-CH" b="1" dirty="0">
                <a:latin typeface="Arial" panose="020B0604020202020204" pitchFamily="34" charset="0"/>
                <a:cs typeface="Arial" panose="020B0604020202020204" pitchFamily="34" charset="0"/>
              </a:rPr>
              <a:t>digitaler Form: </a:t>
            </a:r>
          </a:p>
          <a:p>
            <a:pPr marL="0" indent="0">
              <a:buNone/>
            </a:pPr>
            <a:r>
              <a:rPr lang="de-CH" dirty="0">
                <a:latin typeface="Arial" panose="020B0604020202020204" pitchFamily="34" charset="0"/>
                <a:cs typeface="Arial" panose="020B0604020202020204" pitchFamily="34" charset="0"/>
                <a:hlinkClick r:id="rId2"/>
              </a:rPr>
              <a:t>www.ov-ag.ch</a:t>
            </a:r>
            <a:endParaRPr lang="de-CH" dirty="0">
              <a:latin typeface="Arial" panose="020B0604020202020204" pitchFamily="34" charset="0"/>
              <a:cs typeface="Arial" panose="020B0604020202020204" pitchFamily="34" charset="0"/>
            </a:endParaRPr>
          </a:p>
          <a:p>
            <a:pPr marL="0" indent="0">
              <a:buNone/>
            </a:pPr>
            <a:r>
              <a:rPr lang="de-CH" dirty="0">
                <a:latin typeface="Arial" panose="020B0604020202020204" pitchFamily="34" charset="0"/>
                <a:cs typeface="Arial" panose="020B0604020202020204" pitchFamily="34" charset="0"/>
              </a:rPr>
              <a:t>(Lernende / LLD/ÜK-Lehrmittel / Lern- und Leistungsdokumentation / Kapitel 6 – 12)</a:t>
            </a:r>
          </a:p>
          <a:p>
            <a:pPr marL="0" indent="0">
              <a:buNone/>
            </a:pPr>
            <a:r>
              <a:rPr lang="de-CH" dirty="0">
                <a:latin typeface="Arial" panose="020B0604020202020204" pitchFamily="34" charset="0"/>
                <a:cs typeface="Arial" panose="020B0604020202020204" pitchFamily="34" charset="0"/>
              </a:rPr>
              <a:t>oder</a:t>
            </a:r>
          </a:p>
          <a:p>
            <a:pPr marL="0" indent="0">
              <a:buNone/>
            </a:pPr>
            <a:r>
              <a:rPr lang="de-CH" dirty="0">
                <a:latin typeface="Arial" panose="020B0604020202020204" pitchFamily="34" charset="0"/>
                <a:cs typeface="Arial" panose="020B0604020202020204" pitchFamily="34" charset="0"/>
                <a:hlinkClick r:id="rId3"/>
              </a:rPr>
              <a:t>www.ov-ap.ch</a:t>
            </a:r>
            <a:endParaRPr lang="de-CH" dirty="0">
              <a:latin typeface="Arial" panose="020B0604020202020204" pitchFamily="34" charset="0"/>
              <a:cs typeface="Arial" panose="020B0604020202020204" pitchFamily="34" charset="0"/>
            </a:endParaRPr>
          </a:p>
          <a:p>
            <a:pPr marL="0" indent="0">
              <a:buNone/>
            </a:pP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05234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Kontrolle/Würdigung</a:t>
            </a:r>
          </a:p>
        </p:txBody>
      </p:sp>
      <p:sp>
        <p:nvSpPr>
          <p:cNvPr id="3" name="Inhaltsplatzhalter 2"/>
          <p:cNvSpPr>
            <a:spLocks noGrp="1"/>
          </p:cNvSpPr>
          <p:nvPr>
            <p:ph idx="1"/>
          </p:nvPr>
        </p:nvSpPr>
        <p:spPr>
          <a:xfrm>
            <a:off x="431800" y="2422800"/>
            <a:ext cx="6985000" cy="2807970"/>
          </a:xfrm>
        </p:spPr>
        <p:txBody>
          <a:bodyPr/>
          <a:lstStyle/>
          <a:p>
            <a:pPr marL="0">
              <a:buNone/>
            </a:pPr>
            <a:r>
              <a:rPr lang="de-CH" b="1" dirty="0">
                <a:latin typeface="Arial" panose="020B0604020202020204" pitchFamily="34" charset="0"/>
                <a:cs typeface="Arial" panose="020B0604020202020204" pitchFamily="34" charset="0"/>
              </a:rPr>
              <a:t>Die Berufsbildnerin, der Berufsbildner </a:t>
            </a:r>
            <a:r>
              <a:rPr lang="de-CH" dirty="0">
                <a:latin typeface="Arial" panose="020B0604020202020204" pitchFamily="34" charset="0"/>
                <a:cs typeface="Arial" panose="020B0604020202020204" pitchFamily="34" charset="0"/>
              </a:rPr>
              <a:t>kontrolliert und würdigt Ihre Arbeit mindestens 1x pro Semester.</a:t>
            </a:r>
          </a:p>
          <a:p>
            <a:pPr marL="0">
              <a:buNone/>
            </a:pPr>
            <a:endParaRPr lang="de-CH" dirty="0">
              <a:latin typeface="Arial" panose="020B0604020202020204" pitchFamily="34" charset="0"/>
              <a:cs typeface="Arial" panose="020B0604020202020204" pitchFamily="34" charset="0"/>
            </a:endParaRPr>
          </a:p>
          <a:p>
            <a:pPr marL="0">
              <a:buNone/>
            </a:pPr>
            <a:r>
              <a:rPr lang="de-CH" dirty="0">
                <a:latin typeface="Arial" panose="020B0604020202020204" pitchFamily="34" charset="0"/>
                <a:cs typeface="Arial" panose="020B0604020202020204" pitchFamily="34" charset="0"/>
              </a:rPr>
              <a:t>Die Berufsbildnerin, der Berufsbildner erkennt so, ob Sie die Arbeit richtig verstanden und entsprechend gelöst haben. </a:t>
            </a:r>
          </a:p>
        </p:txBody>
      </p:sp>
      <p:sp>
        <p:nvSpPr>
          <p:cNvPr id="4" name="Datumsplatzhalter 3"/>
          <p:cNvSpPr>
            <a:spLocks noGrp="1"/>
          </p:cNvSpPr>
          <p:nvPr>
            <p:ph type="dt" sz="half" idx="2"/>
          </p:nvPr>
        </p:nvSpPr>
        <p:spPr/>
        <p:txBody>
          <a:bodyPr/>
          <a:lstStyle/>
          <a:p>
            <a:fld id="{5A0F499B-0F39-4373-A0E8-F7611B6FBA68}" type="datetime1">
              <a:rPr lang="de-DE" smtClean="0"/>
              <a:t>17.06.2019</a:t>
            </a:fld>
            <a:endParaRPr lang="de-CH" dirty="0"/>
          </a:p>
        </p:txBody>
      </p:sp>
      <p:sp>
        <p:nvSpPr>
          <p:cNvPr id="7" name="Foliennummernplatzhalter 6"/>
          <p:cNvSpPr>
            <a:spLocks noGrp="1"/>
          </p:cNvSpPr>
          <p:nvPr>
            <p:ph type="sldNum" sz="quarter" idx="4"/>
          </p:nvPr>
        </p:nvSpPr>
        <p:spPr/>
        <p:txBody>
          <a:bodyPr/>
          <a:lstStyle/>
          <a:p>
            <a:fld id="{DC4DA7DB-533C-E24E-9B72-C33B1AB434BF}" type="slidenum">
              <a:rPr lang="de-DE" smtClean="0"/>
              <a:pPr/>
              <a:t>47</a:t>
            </a:fld>
            <a:endParaRPr lang="de-DE"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799" y="1405706"/>
            <a:ext cx="8313849" cy="862966"/>
          </a:xfrm>
        </p:spPr>
        <p:txBody>
          <a:bodyPr/>
          <a:lstStyle/>
          <a:p>
            <a:r>
              <a:rPr lang="de-CH" sz="2400" dirty="0"/>
              <a:t>Einzelarbeit (1. teil)</a:t>
            </a:r>
            <a:endParaRPr lang="de-DE" sz="2400" b="1"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a:xfrm>
            <a:off x="2622550" y="6324453"/>
            <a:ext cx="2057400" cy="365125"/>
          </a:xfrm>
          <a:prstGeom prst="rect">
            <a:avLst/>
          </a:prstGeom>
        </p:spPr>
        <p:txBody>
          <a:bodyPr/>
          <a:lstStyle/>
          <a:p>
            <a:fld id="{83F656BE-77BD-FE46-B5A1-7FA697EAD1D6}" type="datetime1">
              <a:rPr lang="de-CH" smtClean="0"/>
              <a:t>17.06.2019</a:t>
            </a:fld>
            <a:endParaRPr lang="de-DE"/>
          </a:p>
        </p:txBody>
      </p:sp>
      <p:sp>
        <p:nvSpPr>
          <p:cNvPr id="5" name="Foliennummernplatzhalter 4"/>
          <p:cNvSpPr>
            <a:spLocks noGrp="1"/>
          </p:cNvSpPr>
          <p:nvPr>
            <p:ph type="sldNum" sz="quarter" idx="4"/>
          </p:nvPr>
        </p:nvSpPr>
        <p:spPr>
          <a:xfrm>
            <a:off x="431800" y="6324453"/>
            <a:ext cx="2057400" cy="365125"/>
          </a:xfrm>
          <a:prstGeom prst="rect">
            <a:avLst/>
          </a:prstGeom>
        </p:spPr>
        <p:txBody>
          <a:bodyPr/>
          <a:lstStyle/>
          <a:p>
            <a:fld id="{DC4DA7DB-533C-E24E-9B72-C33B1AB434BF}" type="slidenum">
              <a:rPr lang="de-DE" smtClean="0"/>
              <a:t>48</a:t>
            </a:fld>
            <a:endParaRPr lang="de-DE"/>
          </a:p>
        </p:txBody>
      </p:sp>
      <p:sp>
        <p:nvSpPr>
          <p:cNvPr id="3" name="Inhaltsplatzhalter 2"/>
          <p:cNvSpPr>
            <a:spLocks noGrp="1"/>
          </p:cNvSpPr>
          <p:nvPr>
            <p:ph idx="1"/>
          </p:nvPr>
        </p:nvSpPr>
        <p:spPr>
          <a:xfrm>
            <a:off x="431800" y="2083864"/>
            <a:ext cx="6985000" cy="4240589"/>
          </a:xfrm>
        </p:spPr>
        <p:txBody>
          <a:bodyPr/>
          <a:lstStyle/>
          <a:p>
            <a:pPr marL="0" indent="0">
              <a:buNone/>
            </a:pPr>
            <a:r>
              <a:rPr lang="de-CH" dirty="0">
                <a:latin typeface="Arial" panose="020B0604020202020204" pitchFamily="34" charset="0"/>
                <a:cs typeface="Arial" panose="020B0604020202020204" pitchFamily="34" charset="0"/>
              </a:rPr>
              <a:t>Nehmen Sie eine im Ausbildungsprogramm aufgeführte konkrete </a:t>
            </a:r>
            <a:r>
              <a:rPr lang="de-CH" b="1" dirty="0">
                <a:latin typeface="Arial" panose="020B0604020202020204" pitchFamily="34" charset="0"/>
                <a:cs typeface="Arial" panose="020B0604020202020204" pitchFamily="34" charset="0"/>
              </a:rPr>
              <a:t>Tätigkeit </a:t>
            </a:r>
            <a:r>
              <a:rPr lang="de-CH" dirty="0">
                <a:latin typeface="Arial" panose="020B0604020202020204" pitchFamily="34" charset="0"/>
                <a:cs typeface="Arial" panose="020B0604020202020204" pitchFamily="34" charset="0"/>
              </a:rPr>
              <a:t>(eine zentrale Aufgabe Ihres Betriebs).</a:t>
            </a:r>
          </a:p>
          <a:p>
            <a:pPr>
              <a:buNone/>
            </a:pPr>
            <a:endParaRPr lang="de-CH" sz="1000" dirty="0">
              <a:latin typeface="Arial" panose="020B0604020202020204" pitchFamily="34" charset="0"/>
              <a:cs typeface="Arial" panose="020B0604020202020204" pitchFamily="34" charset="0"/>
            </a:endParaRPr>
          </a:p>
          <a:p>
            <a:pPr marL="0" indent="0">
              <a:buNone/>
            </a:pPr>
            <a:r>
              <a:rPr lang="de-CH" b="1" dirty="0">
                <a:latin typeface="Arial" panose="020B0604020202020204" pitchFamily="34" charset="0"/>
                <a:cs typeface="Arial" panose="020B0604020202020204" pitchFamily="34" charset="0"/>
              </a:rPr>
              <a:t>Dokumentieren</a:t>
            </a:r>
            <a:r>
              <a:rPr lang="de-CH" dirty="0">
                <a:latin typeface="Arial" panose="020B0604020202020204" pitchFamily="34" charset="0"/>
                <a:cs typeface="Arial" panose="020B0604020202020204" pitchFamily="34" charset="0"/>
              </a:rPr>
              <a:t> Sie – als Lernende/r – diese konkrete Tätigkeit </a:t>
            </a:r>
            <a:r>
              <a:rPr lang="de-CH" b="1" dirty="0">
                <a:latin typeface="Arial" panose="020B0604020202020204" pitchFamily="34" charset="0"/>
                <a:cs typeface="Arial" panose="020B0604020202020204" pitchFamily="34" charset="0"/>
              </a:rPr>
              <a:t>leistungszielbezogen </a:t>
            </a:r>
            <a:r>
              <a:rPr lang="de-CH" dirty="0">
                <a:latin typeface="Arial" panose="020B0604020202020204" pitchFamily="34" charset="0"/>
                <a:cs typeface="Arial" panose="020B0604020202020204" pitchFamily="34" charset="0"/>
              </a:rPr>
              <a:t>zum Leistungsziel 1.1.3.1 (Auftrag des Lehrbetriebs)*. </a:t>
            </a:r>
          </a:p>
          <a:p>
            <a:pPr marL="0" indent="0">
              <a:buNone/>
            </a:pPr>
            <a:endParaRPr lang="de-CH" sz="1000" dirty="0">
              <a:latin typeface="Arial" panose="020B0604020202020204" pitchFamily="34" charset="0"/>
              <a:cs typeface="Arial" panose="020B0604020202020204" pitchFamily="34" charset="0"/>
            </a:endParaRPr>
          </a:p>
          <a:p>
            <a:pPr>
              <a:buNone/>
            </a:pPr>
            <a:r>
              <a:rPr lang="de-CH" dirty="0">
                <a:latin typeface="Arial" panose="020B0604020202020204" pitchFamily="34" charset="0"/>
                <a:cs typeface="Arial" panose="020B0604020202020204" pitchFamily="34" charset="0"/>
              </a:rPr>
              <a:t>Sie haben dafür 20 Minuten zur Verfügung.</a:t>
            </a:r>
          </a:p>
          <a:p>
            <a:pPr>
              <a:buNone/>
            </a:pPr>
            <a:endParaRPr lang="de-CH" sz="1000" dirty="0">
              <a:latin typeface="Arial" panose="020B0604020202020204" pitchFamily="34" charset="0"/>
              <a:cs typeface="Arial" panose="020B0604020202020204" pitchFamily="34" charset="0"/>
            </a:endParaRPr>
          </a:p>
          <a:p>
            <a:pPr>
              <a:buNone/>
            </a:pPr>
            <a:r>
              <a:rPr lang="de-CH" dirty="0">
                <a:latin typeface="Arial" panose="020B0604020202020204" pitchFamily="34" charset="0"/>
                <a:cs typeface="Arial" panose="020B0604020202020204" pitchFamily="34" charset="0"/>
              </a:rPr>
              <a:t>* Variante: LZ 1.1.3.4 (Vollzugsarbeiten ausführen)</a:t>
            </a:r>
          </a:p>
        </p:txBody>
      </p:sp>
    </p:spTree>
    <p:extLst>
      <p:ext uri="{BB962C8B-B14F-4D97-AF65-F5344CB8AC3E}">
        <p14:creationId xmlns:p14="http://schemas.microsoft.com/office/powerpoint/2010/main" val="39439755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799" y="1405706"/>
            <a:ext cx="8313849" cy="862966"/>
          </a:xfrm>
        </p:spPr>
        <p:txBody>
          <a:bodyPr/>
          <a:lstStyle/>
          <a:p>
            <a:r>
              <a:rPr lang="de-CH" sz="2400" b="1" dirty="0">
                <a:latin typeface="Arial" panose="020B0604020202020204" pitchFamily="34" charset="0"/>
                <a:cs typeface="Arial" panose="020B0604020202020204" pitchFamily="34" charset="0"/>
              </a:rPr>
              <a:t>Einzelarbeit (2. teil)</a:t>
            </a:r>
            <a:endParaRPr lang="de-DE" sz="2400" b="1"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a:xfrm>
            <a:off x="2622550" y="6324453"/>
            <a:ext cx="2057400" cy="365125"/>
          </a:xfrm>
          <a:prstGeom prst="rect">
            <a:avLst/>
          </a:prstGeom>
        </p:spPr>
        <p:txBody>
          <a:bodyPr/>
          <a:lstStyle/>
          <a:p>
            <a:fld id="{83F656BE-77BD-FE46-B5A1-7FA697EAD1D6}" type="datetime1">
              <a:rPr lang="de-CH" smtClean="0"/>
              <a:t>17.06.2019</a:t>
            </a:fld>
            <a:endParaRPr lang="de-DE"/>
          </a:p>
        </p:txBody>
      </p:sp>
      <p:sp>
        <p:nvSpPr>
          <p:cNvPr id="5" name="Foliennummernplatzhalter 4"/>
          <p:cNvSpPr>
            <a:spLocks noGrp="1"/>
          </p:cNvSpPr>
          <p:nvPr>
            <p:ph type="sldNum" sz="quarter" idx="4"/>
          </p:nvPr>
        </p:nvSpPr>
        <p:spPr>
          <a:xfrm>
            <a:off x="431800" y="6324453"/>
            <a:ext cx="2057400" cy="365125"/>
          </a:xfrm>
          <a:prstGeom prst="rect">
            <a:avLst/>
          </a:prstGeom>
        </p:spPr>
        <p:txBody>
          <a:bodyPr/>
          <a:lstStyle/>
          <a:p>
            <a:fld id="{DC4DA7DB-533C-E24E-9B72-C33B1AB434BF}" type="slidenum">
              <a:rPr lang="de-DE" smtClean="0"/>
              <a:t>49</a:t>
            </a:fld>
            <a:endParaRPr lang="de-DE"/>
          </a:p>
        </p:txBody>
      </p:sp>
      <p:sp>
        <p:nvSpPr>
          <p:cNvPr id="3" name="Inhaltsplatzhalter 2"/>
          <p:cNvSpPr>
            <a:spLocks noGrp="1"/>
          </p:cNvSpPr>
          <p:nvPr>
            <p:ph idx="1"/>
          </p:nvPr>
        </p:nvSpPr>
        <p:spPr>
          <a:xfrm>
            <a:off x="431800" y="2083864"/>
            <a:ext cx="6985000" cy="4240589"/>
          </a:xfrm>
        </p:spPr>
        <p:txBody>
          <a:bodyPr/>
          <a:lstStyle/>
          <a:p>
            <a:pPr marL="0" indent="0">
              <a:buNone/>
            </a:pPr>
            <a:r>
              <a:rPr lang="de-CH" dirty="0">
                <a:latin typeface="Arial" panose="020B0604020202020204" pitchFamily="34" charset="0"/>
                <a:cs typeface="Arial" panose="020B0604020202020204" pitchFamily="34" charset="0"/>
              </a:rPr>
              <a:t>Tauschen Sie die soeben erarbeitete Dokumentation mit der Tischnachbarin / dem Tischnachbarn. </a:t>
            </a:r>
          </a:p>
          <a:p>
            <a:pPr>
              <a:buNone/>
            </a:pPr>
            <a:endParaRPr lang="de-CH" sz="1000" dirty="0">
              <a:latin typeface="Arial" panose="020B0604020202020204" pitchFamily="34" charset="0"/>
              <a:cs typeface="Arial" panose="020B0604020202020204" pitchFamily="34" charset="0"/>
            </a:endParaRPr>
          </a:p>
          <a:p>
            <a:pPr marL="0" indent="0">
              <a:buNone/>
            </a:pPr>
            <a:r>
              <a:rPr lang="de-CH" b="1" dirty="0">
                <a:latin typeface="Arial" panose="020B0604020202020204" pitchFamily="34" charset="0"/>
                <a:cs typeface="Arial" panose="020B0604020202020204" pitchFamily="34" charset="0"/>
              </a:rPr>
              <a:t>Kontrollieren</a:t>
            </a:r>
            <a:r>
              <a:rPr lang="de-CH" dirty="0">
                <a:latin typeface="Arial" panose="020B0604020202020204" pitchFamily="34" charset="0"/>
                <a:cs typeface="Arial" panose="020B0604020202020204" pitchFamily="34" charset="0"/>
              </a:rPr>
              <a:t> Sie – als Praxisbildner/in / Berufsbildner/in  – die </a:t>
            </a:r>
            <a:r>
              <a:rPr lang="de-CH" b="1" dirty="0">
                <a:latin typeface="Arial" panose="020B0604020202020204" pitchFamily="34" charset="0"/>
                <a:cs typeface="Arial" panose="020B0604020202020204" pitchFamily="34" charset="0"/>
              </a:rPr>
              <a:t>leistungszielbezogene </a:t>
            </a:r>
            <a:r>
              <a:rPr lang="de-CH" dirty="0">
                <a:latin typeface="Arial" panose="020B0604020202020204" pitchFamily="34" charset="0"/>
                <a:cs typeface="Arial" panose="020B0604020202020204" pitchFamily="34" charset="0"/>
              </a:rPr>
              <a:t>Dokumentation. Lesen Sie dabei zuerst das Leistungsziel sowie die beiden Teilkriterien durch. </a:t>
            </a:r>
            <a:r>
              <a:rPr lang="de-CH" b="1" dirty="0">
                <a:latin typeface="Arial" panose="020B0604020202020204" pitchFamily="34" charset="0"/>
                <a:cs typeface="Arial" panose="020B0604020202020204" pitchFamily="34" charset="0"/>
              </a:rPr>
              <a:t>Würdigen</a:t>
            </a:r>
            <a:r>
              <a:rPr lang="de-CH" dirty="0">
                <a:latin typeface="Arial" panose="020B0604020202020204" pitchFamily="34" charset="0"/>
                <a:cs typeface="Arial" panose="020B0604020202020204" pitchFamily="34" charset="0"/>
              </a:rPr>
              <a:t> Sie nun die Arbeit schriftlich. </a:t>
            </a:r>
          </a:p>
          <a:p>
            <a:pPr marL="0" indent="0">
              <a:buNone/>
            </a:pPr>
            <a:endParaRPr lang="de-CH" sz="1000" dirty="0">
              <a:latin typeface="Arial" panose="020B0604020202020204" pitchFamily="34" charset="0"/>
              <a:cs typeface="Arial" panose="020B0604020202020204" pitchFamily="34" charset="0"/>
            </a:endParaRPr>
          </a:p>
          <a:p>
            <a:pPr>
              <a:buNone/>
            </a:pPr>
            <a:r>
              <a:rPr lang="de-CH" dirty="0">
                <a:latin typeface="Arial" panose="020B0604020202020204" pitchFamily="34" charset="0"/>
                <a:cs typeface="Arial" panose="020B0604020202020204" pitchFamily="34" charset="0"/>
              </a:rPr>
              <a:t>Sie haben dafür 10 Minuten zur Verfügung.</a:t>
            </a:r>
          </a:p>
          <a:p>
            <a:pPr>
              <a:buNone/>
            </a:pPr>
            <a:endParaRPr lang="de-CH" sz="1000" dirty="0">
              <a:latin typeface="Arial" panose="020B0604020202020204" pitchFamily="34" charset="0"/>
              <a:cs typeface="Arial" panose="020B0604020202020204" pitchFamily="34" charset="0"/>
            </a:endParaRPr>
          </a:p>
          <a:p>
            <a:pPr>
              <a:buNone/>
            </a:pPr>
            <a:r>
              <a:rPr lang="de-CH" dirty="0">
                <a:latin typeface="Arial" panose="020B0604020202020204" pitchFamily="34" charset="0"/>
                <a:cs typeface="Arial" panose="020B0604020202020204" pitchFamily="34" charset="0"/>
              </a:rPr>
              <a:t>Anschliessend: </a:t>
            </a:r>
            <a:r>
              <a:rPr lang="de-CH" b="1" dirty="0">
                <a:latin typeface="Arial" panose="020B0604020202020204" pitchFamily="34" charset="0"/>
                <a:cs typeface="Arial" panose="020B0604020202020204" pitchFamily="34" charset="0"/>
              </a:rPr>
              <a:t>Diskussion</a:t>
            </a:r>
            <a:r>
              <a:rPr lang="de-CH" dirty="0">
                <a:latin typeface="Arial" panose="020B0604020202020204" pitchFamily="34" charset="0"/>
                <a:cs typeface="Arial" panose="020B0604020202020204" pitchFamily="34" charset="0"/>
              </a:rPr>
              <a:t> zu Zweien und im Plenum</a:t>
            </a:r>
          </a:p>
        </p:txBody>
      </p:sp>
    </p:spTree>
    <p:extLst>
      <p:ext uri="{BB962C8B-B14F-4D97-AF65-F5344CB8AC3E}">
        <p14:creationId xmlns:p14="http://schemas.microsoft.com/office/powerpoint/2010/main" val="5872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798" y="1405706"/>
            <a:ext cx="8313849" cy="862966"/>
          </a:xfrm>
        </p:spPr>
        <p:txBody>
          <a:bodyPr/>
          <a:lstStyle/>
          <a:p>
            <a:r>
              <a:rPr lang="de-CH" sz="2400" b="1" dirty="0">
                <a:latin typeface="Arial" panose="020B0604020202020204" pitchFamily="34" charset="0"/>
                <a:cs typeface="Arial" panose="020B0604020202020204" pitchFamily="34" charset="0"/>
              </a:rPr>
              <a:t>Prozesseinheiten</a:t>
            </a:r>
            <a:endParaRPr lang="de-DE" sz="2400" b="1"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a:xfrm>
            <a:off x="2622550" y="6324453"/>
            <a:ext cx="2057400" cy="365125"/>
          </a:xfrm>
          <a:prstGeom prst="rect">
            <a:avLst/>
          </a:prstGeom>
        </p:spPr>
        <p:txBody>
          <a:bodyPr/>
          <a:lstStyle/>
          <a:p>
            <a:fld id="{83F656BE-77BD-FE46-B5A1-7FA697EAD1D6}" type="datetime1">
              <a:rPr lang="de-CH" smtClean="0"/>
              <a:t>17.06.2019</a:t>
            </a:fld>
            <a:endParaRPr lang="de-DE"/>
          </a:p>
        </p:txBody>
      </p:sp>
      <p:sp>
        <p:nvSpPr>
          <p:cNvPr id="5" name="Foliennummernplatzhalter 4"/>
          <p:cNvSpPr>
            <a:spLocks noGrp="1"/>
          </p:cNvSpPr>
          <p:nvPr>
            <p:ph type="sldNum" sz="quarter" idx="4"/>
          </p:nvPr>
        </p:nvSpPr>
        <p:spPr>
          <a:xfrm>
            <a:off x="431800" y="6324453"/>
            <a:ext cx="2057400" cy="365125"/>
          </a:xfrm>
          <a:prstGeom prst="rect">
            <a:avLst/>
          </a:prstGeom>
        </p:spPr>
        <p:txBody>
          <a:bodyPr/>
          <a:lstStyle/>
          <a:p>
            <a:fld id="{DC4DA7DB-533C-E24E-9B72-C33B1AB434BF}" type="slidenum">
              <a:rPr lang="de-DE" smtClean="0"/>
              <a:t>5</a:t>
            </a:fld>
            <a:endParaRPr lang="de-DE"/>
          </a:p>
        </p:txBody>
      </p:sp>
      <p:sp>
        <p:nvSpPr>
          <p:cNvPr id="3" name="Inhaltsplatzhalter 2"/>
          <p:cNvSpPr>
            <a:spLocks noGrp="1"/>
          </p:cNvSpPr>
          <p:nvPr>
            <p:ph idx="1"/>
          </p:nvPr>
        </p:nvSpPr>
        <p:spPr>
          <a:xfrm>
            <a:off x="431800" y="2190380"/>
            <a:ext cx="7978869" cy="3713298"/>
          </a:xfrm>
        </p:spPr>
        <p:txBody>
          <a:bodyPr/>
          <a:lstStyle/>
          <a:p>
            <a:pPr>
              <a:buNone/>
            </a:pPr>
            <a:r>
              <a:rPr lang="de-CH" b="1" dirty="0">
                <a:latin typeface="Arial" panose="020B0604020202020204" pitchFamily="34" charset="0"/>
                <a:cs typeface="Arial" panose="020B0604020202020204" pitchFamily="34" charset="0"/>
              </a:rPr>
              <a:t>Wichtige Punkte für die erfolgreiche Dokumentation</a:t>
            </a:r>
          </a:p>
          <a:p>
            <a:pPr>
              <a:buNone/>
            </a:pPr>
            <a:endParaRPr lang="de-CH" sz="1100" b="1" dirty="0">
              <a:latin typeface="Arial" panose="020B0604020202020204" pitchFamily="34" charset="0"/>
              <a:cs typeface="Arial" panose="020B0604020202020204" pitchFamily="34" charset="0"/>
            </a:endParaRPr>
          </a:p>
          <a:p>
            <a:pPr marL="268288" indent="-268288"/>
            <a:r>
              <a:rPr lang="de-CH" b="1" dirty="0">
                <a:latin typeface="Arial" panose="020B0604020202020204" pitchFamily="34" charset="0"/>
                <a:cs typeface="Arial" panose="020B0604020202020204" pitchFamily="34" charset="0"/>
              </a:rPr>
              <a:t>Anforderungen</a:t>
            </a:r>
            <a:r>
              <a:rPr lang="de-CH" dirty="0">
                <a:latin typeface="Arial" panose="020B0604020202020204" pitchFamily="34" charset="0"/>
                <a:cs typeface="Arial" panose="020B0604020202020204" pitchFamily="34" charset="0"/>
              </a:rPr>
              <a:t> aus der </a:t>
            </a:r>
            <a:r>
              <a:rPr lang="de-CH" b="1" dirty="0">
                <a:latin typeface="Arial" panose="020B0604020202020204" pitchFamily="34" charset="0"/>
                <a:cs typeface="Arial" panose="020B0604020202020204" pitchFamily="34" charset="0"/>
              </a:rPr>
              <a:t>Aufgabenstellung</a:t>
            </a:r>
            <a:r>
              <a:rPr lang="de-CH" dirty="0">
                <a:latin typeface="Arial" panose="020B0604020202020204" pitchFamily="34" charset="0"/>
                <a:cs typeface="Arial" panose="020B0604020202020204" pitchFamily="34" charset="0"/>
              </a:rPr>
              <a:t>, LLD Kapitel 14.</a:t>
            </a:r>
          </a:p>
          <a:p>
            <a:pPr marL="268288" indent="-268288"/>
            <a:r>
              <a:rPr lang="de-CH" b="1" dirty="0">
                <a:latin typeface="Arial" panose="020B0604020202020204" pitchFamily="34" charset="0"/>
                <a:cs typeface="Arial" panose="020B0604020202020204" pitchFamily="34" charset="0"/>
              </a:rPr>
              <a:t>Beurteilungskriterien</a:t>
            </a:r>
            <a:r>
              <a:rPr lang="de-CH" dirty="0">
                <a:latin typeface="Arial" panose="020B0604020202020204" pitchFamily="34" charset="0"/>
                <a:cs typeface="Arial" panose="020B0604020202020204" pitchFamily="34" charset="0"/>
              </a:rPr>
              <a:t> der </a:t>
            </a:r>
            <a:r>
              <a:rPr lang="de-CH" b="1" dirty="0">
                <a:latin typeface="Arial" panose="020B0604020202020204" pitchFamily="34" charset="0"/>
                <a:cs typeface="Arial" panose="020B0604020202020204" pitchFamily="34" charset="0"/>
              </a:rPr>
              <a:t>Hilfestellung für die Bewertung im Ausbildungsbetrieb</a:t>
            </a:r>
            <a:r>
              <a:rPr lang="de-CH" dirty="0">
                <a:latin typeface="Arial" panose="020B0604020202020204" pitchFamily="34" charset="0"/>
                <a:cs typeface="Arial" panose="020B0604020202020204" pitchFamily="34" charset="0"/>
              </a:rPr>
              <a:t>, LLD Kapitel 14.</a:t>
            </a:r>
          </a:p>
          <a:p>
            <a:pPr marL="268288" indent="-268288"/>
            <a:r>
              <a:rPr lang="de-CH" b="1" dirty="0">
                <a:latin typeface="Arial" panose="020B0604020202020204" pitchFamily="34" charset="0"/>
                <a:cs typeface="Arial" panose="020B0604020202020204" pitchFamily="34" charset="0"/>
              </a:rPr>
              <a:t>Schweizerischen </a:t>
            </a:r>
            <a:r>
              <a:rPr lang="de-CH" b="1" dirty="0" err="1">
                <a:latin typeface="Arial" panose="020B0604020202020204" pitchFamily="34" charset="0"/>
                <a:cs typeface="Arial" panose="020B0604020202020204" pitchFamily="34" charset="0"/>
              </a:rPr>
              <a:t>üK</a:t>
            </a:r>
            <a:r>
              <a:rPr lang="de-CH" b="1" dirty="0">
                <a:latin typeface="Arial" panose="020B0604020202020204" pitchFamily="34" charset="0"/>
                <a:cs typeface="Arial" panose="020B0604020202020204" pitchFamily="34" charset="0"/>
              </a:rPr>
              <a:t>-Lehrmittels</a:t>
            </a:r>
            <a:r>
              <a:rPr lang="de-CH" dirty="0">
                <a:latin typeface="Arial" panose="020B0604020202020204" pitchFamily="34" charset="0"/>
                <a:cs typeface="Arial" panose="020B0604020202020204" pitchFamily="34" charset="0"/>
              </a:rPr>
              <a:t>, Kapitel 6: Rahmenprogramm Prozesseinheiten dokumentieren.</a:t>
            </a:r>
          </a:p>
          <a:p>
            <a:pPr marL="268288" indent="-268288"/>
            <a:endParaRPr lang="de-CH" dirty="0">
              <a:latin typeface="Arial" panose="020B0604020202020204" pitchFamily="34" charset="0"/>
              <a:cs typeface="Arial" panose="020B0604020202020204" pitchFamily="34" charset="0"/>
            </a:endParaRPr>
          </a:p>
          <a:p>
            <a:pPr marL="268288" indent="-268288">
              <a:buFont typeface="Wingdings" panose="05000000000000000000" pitchFamily="2" charset="2"/>
              <a:buChar char="Ø"/>
            </a:pPr>
            <a:r>
              <a:rPr lang="de-CH" dirty="0">
                <a:latin typeface="Arial" panose="020B0604020202020204" pitchFamily="34" charset="0"/>
                <a:cs typeface="Arial" panose="020B0604020202020204" pitchFamily="34" charset="0"/>
              </a:rPr>
              <a:t>Wichtige Infos für Berufsbildner</a:t>
            </a:r>
          </a:p>
          <a:p>
            <a:pPr>
              <a:buNone/>
            </a:pP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86764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Fragen und Antworten</a:t>
            </a:r>
          </a:p>
        </p:txBody>
      </p:sp>
      <p:sp>
        <p:nvSpPr>
          <p:cNvPr id="3" name="Datumsplatzhalter 2"/>
          <p:cNvSpPr>
            <a:spLocks noGrp="1"/>
          </p:cNvSpPr>
          <p:nvPr>
            <p:ph type="dt" sz="half" idx="2"/>
          </p:nvPr>
        </p:nvSpPr>
        <p:spPr/>
        <p:txBody>
          <a:bodyPr/>
          <a:lstStyle/>
          <a:p>
            <a:fld id="{29AAD9D9-B8C2-4B75-8CF2-3E6CB3FD542E}" type="datetime1">
              <a:rPr lang="de-DE" smtClean="0"/>
              <a:t>17.06.2019</a:t>
            </a:fld>
            <a:endParaRPr lang="de-CH"/>
          </a:p>
        </p:txBody>
      </p:sp>
      <p:sp>
        <p:nvSpPr>
          <p:cNvPr id="5" name="Ellipse 4"/>
          <p:cNvSpPr/>
          <p:nvPr/>
        </p:nvSpPr>
        <p:spPr>
          <a:xfrm>
            <a:off x="4651523" y="2536520"/>
            <a:ext cx="1944216" cy="19442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p:cNvSpPr txBox="1"/>
          <p:nvPr/>
        </p:nvSpPr>
        <p:spPr>
          <a:xfrm>
            <a:off x="3059832" y="2420888"/>
            <a:ext cx="1240022" cy="2092881"/>
          </a:xfrm>
          <a:prstGeom prst="rect">
            <a:avLst/>
          </a:prstGeom>
          <a:solidFill>
            <a:srgbClr val="0070C0"/>
          </a:solidFill>
        </p:spPr>
        <p:txBody>
          <a:bodyPr wrap="square" rtlCol="0">
            <a:spAutoFit/>
          </a:bodyPr>
          <a:lstStyle/>
          <a:p>
            <a:pPr algn="ctr"/>
            <a:r>
              <a:rPr lang="de-CH" sz="13000" dirty="0">
                <a:solidFill>
                  <a:schemeClr val="bg1"/>
                </a:solidFill>
              </a:rPr>
              <a:t>?</a:t>
            </a:r>
          </a:p>
        </p:txBody>
      </p:sp>
      <p:sp>
        <p:nvSpPr>
          <p:cNvPr id="10" name="Textfeld 9"/>
          <p:cNvSpPr txBox="1"/>
          <p:nvPr/>
        </p:nvSpPr>
        <p:spPr>
          <a:xfrm>
            <a:off x="4870820" y="2308299"/>
            <a:ext cx="1505622" cy="2400657"/>
          </a:xfrm>
          <a:prstGeom prst="rect">
            <a:avLst/>
          </a:prstGeom>
          <a:noFill/>
        </p:spPr>
        <p:txBody>
          <a:bodyPr wrap="square" rtlCol="0">
            <a:spAutoFit/>
          </a:bodyPr>
          <a:lstStyle/>
          <a:p>
            <a:pPr algn="ctr"/>
            <a:r>
              <a:rPr lang="de-CH" sz="15000" dirty="0">
                <a:solidFill>
                  <a:schemeClr val="bg1"/>
                </a:solidFill>
              </a:rPr>
              <a:t>!</a:t>
            </a:r>
          </a:p>
        </p:txBody>
      </p:sp>
      <p:sp>
        <p:nvSpPr>
          <p:cNvPr id="8" name="Foliennummernplatzhalter 7"/>
          <p:cNvSpPr>
            <a:spLocks noGrp="1"/>
          </p:cNvSpPr>
          <p:nvPr>
            <p:ph type="sldNum" sz="quarter" idx="4"/>
          </p:nvPr>
        </p:nvSpPr>
        <p:spPr/>
        <p:txBody>
          <a:bodyPr/>
          <a:lstStyle/>
          <a:p>
            <a:fld id="{DC4DA7DB-533C-E24E-9B72-C33B1AB434BF}" type="slidenum">
              <a:rPr lang="de-DE" smtClean="0"/>
              <a:pPr/>
              <a:t>50</a:t>
            </a:fld>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798" y="1405706"/>
            <a:ext cx="8313849" cy="862966"/>
          </a:xfrm>
        </p:spPr>
        <p:txBody>
          <a:bodyPr/>
          <a:lstStyle/>
          <a:p>
            <a:r>
              <a:rPr lang="de-CH" sz="2400" b="1" dirty="0">
                <a:latin typeface="Arial" panose="020B0604020202020204" pitchFamily="34" charset="0"/>
                <a:cs typeface="Arial" panose="020B0604020202020204" pitchFamily="34" charset="0"/>
              </a:rPr>
              <a:t>Prozesseinheiten</a:t>
            </a:r>
            <a:endParaRPr lang="de-DE" sz="2400" b="1"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a:xfrm>
            <a:off x="2622550" y="6324453"/>
            <a:ext cx="2057400" cy="365125"/>
          </a:xfrm>
          <a:prstGeom prst="rect">
            <a:avLst/>
          </a:prstGeom>
        </p:spPr>
        <p:txBody>
          <a:bodyPr/>
          <a:lstStyle/>
          <a:p>
            <a:fld id="{83F656BE-77BD-FE46-B5A1-7FA697EAD1D6}" type="datetime1">
              <a:rPr lang="de-CH" smtClean="0"/>
              <a:t>17.06.2019</a:t>
            </a:fld>
            <a:endParaRPr lang="de-DE"/>
          </a:p>
        </p:txBody>
      </p:sp>
      <p:sp>
        <p:nvSpPr>
          <p:cNvPr id="5" name="Foliennummernplatzhalter 4"/>
          <p:cNvSpPr>
            <a:spLocks noGrp="1"/>
          </p:cNvSpPr>
          <p:nvPr>
            <p:ph type="sldNum" sz="quarter" idx="4"/>
          </p:nvPr>
        </p:nvSpPr>
        <p:spPr>
          <a:xfrm>
            <a:off x="431800" y="6324453"/>
            <a:ext cx="2057400" cy="365125"/>
          </a:xfrm>
          <a:prstGeom prst="rect">
            <a:avLst/>
          </a:prstGeom>
        </p:spPr>
        <p:txBody>
          <a:bodyPr/>
          <a:lstStyle/>
          <a:p>
            <a:fld id="{DC4DA7DB-533C-E24E-9B72-C33B1AB434BF}" type="slidenum">
              <a:rPr lang="de-DE" smtClean="0"/>
              <a:t>6</a:t>
            </a:fld>
            <a:endParaRPr lang="de-DE"/>
          </a:p>
        </p:txBody>
      </p:sp>
      <p:sp>
        <p:nvSpPr>
          <p:cNvPr id="3" name="Inhaltsplatzhalter 2"/>
          <p:cNvSpPr>
            <a:spLocks noGrp="1"/>
          </p:cNvSpPr>
          <p:nvPr>
            <p:ph idx="1"/>
          </p:nvPr>
        </p:nvSpPr>
        <p:spPr>
          <a:xfrm>
            <a:off x="431800" y="2190380"/>
            <a:ext cx="7978869" cy="3713298"/>
          </a:xfrm>
        </p:spPr>
        <p:txBody>
          <a:bodyPr/>
          <a:lstStyle/>
          <a:p>
            <a:pPr>
              <a:buNone/>
            </a:pPr>
            <a:r>
              <a:rPr lang="de-CH" b="1" dirty="0">
                <a:latin typeface="Arial" panose="020B0604020202020204" pitchFamily="34" charset="0"/>
                <a:cs typeface="Arial" panose="020B0604020202020204" pitchFamily="34" charset="0"/>
              </a:rPr>
              <a:t>Wichtige Punkte für die erfolgreiche Präsentation</a:t>
            </a:r>
          </a:p>
          <a:p>
            <a:pPr>
              <a:buNone/>
            </a:pPr>
            <a:endParaRPr lang="de-CH" sz="1100" b="1" dirty="0">
              <a:latin typeface="Arial" panose="020B0604020202020204" pitchFamily="34" charset="0"/>
              <a:cs typeface="Arial" panose="020B0604020202020204" pitchFamily="34" charset="0"/>
            </a:endParaRPr>
          </a:p>
          <a:p>
            <a:r>
              <a:rPr lang="de-CH" b="1" dirty="0">
                <a:latin typeface="Arial" panose="020B0604020202020204" pitchFamily="34" charset="0"/>
                <a:cs typeface="Arial" panose="020B0604020202020204" pitchFamily="34" charset="0"/>
              </a:rPr>
              <a:t>Anforderungen</a:t>
            </a:r>
            <a:r>
              <a:rPr lang="de-CH" dirty="0">
                <a:latin typeface="Arial" panose="020B0604020202020204" pitchFamily="34" charset="0"/>
                <a:cs typeface="Arial" panose="020B0604020202020204" pitchFamily="34" charset="0"/>
              </a:rPr>
              <a:t> aus der </a:t>
            </a:r>
            <a:r>
              <a:rPr lang="de-CH" b="1" dirty="0">
                <a:latin typeface="Arial" panose="020B0604020202020204" pitchFamily="34" charset="0"/>
                <a:cs typeface="Arial" panose="020B0604020202020204" pitchFamily="34" charset="0"/>
              </a:rPr>
              <a:t>Aufgabenstellung</a:t>
            </a:r>
            <a:r>
              <a:rPr lang="de-CH" dirty="0">
                <a:latin typeface="Arial" panose="020B0604020202020204" pitchFamily="34" charset="0"/>
                <a:cs typeface="Arial" panose="020B0604020202020204" pitchFamily="34" charset="0"/>
              </a:rPr>
              <a:t>, LLD Kapitel 14.</a:t>
            </a:r>
          </a:p>
          <a:p>
            <a:r>
              <a:rPr lang="de-CH" b="1" dirty="0">
                <a:latin typeface="Arial" panose="020B0604020202020204" pitchFamily="34" charset="0"/>
                <a:cs typeface="Arial" panose="020B0604020202020204" pitchFamily="34" charset="0"/>
              </a:rPr>
              <a:t>Beurteilungskriterien</a:t>
            </a:r>
            <a:r>
              <a:rPr lang="de-CH" dirty="0">
                <a:latin typeface="Arial" panose="020B0604020202020204" pitchFamily="34" charset="0"/>
                <a:cs typeface="Arial" panose="020B0604020202020204" pitchFamily="34" charset="0"/>
              </a:rPr>
              <a:t> der </a:t>
            </a:r>
            <a:r>
              <a:rPr lang="de-CH" b="1" dirty="0">
                <a:latin typeface="Arial" panose="020B0604020202020204" pitchFamily="34" charset="0"/>
                <a:cs typeface="Arial" panose="020B0604020202020204" pitchFamily="34" charset="0"/>
              </a:rPr>
              <a:t>Hilfestellung für die Bewertung im überbetrieblichen Kurs</a:t>
            </a:r>
            <a:r>
              <a:rPr lang="de-CH" dirty="0">
                <a:latin typeface="Arial" panose="020B0604020202020204" pitchFamily="34" charset="0"/>
                <a:cs typeface="Arial" panose="020B0604020202020204" pitchFamily="34" charset="0"/>
              </a:rPr>
              <a:t>, LLD Kapitel 14.</a:t>
            </a:r>
          </a:p>
          <a:p>
            <a:r>
              <a:rPr lang="de-CH" b="1" dirty="0">
                <a:latin typeface="Arial" panose="020B0604020202020204" pitchFamily="34" charset="0"/>
                <a:cs typeface="Arial" panose="020B0604020202020204" pitchFamily="34" charset="0"/>
              </a:rPr>
              <a:t>Schweizerischen </a:t>
            </a:r>
            <a:r>
              <a:rPr lang="de-CH" b="1" dirty="0" err="1">
                <a:latin typeface="Arial" panose="020B0604020202020204" pitchFamily="34" charset="0"/>
                <a:cs typeface="Arial" panose="020B0604020202020204" pitchFamily="34" charset="0"/>
              </a:rPr>
              <a:t>üK</a:t>
            </a:r>
            <a:r>
              <a:rPr lang="de-CH" b="1" dirty="0">
                <a:latin typeface="Arial" panose="020B0604020202020204" pitchFamily="34" charset="0"/>
                <a:cs typeface="Arial" panose="020B0604020202020204" pitchFamily="34" charset="0"/>
              </a:rPr>
              <a:t>-Lehrmittels</a:t>
            </a:r>
            <a:r>
              <a:rPr lang="de-CH" dirty="0">
                <a:latin typeface="Arial" panose="020B0604020202020204" pitchFamily="34" charset="0"/>
                <a:cs typeface="Arial" panose="020B0604020202020204" pitchFamily="34" charset="0"/>
              </a:rPr>
              <a:t>, Kapitel 6: Rahmenprogramm Prozesseinheiten präsentieren.</a:t>
            </a:r>
          </a:p>
          <a:p>
            <a:pPr>
              <a:buNone/>
            </a:pP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27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798" y="1405706"/>
            <a:ext cx="8313849" cy="862966"/>
          </a:xfrm>
        </p:spPr>
        <p:txBody>
          <a:bodyPr/>
          <a:lstStyle/>
          <a:p>
            <a:r>
              <a:rPr lang="de-CH" sz="2400" b="1" dirty="0" err="1">
                <a:latin typeface="Arial" panose="020B0604020202020204" pitchFamily="34" charset="0"/>
                <a:cs typeface="Arial" panose="020B0604020202020204" pitchFamily="34" charset="0"/>
              </a:rPr>
              <a:t>bewertung</a:t>
            </a:r>
            <a:r>
              <a:rPr lang="de-CH" sz="2400" b="1" dirty="0">
                <a:latin typeface="Arial" panose="020B0604020202020204" pitchFamily="34" charset="0"/>
                <a:cs typeface="Arial" panose="020B0604020202020204" pitchFamily="34" charset="0"/>
              </a:rPr>
              <a:t> der </a:t>
            </a:r>
            <a:r>
              <a:rPr lang="de-CH" sz="2400" b="1" dirty="0" err="1">
                <a:latin typeface="Arial" panose="020B0604020202020204" pitchFamily="34" charset="0"/>
                <a:cs typeface="Arial" panose="020B0604020202020204" pitchFamily="34" charset="0"/>
              </a:rPr>
              <a:t>prozesseinheiten</a:t>
            </a:r>
            <a:endParaRPr lang="de-DE" sz="2400" b="1"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a:xfrm>
            <a:off x="2622550" y="6324453"/>
            <a:ext cx="2057400" cy="365125"/>
          </a:xfrm>
          <a:prstGeom prst="rect">
            <a:avLst/>
          </a:prstGeom>
        </p:spPr>
        <p:txBody>
          <a:bodyPr/>
          <a:lstStyle/>
          <a:p>
            <a:fld id="{83F656BE-77BD-FE46-B5A1-7FA697EAD1D6}" type="datetime1">
              <a:rPr lang="de-CH" smtClean="0"/>
              <a:t>17.06.2019</a:t>
            </a:fld>
            <a:endParaRPr lang="de-DE"/>
          </a:p>
        </p:txBody>
      </p:sp>
      <p:sp>
        <p:nvSpPr>
          <p:cNvPr id="5" name="Foliennummernplatzhalter 4"/>
          <p:cNvSpPr>
            <a:spLocks noGrp="1"/>
          </p:cNvSpPr>
          <p:nvPr>
            <p:ph type="sldNum" sz="quarter" idx="4"/>
          </p:nvPr>
        </p:nvSpPr>
        <p:spPr>
          <a:xfrm>
            <a:off x="431800" y="6324453"/>
            <a:ext cx="2057400" cy="365125"/>
          </a:xfrm>
          <a:prstGeom prst="rect">
            <a:avLst/>
          </a:prstGeom>
        </p:spPr>
        <p:txBody>
          <a:bodyPr/>
          <a:lstStyle/>
          <a:p>
            <a:fld id="{DC4DA7DB-533C-E24E-9B72-C33B1AB434BF}" type="slidenum">
              <a:rPr lang="de-DE" smtClean="0"/>
              <a:t>7</a:t>
            </a:fld>
            <a:endParaRPr lang="de-DE"/>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28237000"/>
              </p:ext>
            </p:extLst>
          </p:nvPr>
        </p:nvGraphicFramePr>
        <p:xfrm>
          <a:off x="431800" y="2051686"/>
          <a:ext cx="7978776" cy="4117848"/>
        </p:xfrm>
        <a:graphic>
          <a:graphicData uri="http://schemas.openxmlformats.org/drawingml/2006/table">
            <a:tbl>
              <a:tblPr firstRow="1" bandRow="1">
                <a:tableStyleId>{5C22544A-7EE6-4342-B048-85BDC9FD1C3A}</a:tableStyleId>
              </a:tblPr>
              <a:tblGrid>
                <a:gridCol w="2166545">
                  <a:extLst>
                    <a:ext uri="{9D8B030D-6E8A-4147-A177-3AD203B41FA5}">
                      <a16:colId xmlns="" xmlns:a16="http://schemas.microsoft.com/office/drawing/2014/main" val="20000"/>
                    </a:ext>
                  </a:extLst>
                </a:gridCol>
                <a:gridCol w="5812231">
                  <a:extLst>
                    <a:ext uri="{9D8B030D-6E8A-4147-A177-3AD203B41FA5}">
                      <a16:colId xmlns="" xmlns:a16="http://schemas.microsoft.com/office/drawing/2014/main" val="20001"/>
                    </a:ext>
                  </a:extLst>
                </a:gridCol>
              </a:tblGrid>
              <a:tr h="3282696">
                <a:tc>
                  <a:txBody>
                    <a:bodyPr/>
                    <a:lstStyle/>
                    <a:p>
                      <a:r>
                        <a:rPr lang="de-CH" sz="1900" dirty="0">
                          <a:latin typeface="Arial" panose="020B0604020202020204" pitchFamily="34" charset="0"/>
                          <a:cs typeface="Arial" panose="020B0604020202020204" pitchFamily="34" charset="0"/>
                        </a:rPr>
                        <a:t>Planungsblatt</a:t>
                      </a:r>
                      <a:endParaRPr lang="de-CH" sz="1600" dirty="0">
                        <a:latin typeface="Arial" panose="020B0604020202020204" pitchFamily="34" charset="0"/>
                        <a:cs typeface="Arial" panose="020B0604020202020204" pitchFamily="34" charset="0"/>
                      </a:endParaRPr>
                    </a:p>
                  </a:txBody>
                  <a:tcPr marT="54864" marB="54864"/>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900" dirty="0">
                          <a:latin typeface="Arial" panose="020B0604020202020204" pitchFamily="34" charset="0"/>
                          <a:cs typeface="Arial" panose="020B0604020202020204" pitchFamily="34" charset="0"/>
                        </a:rPr>
                        <a:t>Elemente: </a:t>
                      </a:r>
                      <a:br>
                        <a:rPr lang="de-CH" sz="1900" dirty="0">
                          <a:latin typeface="Arial" panose="020B0604020202020204" pitchFamily="34" charset="0"/>
                          <a:cs typeface="Arial" panose="020B0604020202020204" pitchFamily="34" charset="0"/>
                        </a:rPr>
                      </a:br>
                      <a:r>
                        <a:rPr lang="de-CH" sz="1900" b="0" dirty="0">
                          <a:latin typeface="Arial" panose="020B0604020202020204" pitchFamily="34" charset="0"/>
                          <a:cs typeface="Arial" panose="020B0604020202020204" pitchFamily="34" charset="0"/>
                        </a:rPr>
                        <a:t>Tätigkeiten/Arbeitsschritte, </a:t>
                      </a:r>
                      <a:r>
                        <a:rPr lang="de-CH" sz="1900" b="1" dirty="0">
                          <a:latin typeface="Arial" panose="020B0604020202020204" pitchFamily="34" charset="0"/>
                          <a:cs typeface="Arial" panose="020B0604020202020204" pitchFamily="34" charset="0"/>
                        </a:rPr>
                        <a:t>Datum</a:t>
                      </a:r>
                      <a:r>
                        <a:rPr lang="de-CH" sz="1900" b="0" dirty="0">
                          <a:latin typeface="Arial" panose="020B0604020202020204" pitchFamily="34" charset="0"/>
                          <a:cs typeface="Arial" panose="020B0604020202020204" pitchFamily="34" charset="0"/>
                        </a:rPr>
                        <a:t> der Ausführung, zeitlicher Umfang in Std., Soll-/Ist-Vergleich, Begründung der Abweichungen.</a:t>
                      </a:r>
                    </a:p>
                    <a:p>
                      <a:pPr marL="0" marR="0" indent="0" algn="l" defTabSz="685800" rtl="0" eaLnBrk="1" fontAlgn="auto" latinLnBrk="0" hangingPunct="1">
                        <a:lnSpc>
                          <a:spcPct val="100000"/>
                        </a:lnSpc>
                        <a:spcBef>
                          <a:spcPts val="0"/>
                        </a:spcBef>
                        <a:spcAft>
                          <a:spcPts val="0"/>
                        </a:spcAft>
                        <a:buClrTx/>
                        <a:buSzTx/>
                        <a:buFontTx/>
                        <a:buNone/>
                        <a:tabLst/>
                        <a:defRPr/>
                      </a:pPr>
                      <a:endParaRPr lang="de-CH" sz="1900" b="0" dirty="0">
                        <a:latin typeface="Arial" panose="020B0604020202020204" pitchFamily="34" charset="0"/>
                        <a:cs typeface="Arial"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de-CH" sz="1900" b="1" dirty="0">
                          <a:latin typeface="Arial" panose="020B0604020202020204" pitchFamily="34" charset="0"/>
                          <a:cs typeface="Arial" panose="020B0604020202020204" pitchFamily="34" charset="0"/>
                        </a:rPr>
                        <a:t>Begründung der Abweichungen:</a:t>
                      </a:r>
                    </a:p>
                    <a:p>
                      <a:pPr marL="0" marR="0" indent="0" algn="l" defTabSz="685800" rtl="0" eaLnBrk="1" fontAlgn="auto" latinLnBrk="0" hangingPunct="1">
                        <a:lnSpc>
                          <a:spcPct val="100000"/>
                        </a:lnSpc>
                        <a:spcBef>
                          <a:spcPts val="0"/>
                        </a:spcBef>
                        <a:spcAft>
                          <a:spcPts val="0"/>
                        </a:spcAft>
                        <a:buClrTx/>
                        <a:buSzTx/>
                        <a:buFontTx/>
                        <a:buNone/>
                        <a:tabLst/>
                        <a:defRPr/>
                      </a:pPr>
                      <a:r>
                        <a:rPr lang="de-CH" sz="1900" b="0" dirty="0">
                          <a:latin typeface="Arial" panose="020B0604020202020204" pitchFamily="34" charset="0"/>
                          <a:cs typeface="Arial" panose="020B0604020202020204" pitchFamily="34" charset="0"/>
                        </a:rPr>
                        <a:t>Jede Abweichung ist sehr plausibel, nachvollziehbar, glaubwürdig und überzeugend zu begründen (hinter den jeweiligen Tätigkeiten).</a:t>
                      </a:r>
                    </a:p>
                    <a:p>
                      <a:pPr marL="0" marR="0" indent="0" algn="l" defTabSz="685800" rtl="0" eaLnBrk="1" fontAlgn="auto" latinLnBrk="0" hangingPunct="1">
                        <a:lnSpc>
                          <a:spcPct val="100000"/>
                        </a:lnSpc>
                        <a:spcBef>
                          <a:spcPts val="0"/>
                        </a:spcBef>
                        <a:spcAft>
                          <a:spcPts val="0"/>
                        </a:spcAft>
                        <a:buClrTx/>
                        <a:buSzTx/>
                        <a:buFontTx/>
                        <a:buNone/>
                        <a:tabLst/>
                        <a:defRPr/>
                      </a:pPr>
                      <a:endParaRPr lang="de-CH" sz="1900" b="0" dirty="0">
                        <a:latin typeface="Arial" panose="020B0604020202020204" pitchFamily="34" charset="0"/>
                        <a:cs typeface="Arial"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de-CH" sz="1900" b="1" dirty="0">
                          <a:latin typeface="Arial" panose="020B0604020202020204" pitchFamily="34" charset="0"/>
                          <a:cs typeface="Arial" panose="020B0604020202020204" pitchFamily="34" charset="0"/>
                        </a:rPr>
                        <a:t>«Ich hatte länger als geplant» ist keine Begründung sondern eine Feststellung!</a:t>
                      </a:r>
                    </a:p>
                    <a:p>
                      <a:pPr marL="0" marR="0" indent="0" algn="l" defTabSz="685800" rtl="0" eaLnBrk="1" fontAlgn="auto" latinLnBrk="0" hangingPunct="1">
                        <a:lnSpc>
                          <a:spcPct val="100000"/>
                        </a:lnSpc>
                        <a:spcBef>
                          <a:spcPts val="0"/>
                        </a:spcBef>
                        <a:spcAft>
                          <a:spcPts val="0"/>
                        </a:spcAft>
                        <a:buClrTx/>
                        <a:buSzTx/>
                        <a:buFontTx/>
                        <a:buNone/>
                        <a:tabLst/>
                        <a:defRPr/>
                      </a:pPr>
                      <a:endParaRPr lang="de-CH" sz="1900" b="0" dirty="0">
                        <a:latin typeface="Arial" panose="020B0604020202020204" pitchFamily="34" charset="0"/>
                        <a:cs typeface="Arial" panose="020B0604020202020204" pitchFamily="34" charset="0"/>
                      </a:endParaRPr>
                    </a:p>
                    <a:p>
                      <a:endParaRPr lang="de-CH" sz="1600" dirty="0"/>
                    </a:p>
                  </a:txBody>
                  <a:tcPr marT="54864" marB="54864"/>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67630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798" y="1405706"/>
            <a:ext cx="8313849" cy="862966"/>
          </a:xfrm>
        </p:spPr>
        <p:txBody>
          <a:bodyPr/>
          <a:lstStyle/>
          <a:p>
            <a:r>
              <a:rPr lang="de-CH" sz="2400" b="1" dirty="0" err="1">
                <a:latin typeface="Arial" panose="020B0604020202020204" pitchFamily="34" charset="0"/>
                <a:cs typeface="Arial" panose="020B0604020202020204" pitchFamily="34" charset="0"/>
              </a:rPr>
              <a:t>bewertung</a:t>
            </a:r>
            <a:r>
              <a:rPr lang="de-CH" sz="2400" b="1" dirty="0">
                <a:latin typeface="Arial" panose="020B0604020202020204" pitchFamily="34" charset="0"/>
                <a:cs typeface="Arial" panose="020B0604020202020204" pitchFamily="34" charset="0"/>
              </a:rPr>
              <a:t> der </a:t>
            </a:r>
            <a:r>
              <a:rPr lang="de-CH" sz="2400" b="1" dirty="0" err="1">
                <a:latin typeface="Arial" panose="020B0604020202020204" pitchFamily="34" charset="0"/>
                <a:cs typeface="Arial" panose="020B0604020202020204" pitchFamily="34" charset="0"/>
              </a:rPr>
              <a:t>prozesseinheiten</a:t>
            </a:r>
            <a:endParaRPr lang="de-DE" sz="2400" b="1"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a:xfrm>
            <a:off x="2622550" y="6324453"/>
            <a:ext cx="2057400" cy="365125"/>
          </a:xfrm>
          <a:prstGeom prst="rect">
            <a:avLst/>
          </a:prstGeom>
        </p:spPr>
        <p:txBody>
          <a:bodyPr/>
          <a:lstStyle/>
          <a:p>
            <a:fld id="{83F656BE-77BD-FE46-B5A1-7FA697EAD1D6}" type="datetime1">
              <a:rPr lang="de-CH" smtClean="0"/>
              <a:t>17.06.2019</a:t>
            </a:fld>
            <a:endParaRPr lang="de-DE"/>
          </a:p>
        </p:txBody>
      </p:sp>
      <p:sp>
        <p:nvSpPr>
          <p:cNvPr id="5" name="Foliennummernplatzhalter 4"/>
          <p:cNvSpPr>
            <a:spLocks noGrp="1"/>
          </p:cNvSpPr>
          <p:nvPr>
            <p:ph type="sldNum" sz="quarter" idx="4"/>
          </p:nvPr>
        </p:nvSpPr>
        <p:spPr>
          <a:xfrm>
            <a:off x="431800" y="6324453"/>
            <a:ext cx="2057400" cy="365125"/>
          </a:xfrm>
          <a:prstGeom prst="rect">
            <a:avLst/>
          </a:prstGeom>
        </p:spPr>
        <p:txBody>
          <a:bodyPr/>
          <a:lstStyle/>
          <a:p>
            <a:fld id="{DC4DA7DB-533C-E24E-9B72-C33B1AB434BF}" type="slidenum">
              <a:rPr lang="de-DE" smtClean="0"/>
              <a:t>8</a:t>
            </a:fld>
            <a:endParaRPr lang="de-DE"/>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787489515"/>
              </p:ext>
            </p:extLst>
          </p:nvPr>
        </p:nvGraphicFramePr>
        <p:xfrm>
          <a:off x="431800" y="2051686"/>
          <a:ext cx="7978776" cy="3575304"/>
        </p:xfrm>
        <a:graphic>
          <a:graphicData uri="http://schemas.openxmlformats.org/drawingml/2006/table">
            <a:tbl>
              <a:tblPr firstRow="1" bandRow="1">
                <a:tableStyleId>{5C22544A-7EE6-4342-B048-85BDC9FD1C3A}</a:tableStyleId>
              </a:tblPr>
              <a:tblGrid>
                <a:gridCol w="2166545">
                  <a:extLst>
                    <a:ext uri="{9D8B030D-6E8A-4147-A177-3AD203B41FA5}">
                      <a16:colId xmlns="" xmlns:a16="http://schemas.microsoft.com/office/drawing/2014/main" val="20000"/>
                    </a:ext>
                  </a:extLst>
                </a:gridCol>
                <a:gridCol w="5812231">
                  <a:extLst>
                    <a:ext uri="{9D8B030D-6E8A-4147-A177-3AD203B41FA5}">
                      <a16:colId xmlns="" xmlns:a16="http://schemas.microsoft.com/office/drawing/2014/main" val="20001"/>
                    </a:ext>
                  </a:extLst>
                </a:gridCol>
              </a:tblGrid>
              <a:tr h="3575304">
                <a:tc>
                  <a:txBody>
                    <a:bodyPr/>
                    <a:lstStyle/>
                    <a:p>
                      <a:r>
                        <a:rPr lang="de-CH" sz="1900" dirty="0">
                          <a:latin typeface="Arial" panose="020B0604020202020204" pitchFamily="34" charset="0"/>
                          <a:cs typeface="Arial" panose="020B0604020202020204" pitchFamily="34" charset="0"/>
                        </a:rPr>
                        <a:t>Kurzbericht (1)</a:t>
                      </a:r>
                      <a:endParaRPr lang="de-CH" sz="1600" dirty="0">
                        <a:latin typeface="Arial" panose="020B0604020202020204" pitchFamily="34" charset="0"/>
                        <a:cs typeface="Arial" panose="020B0604020202020204" pitchFamily="34" charset="0"/>
                      </a:endParaRPr>
                    </a:p>
                  </a:txBody>
                  <a:tcPr marT="54864" marB="54864"/>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900" dirty="0">
                          <a:latin typeface="Arial" panose="020B0604020202020204" pitchFamily="34" charset="0"/>
                          <a:cs typeface="Arial" panose="020B0604020202020204" pitchFamily="34" charset="0"/>
                        </a:rPr>
                        <a:t>Gliederung: </a:t>
                      </a:r>
                      <a:br>
                        <a:rPr lang="de-CH" sz="1900" dirty="0">
                          <a:latin typeface="Arial" panose="020B0604020202020204" pitchFamily="34" charset="0"/>
                          <a:cs typeface="Arial" panose="020B0604020202020204" pitchFamily="34" charset="0"/>
                        </a:rPr>
                      </a:br>
                      <a:r>
                        <a:rPr lang="de-CH" sz="1900" b="0" dirty="0">
                          <a:latin typeface="Arial" panose="020B0604020202020204" pitchFamily="34" charset="0"/>
                          <a:cs typeface="Arial" panose="020B0604020202020204" pitchFamily="34" charset="0"/>
                        </a:rPr>
                        <a:t>Einleitung, Hauptteil und Schluss sind sehr klar erkennbar</a:t>
                      </a:r>
                      <a:r>
                        <a:rPr lang="de-CH" sz="1900" b="0" baseline="0" dirty="0">
                          <a:latin typeface="Arial" panose="020B0604020202020204" pitchFamily="34" charset="0"/>
                          <a:cs typeface="Arial" panose="020B0604020202020204" pitchFamily="34" charset="0"/>
                        </a:rPr>
                        <a:t>. Für 3 Punkte braucht es zwingend Titel. 2 Punkte gibt es, wenn Einleitung, Hauptteil und Schluss mit Abschnitten getrennt sind.</a:t>
                      </a:r>
                      <a:endParaRPr lang="de-CH" sz="1900" b="0" dirty="0">
                        <a:latin typeface="Arial" panose="020B0604020202020204" pitchFamily="34" charset="0"/>
                        <a:cs typeface="Arial"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de-CH" sz="1900" b="0" dirty="0">
                        <a:latin typeface="Arial" panose="020B0604020202020204" pitchFamily="34" charset="0"/>
                        <a:cs typeface="Arial"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de-CH" sz="1900" b="1" dirty="0">
                          <a:latin typeface="Arial" panose="020B0604020202020204" pitchFamily="34" charset="0"/>
                          <a:cs typeface="Arial" panose="020B0604020202020204" pitchFamily="34" charset="0"/>
                        </a:rPr>
                        <a:t>Musterdokumente:</a:t>
                      </a:r>
                    </a:p>
                    <a:p>
                      <a:pPr marL="0" marR="0" indent="0" algn="l" defTabSz="685800" rtl="0" eaLnBrk="1" fontAlgn="auto" latinLnBrk="0" hangingPunct="1">
                        <a:lnSpc>
                          <a:spcPct val="100000"/>
                        </a:lnSpc>
                        <a:spcBef>
                          <a:spcPts val="0"/>
                        </a:spcBef>
                        <a:spcAft>
                          <a:spcPts val="0"/>
                        </a:spcAft>
                        <a:buClrTx/>
                        <a:buSzTx/>
                        <a:buFontTx/>
                        <a:buNone/>
                        <a:tabLst/>
                        <a:defRPr/>
                      </a:pPr>
                      <a:r>
                        <a:rPr lang="de-CH" sz="1900" b="0" dirty="0">
                          <a:latin typeface="Arial" panose="020B0604020202020204" pitchFamily="34" charset="0"/>
                          <a:cs typeface="Arial" panose="020B0604020202020204" pitchFamily="34" charset="0"/>
                        </a:rPr>
                        <a:t>Auf die Musterdokumente ist an geeigneter Stelle und in geeigneter Form hingewiesen.</a:t>
                      </a:r>
                    </a:p>
                    <a:p>
                      <a:pPr marL="0" marR="0" indent="0" algn="l" defTabSz="685800" rtl="0" eaLnBrk="1" fontAlgn="auto" latinLnBrk="0" hangingPunct="1">
                        <a:lnSpc>
                          <a:spcPct val="100000"/>
                        </a:lnSpc>
                        <a:spcBef>
                          <a:spcPts val="0"/>
                        </a:spcBef>
                        <a:spcAft>
                          <a:spcPts val="0"/>
                        </a:spcAft>
                        <a:buClrTx/>
                        <a:buSzTx/>
                        <a:buFontTx/>
                        <a:buNone/>
                        <a:tabLst/>
                        <a:defRPr/>
                      </a:pPr>
                      <a:endParaRPr lang="de-CH" sz="1900" b="0" dirty="0">
                        <a:latin typeface="Arial" panose="020B0604020202020204" pitchFamily="34" charset="0"/>
                        <a:cs typeface="Arial"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de-CH" sz="1900" b="0" dirty="0">
                        <a:latin typeface="Arial" panose="020B0604020202020204" pitchFamily="34" charset="0"/>
                        <a:cs typeface="Arial" panose="020B0604020202020204" pitchFamily="34" charset="0"/>
                      </a:endParaRPr>
                    </a:p>
                    <a:p>
                      <a:endParaRPr lang="de-CH" sz="1600" dirty="0"/>
                    </a:p>
                  </a:txBody>
                  <a:tcPr marT="54864" marB="54864"/>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468679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798" y="1405706"/>
            <a:ext cx="8313849" cy="862966"/>
          </a:xfrm>
        </p:spPr>
        <p:txBody>
          <a:bodyPr/>
          <a:lstStyle/>
          <a:p>
            <a:r>
              <a:rPr lang="de-CH" sz="2400" b="1" dirty="0" err="1">
                <a:latin typeface="Arial" panose="020B0604020202020204" pitchFamily="34" charset="0"/>
                <a:cs typeface="Arial" panose="020B0604020202020204" pitchFamily="34" charset="0"/>
              </a:rPr>
              <a:t>bewertung</a:t>
            </a:r>
            <a:r>
              <a:rPr lang="de-CH" sz="2400" b="1" dirty="0">
                <a:latin typeface="Arial" panose="020B0604020202020204" pitchFamily="34" charset="0"/>
                <a:cs typeface="Arial" panose="020B0604020202020204" pitchFamily="34" charset="0"/>
              </a:rPr>
              <a:t> der </a:t>
            </a:r>
            <a:r>
              <a:rPr lang="de-CH" sz="2400" b="1" dirty="0" err="1">
                <a:latin typeface="Arial" panose="020B0604020202020204" pitchFamily="34" charset="0"/>
                <a:cs typeface="Arial" panose="020B0604020202020204" pitchFamily="34" charset="0"/>
              </a:rPr>
              <a:t>prozesseinheiten</a:t>
            </a:r>
            <a:endParaRPr lang="de-DE" sz="2400" b="1"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a:xfrm>
            <a:off x="2622550" y="6324453"/>
            <a:ext cx="2057400" cy="365125"/>
          </a:xfrm>
          <a:prstGeom prst="rect">
            <a:avLst/>
          </a:prstGeom>
        </p:spPr>
        <p:txBody>
          <a:bodyPr/>
          <a:lstStyle/>
          <a:p>
            <a:fld id="{83F656BE-77BD-FE46-B5A1-7FA697EAD1D6}" type="datetime1">
              <a:rPr lang="de-CH" smtClean="0"/>
              <a:t>17.06.2019</a:t>
            </a:fld>
            <a:endParaRPr lang="de-DE"/>
          </a:p>
        </p:txBody>
      </p:sp>
      <p:sp>
        <p:nvSpPr>
          <p:cNvPr id="5" name="Foliennummernplatzhalter 4"/>
          <p:cNvSpPr>
            <a:spLocks noGrp="1"/>
          </p:cNvSpPr>
          <p:nvPr>
            <p:ph type="sldNum" sz="quarter" idx="4"/>
          </p:nvPr>
        </p:nvSpPr>
        <p:spPr>
          <a:xfrm>
            <a:off x="431800" y="6324453"/>
            <a:ext cx="2057400" cy="365125"/>
          </a:xfrm>
          <a:prstGeom prst="rect">
            <a:avLst/>
          </a:prstGeom>
        </p:spPr>
        <p:txBody>
          <a:bodyPr/>
          <a:lstStyle/>
          <a:p>
            <a:fld id="{DC4DA7DB-533C-E24E-9B72-C33B1AB434BF}" type="slidenum">
              <a:rPr lang="de-DE" smtClean="0"/>
              <a:t>9</a:t>
            </a:fld>
            <a:endParaRPr lang="de-DE"/>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517318885"/>
              </p:ext>
            </p:extLst>
          </p:nvPr>
        </p:nvGraphicFramePr>
        <p:xfrm>
          <a:off x="431800" y="2051686"/>
          <a:ext cx="7978776" cy="4696968"/>
        </p:xfrm>
        <a:graphic>
          <a:graphicData uri="http://schemas.openxmlformats.org/drawingml/2006/table">
            <a:tbl>
              <a:tblPr firstRow="1" bandRow="1">
                <a:tableStyleId>{5C22544A-7EE6-4342-B048-85BDC9FD1C3A}</a:tableStyleId>
              </a:tblPr>
              <a:tblGrid>
                <a:gridCol w="2166545">
                  <a:extLst>
                    <a:ext uri="{9D8B030D-6E8A-4147-A177-3AD203B41FA5}">
                      <a16:colId xmlns="" xmlns:a16="http://schemas.microsoft.com/office/drawing/2014/main" val="20000"/>
                    </a:ext>
                  </a:extLst>
                </a:gridCol>
                <a:gridCol w="5812231">
                  <a:extLst>
                    <a:ext uri="{9D8B030D-6E8A-4147-A177-3AD203B41FA5}">
                      <a16:colId xmlns="" xmlns:a16="http://schemas.microsoft.com/office/drawing/2014/main" val="20001"/>
                    </a:ext>
                  </a:extLst>
                </a:gridCol>
              </a:tblGrid>
              <a:tr h="4453128">
                <a:tc>
                  <a:txBody>
                    <a:bodyPr/>
                    <a:lstStyle/>
                    <a:p>
                      <a:r>
                        <a:rPr lang="de-CH" sz="1900" dirty="0">
                          <a:latin typeface="Arial" panose="020B0604020202020204" pitchFamily="34" charset="0"/>
                          <a:cs typeface="Arial" panose="020B0604020202020204" pitchFamily="34" charset="0"/>
                        </a:rPr>
                        <a:t>Kurzbericht (2)</a:t>
                      </a:r>
                      <a:endParaRPr lang="de-CH" sz="1600" dirty="0">
                        <a:latin typeface="Arial" panose="020B0604020202020204" pitchFamily="34" charset="0"/>
                        <a:cs typeface="Arial" panose="020B0604020202020204" pitchFamily="34" charset="0"/>
                      </a:endParaRPr>
                    </a:p>
                  </a:txBody>
                  <a:tcPr marT="54864" marB="54864"/>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900" dirty="0">
                          <a:latin typeface="Arial" panose="020B0604020202020204" pitchFamily="34" charset="0"/>
                          <a:cs typeface="Arial" panose="020B0604020202020204" pitchFamily="34" charset="0"/>
                        </a:rPr>
                        <a:t>Einleitung: </a:t>
                      </a:r>
                      <a:br>
                        <a:rPr lang="de-CH" sz="1900" dirty="0">
                          <a:latin typeface="Arial" panose="020B0604020202020204" pitchFamily="34" charset="0"/>
                          <a:cs typeface="Arial" panose="020B0604020202020204" pitchFamily="34" charset="0"/>
                        </a:rPr>
                      </a:br>
                      <a:r>
                        <a:rPr lang="de-CH" sz="1900" b="0" dirty="0">
                          <a:latin typeface="Arial" panose="020B0604020202020204" pitchFamily="34" charset="0"/>
                          <a:cs typeface="Arial" panose="020B0604020202020204" pitchFamily="34" charset="0"/>
                        </a:rPr>
                        <a:t>Wahl des Themas (Motiv, Begründung), Ziel der Arbeit, wesentliche Inhalte erläutern, Vorgehen aufzeigen, Zusatzinformationen zum Prozess.</a:t>
                      </a:r>
                    </a:p>
                    <a:p>
                      <a:pPr marL="0" marR="0" indent="0" algn="l" defTabSz="685800" rtl="0" eaLnBrk="1" fontAlgn="auto" latinLnBrk="0" hangingPunct="1">
                        <a:lnSpc>
                          <a:spcPct val="100000"/>
                        </a:lnSpc>
                        <a:spcBef>
                          <a:spcPts val="0"/>
                        </a:spcBef>
                        <a:spcAft>
                          <a:spcPts val="0"/>
                        </a:spcAft>
                        <a:buClrTx/>
                        <a:buSzTx/>
                        <a:buFontTx/>
                        <a:buNone/>
                        <a:tabLst/>
                        <a:defRPr/>
                      </a:pPr>
                      <a:endParaRPr lang="de-CH" sz="1900" b="0" dirty="0">
                        <a:latin typeface="Arial" panose="020B0604020202020204" pitchFamily="34" charset="0"/>
                        <a:cs typeface="Arial"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de-CH" sz="1900" b="1" dirty="0">
                          <a:latin typeface="Arial" panose="020B0604020202020204" pitchFamily="34" charset="0"/>
                          <a:cs typeface="Arial" panose="020B0604020202020204" pitchFamily="34" charset="0"/>
                        </a:rPr>
                        <a:t>Hauptteil:</a:t>
                      </a:r>
                    </a:p>
                    <a:p>
                      <a:pPr marL="0" marR="0" indent="0" algn="l" defTabSz="685800" rtl="0" eaLnBrk="1" fontAlgn="auto" latinLnBrk="0" hangingPunct="1">
                        <a:lnSpc>
                          <a:spcPct val="100000"/>
                        </a:lnSpc>
                        <a:spcBef>
                          <a:spcPts val="0"/>
                        </a:spcBef>
                        <a:spcAft>
                          <a:spcPts val="0"/>
                        </a:spcAft>
                        <a:buClrTx/>
                        <a:buSzTx/>
                        <a:buFontTx/>
                        <a:buNone/>
                        <a:tabLst/>
                        <a:defRPr/>
                      </a:pPr>
                      <a:r>
                        <a:rPr lang="de-CH" sz="1900" b="0" dirty="0">
                          <a:latin typeface="Arial" panose="020B0604020202020204" pitchFamily="34" charset="0"/>
                          <a:cs typeface="Arial" panose="020B0604020202020204" pitchFamily="34" charset="0"/>
                        </a:rPr>
                        <a:t>Prozessbeschreibung (vom ersten</a:t>
                      </a:r>
                      <a:r>
                        <a:rPr lang="de-CH" sz="1900" b="0" baseline="0" dirty="0">
                          <a:latin typeface="Arial" panose="020B0604020202020204" pitchFamily="34" charset="0"/>
                          <a:cs typeface="Arial" panose="020B0604020202020204" pitchFamily="34" charset="0"/>
                        </a:rPr>
                        <a:t> bis zum letzten Schritt)</a:t>
                      </a:r>
                    </a:p>
                    <a:p>
                      <a:pPr marL="0" marR="0" indent="0" algn="l" defTabSz="685800" rtl="0" eaLnBrk="1" fontAlgn="auto" latinLnBrk="0" hangingPunct="1">
                        <a:lnSpc>
                          <a:spcPct val="100000"/>
                        </a:lnSpc>
                        <a:spcBef>
                          <a:spcPts val="0"/>
                        </a:spcBef>
                        <a:spcAft>
                          <a:spcPts val="0"/>
                        </a:spcAft>
                        <a:buClrTx/>
                        <a:buSzTx/>
                        <a:buFontTx/>
                        <a:buNone/>
                        <a:tabLst/>
                        <a:defRPr/>
                      </a:pPr>
                      <a:endParaRPr lang="de-CH" sz="1900" b="0" baseline="0" dirty="0">
                        <a:latin typeface="Arial" panose="020B0604020202020204" pitchFamily="34" charset="0"/>
                        <a:cs typeface="Arial"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de-CH" sz="1900" b="1" baseline="0" dirty="0">
                          <a:latin typeface="Arial" panose="020B0604020202020204" pitchFamily="34" charset="0"/>
                          <a:cs typeface="Arial" panose="020B0604020202020204" pitchFamily="34" charset="0"/>
                        </a:rPr>
                        <a:t>Schluss:</a:t>
                      </a:r>
                    </a:p>
                    <a:p>
                      <a:pPr marL="0" marR="0" indent="0" algn="l" defTabSz="685800" rtl="0" eaLnBrk="1" fontAlgn="auto" latinLnBrk="0" hangingPunct="1">
                        <a:lnSpc>
                          <a:spcPct val="100000"/>
                        </a:lnSpc>
                        <a:spcBef>
                          <a:spcPts val="0"/>
                        </a:spcBef>
                        <a:spcAft>
                          <a:spcPts val="0"/>
                        </a:spcAft>
                        <a:buClrTx/>
                        <a:buSzTx/>
                        <a:buFontTx/>
                        <a:buNone/>
                        <a:tabLst/>
                        <a:defRPr/>
                      </a:pPr>
                      <a:r>
                        <a:rPr lang="de-CH" sz="1900" b="0" dirty="0">
                          <a:latin typeface="Arial" panose="020B0604020202020204" pitchFamily="34" charset="0"/>
                          <a:cs typeface="Arial" panose="020B0604020202020204" pitchFamily="34" charset="0"/>
                        </a:rPr>
                        <a:t>Wichtige Ergebnisse, persönliche Erfahrungen, Erkenntnisse zusammenfassen, Schlussfolgerungen ziehen, Problemstellungen aufzeigen, persönlicher Rückblick oder Stellungnahme zum Arbeitsprozess</a:t>
                      </a:r>
                    </a:p>
                    <a:p>
                      <a:pPr marL="0" marR="0" indent="0" algn="l" defTabSz="685800" rtl="0" eaLnBrk="1" fontAlgn="auto" latinLnBrk="0" hangingPunct="1">
                        <a:lnSpc>
                          <a:spcPct val="100000"/>
                        </a:lnSpc>
                        <a:spcBef>
                          <a:spcPts val="0"/>
                        </a:spcBef>
                        <a:spcAft>
                          <a:spcPts val="0"/>
                        </a:spcAft>
                        <a:buClrTx/>
                        <a:buSzTx/>
                        <a:buFontTx/>
                        <a:buNone/>
                        <a:tabLst/>
                        <a:defRPr/>
                      </a:pPr>
                      <a:endParaRPr lang="de-CH" sz="1900" b="0" dirty="0">
                        <a:latin typeface="Arial" panose="020B0604020202020204" pitchFamily="34" charset="0"/>
                        <a:cs typeface="Arial" panose="020B0604020202020204" pitchFamily="34" charset="0"/>
                      </a:endParaRPr>
                    </a:p>
                    <a:p>
                      <a:endParaRPr lang="de-CH" sz="1600" dirty="0"/>
                    </a:p>
                  </a:txBody>
                  <a:tcPr marT="54864" marB="54864"/>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904392138"/>
      </p:ext>
    </p:extLst>
  </p:cSld>
  <p:clrMapOvr>
    <a:masterClrMapping/>
  </p:clrMapOvr>
</p:sld>
</file>

<file path=ppt/theme/theme1.xml><?xml version="1.0" encoding="utf-8"?>
<a:theme xmlns:a="http://schemas.openxmlformats.org/drawingml/2006/main" name="1_Office-Design">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sign-ovap-0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 Präsentation</Template>
  <TotalTime>0</TotalTime>
  <Words>2113</Words>
  <Application>Microsoft Office PowerPoint</Application>
  <PresentationFormat>Bildschirmpräsentation (4:3)</PresentationFormat>
  <Paragraphs>443</Paragraphs>
  <Slides>50</Slides>
  <Notes>31</Notes>
  <HiddenSlides>0</HiddenSlides>
  <MMClips>0</MMClips>
  <ScaleCrop>false</ScaleCrop>
  <HeadingPairs>
    <vt:vector size="4" baseType="variant">
      <vt:variant>
        <vt:lpstr>Design</vt:lpstr>
      </vt:variant>
      <vt:variant>
        <vt:i4>8</vt:i4>
      </vt:variant>
      <vt:variant>
        <vt:lpstr>Folientitel</vt:lpstr>
      </vt:variant>
      <vt:variant>
        <vt:i4>50</vt:i4>
      </vt:variant>
    </vt:vector>
  </HeadingPairs>
  <TitlesOfParts>
    <vt:vector size="58" baseType="lpstr">
      <vt:lpstr>1_Office-Design</vt:lpstr>
      <vt:lpstr>10_Benutzerdefiniertes Design</vt:lpstr>
      <vt:lpstr>9_Benutzerdefiniertes Design</vt:lpstr>
      <vt:lpstr>8_Benutzerdefiniertes Design</vt:lpstr>
      <vt:lpstr>4_Benutzerdefiniertes Design</vt:lpstr>
      <vt:lpstr>2_Design-ovap-01</vt:lpstr>
      <vt:lpstr>6_Benutzerdefiniertes Design</vt:lpstr>
      <vt:lpstr>7_Benutzerdefiniertes Design</vt:lpstr>
      <vt:lpstr>üK 2: Praxisbericht</vt:lpstr>
      <vt:lpstr>Zielsetzung</vt:lpstr>
      <vt:lpstr>Ablauf</vt:lpstr>
      <vt:lpstr>Rückblick PE1</vt:lpstr>
      <vt:lpstr>Prozesseinheiten</vt:lpstr>
      <vt:lpstr>Prozesseinheiten</vt:lpstr>
      <vt:lpstr>bewertung der prozesseinheiten</vt:lpstr>
      <vt:lpstr>bewertung der prozesseinheiten</vt:lpstr>
      <vt:lpstr>bewertung der prozesseinheiten</vt:lpstr>
      <vt:lpstr>bewertung der prozesseinheiten</vt:lpstr>
      <vt:lpstr>bewertung der prozesseinheiten</vt:lpstr>
      <vt:lpstr>bewertung der prozesseinheiten</vt:lpstr>
      <vt:lpstr>bewertung der prozesseinheiten</vt:lpstr>
      <vt:lpstr>Praxisbericht</vt:lpstr>
      <vt:lpstr>Gewichtung des betrieblichen Qualifikationsverfahrens</vt:lpstr>
      <vt:lpstr>Bestehensnorm (betrieblicher Teil)</vt:lpstr>
      <vt:lpstr>Berufspraxis mündlich</vt:lpstr>
      <vt:lpstr>PowerPoint-Präsentation</vt:lpstr>
      <vt:lpstr>Praxisbericht</vt:lpstr>
      <vt:lpstr>Praxisbericht mit rALS ausfüllen      </vt:lpstr>
      <vt:lpstr>Praxisbericht mit rALS ausfüllen</vt:lpstr>
      <vt:lpstr>Praxisbericht mit rALS ausfüllen</vt:lpstr>
      <vt:lpstr>Praxisbericht mit rALS ausfüllen</vt:lpstr>
      <vt:lpstr>Praxisbericht mit rALS ausfüllen</vt:lpstr>
      <vt:lpstr>Praxisbericht mit rALS ausfüllen</vt:lpstr>
      <vt:lpstr>Praxisbericht mit rALS ausfüllen</vt:lpstr>
      <vt:lpstr>Aufgabe A: Ausbildungsbetrieb vorstellen</vt:lpstr>
      <vt:lpstr>Aufgabe B: konkrete Dienstleistungen</vt:lpstr>
      <vt:lpstr>Aufgabe B: konkrete Dienstleistungen</vt:lpstr>
      <vt:lpstr>Aufgabe C: Kundenanfragen</vt:lpstr>
      <vt:lpstr>Aufgabe C: Kundenanfragen</vt:lpstr>
      <vt:lpstr>Aufgabe C: Kundenanfragen</vt:lpstr>
      <vt:lpstr>Aufgabe D: Reklamationen</vt:lpstr>
      <vt:lpstr>Aufgabe D: Reklamationen</vt:lpstr>
      <vt:lpstr>Praxisbericht ausfüllen</vt:lpstr>
      <vt:lpstr>Prüfung und Prüfungsablauf</vt:lpstr>
      <vt:lpstr>Abschlussprüfung «Berufspraxis mündlich»</vt:lpstr>
      <vt:lpstr>Abschlussprüfung «Berufspraxis mündlich»</vt:lpstr>
      <vt:lpstr>Abschlussprüfung «Berufspraxis mündlich»</vt:lpstr>
      <vt:lpstr>Prüfungsumgebung</vt:lpstr>
      <vt:lpstr>Berufspraxis mündlich</vt:lpstr>
      <vt:lpstr>PowerPoint-Präsentation</vt:lpstr>
      <vt:lpstr>Lern- und Leistungsdokumentation (LLD)</vt:lpstr>
      <vt:lpstr>Die Lern- und Leistungsdokumentation (LLD)</vt:lpstr>
      <vt:lpstr>Gesetzliche Anforderung an die LLD</vt:lpstr>
      <vt:lpstr>LLD führen</vt:lpstr>
      <vt:lpstr>Kontrolle/Würdigung</vt:lpstr>
      <vt:lpstr>Einzelarbeit (1. teil)</vt:lpstr>
      <vt:lpstr>Einzelarbeit (2. teil)</vt:lpstr>
      <vt:lpstr>Fragen und Antworten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üK 1</dc:title>
  <dc:creator>moe</dc:creator>
  <cp:lastModifiedBy>Peter Walz</cp:lastModifiedBy>
  <cp:revision>416</cp:revision>
  <cp:lastPrinted>2017-05-31T09:07:47Z</cp:lastPrinted>
  <dcterms:created xsi:type="dcterms:W3CDTF">2011-08-03T10:23:25Z</dcterms:created>
  <dcterms:modified xsi:type="dcterms:W3CDTF">2019-06-17T11:44:40Z</dcterms:modified>
</cp:coreProperties>
</file>