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Lst>
  <p:notesMasterIdLst>
    <p:notesMasterId r:id="rId26"/>
  </p:notesMasterIdLst>
  <p:sldIdLst>
    <p:sldId id="256" r:id="rId4"/>
    <p:sldId id="263" r:id="rId5"/>
    <p:sldId id="265" r:id="rId6"/>
    <p:sldId id="264" r:id="rId7"/>
    <p:sldId id="279" r:id="rId8"/>
    <p:sldId id="280" r:id="rId9"/>
    <p:sldId id="291" r:id="rId10"/>
    <p:sldId id="283" r:id="rId11"/>
    <p:sldId id="268" r:id="rId12"/>
    <p:sldId id="269" r:id="rId13"/>
    <p:sldId id="270" r:id="rId14"/>
    <p:sldId id="271" r:id="rId15"/>
    <p:sldId id="272" r:id="rId16"/>
    <p:sldId id="273" r:id="rId17"/>
    <p:sldId id="274" r:id="rId18"/>
    <p:sldId id="285" r:id="rId19"/>
    <p:sldId id="287" r:id="rId20"/>
    <p:sldId id="290" r:id="rId21"/>
    <p:sldId id="275" r:id="rId22"/>
    <p:sldId id="276" r:id="rId23"/>
    <p:sldId id="277" r:id="rId24"/>
    <p:sldId id="278"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EE662-F9B5-5868-5047-A2963CCBC6F6}" name="Johanna Schönhöfer" initials="JS" userId="S::johanna.schoenhoefer@ectaveo.ch::17c3a78f-0d36-47e9-b920-a55ace117f6d" providerId="AD"/>
  <p188:author id="{71EE7EDB-79DE-A50C-E22B-1EE5AE60FC11}" name="Carmen Ferri" initials="CF" userId="S::carmen.ferri@ectaveo.ch::d3a96a1a-5c55-4c2b-815c-caab095d9a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28" autoAdjust="0"/>
  </p:normalViewPr>
  <p:slideViewPr>
    <p:cSldViewPr>
      <p:cViewPr varScale="1">
        <p:scale>
          <a:sx n="98" d="100"/>
          <a:sy n="98" d="100"/>
        </p:scale>
        <p:origin x="84" y="1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05.10.2023</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a:p>
        </p:txBody>
      </p:sp>
    </p:spTree>
    <p:extLst>
      <p:ext uri="{BB962C8B-B14F-4D97-AF65-F5344CB8AC3E}">
        <p14:creationId xmlns:p14="http://schemas.microsoft.com/office/powerpoint/2010/main" val="18177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a:t>
            </a:fld>
            <a:endParaRPr lang="de-CH"/>
          </a:p>
        </p:txBody>
      </p:sp>
    </p:spTree>
    <p:extLst>
      <p:ext uri="{BB962C8B-B14F-4D97-AF65-F5344CB8AC3E}">
        <p14:creationId xmlns:p14="http://schemas.microsoft.com/office/powerpoint/2010/main" val="3521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214472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 </a:t>
            </a:r>
          </a:p>
          <a:p>
            <a:endParaRPr lang="de-CH" dirty="0"/>
          </a:p>
          <a:p>
            <a:r>
              <a:rPr lang="de-CH" dirty="0"/>
              <a:t>Führen Sie die Punkte genauer aus:</a:t>
            </a:r>
          </a:p>
          <a:p>
            <a:r>
              <a:rPr lang="de-CH" dirty="0"/>
              <a:t>- Was Sie genau sagen: Botschaft</a:t>
            </a:r>
          </a:p>
          <a:p>
            <a:r>
              <a:rPr lang="de-CH" dirty="0"/>
              <a:t>- Wie Sie sich ausdrücken: Tonfall</a:t>
            </a:r>
          </a:p>
          <a:p>
            <a:r>
              <a:rPr lang="de-CH" dirty="0"/>
              <a:t>- Wie Sie sich verhalten: Körperhaltung, Aufmerksamkeit schenken, Blickkontakt</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65533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 </a:t>
            </a:r>
          </a:p>
          <a:p>
            <a:endParaRPr lang="de-CH" dirty="0"/>
          </a:p>
          <a:p>
            <a:r>
              <a:rPr lang="de-CH" dirty="0"/>
              <a:t>Teilen Sie die Klasse in die drei Gruppen </a:t>
            </a:r>
            <a:r>
              <a:rPr lang="de-CH" sz="1200" dirty="0">
                <a:effectLst/>
                <a:latin typeface="Calibri" panose="020F0502020204030204" pitchFamily="34" charset="0"/>
                <a:ea typeface="Calibri" panose="020F0502020204030204" pitchFamily="34" charset="0"/>
                <a:cs typeface="Times New Roman" panose="02020603050405020304" pitchFamily="18" charset="0"/>
              </a:rPr>
              <a:t>Wortwahl / Stimme / Körperhaltung und Verhalten. Die Lernenden machen sich in Einzelarbeit Gedanken zum zugewiesenen Kommunikationsaspekt.</a:t>
            </a:r>
          </a:p>
          <a:p>
            <a:r>
              <a:rPr lang="de-CH" sz="1200" dirty="0">
                <a:effectLst/>
                <a:latin typeface="Calibri" panose="020F0502020204030204" pitchFamily="34" charset="0"/>
                <a:ea typeface="Calibri" panose="020F0502020204030204" pitchFamily="34" charset="0"/>
                <a:cs typeface="Times New Roman" panose="02020603050405020304" pitchFamily="18" charset="0"/>
              </a:rPr>
              <a:t>Sammeln Sie die Ausführungen der Lernenden und ergänzen Sie sie mit den Punkten aus Folie 6.</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236407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259776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t>
            </a:r>
            <a:r>
              <a:rPr lang="de-CH" b="1" dirty="0" err="1"/>
              <a:t>üK</a:t>
            </a:r>
            <a:r>
              <a:rPr lang="de-CH" b="1"/>
              <a:t>-Leitung:</a:t>
            </a:r>
          </a:p>
          <a:p>
            <a:endParaRPr lang="de-CH" b="1" dirty="0"/>
          </a:p>
          <a:p>
            <a:r>
              <a:rPr lang="de-CH" dirty="0"/>
              <a:t>Bitte Vorbereitungsauftrag austeilen.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1971428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18/10/relationships/comments" Target="NUL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gemeinden-ag.ch/public/upload/assets/19137/08_Tag02_Werkstatt%20Posten%20zusammengef%C3%BCgt.pdf?fp=1696500622142" TargetMode="External"/><Relationship Id="rId5" Type="http://schemas.openxmlformats.org/officeDocument/2006/relationships/image" Target="../media/image8.png"/><Relationship Id="rId4" Type="http://schemas.openxmlformats.org/officeDocument/2006/relationships/hyperlink" Target="https://www.gemeinden-ag.ch/public/upload/assets/19139/08_Tag02_Werkstatt_Werkstattblatt_OVAP_V1.0_Formular.pdf?fp=169650062240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emeinden-ag.ch/public/upload/assets/19140/10_Tag02_AA_Praxisfall_OVAP_V1.0_Formular.pdf?fp=1696500622533"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gemeinden-ag.ch/public/upload/assets/19136/06_Tag02_AA_Handlungssimulation_Ausk%C3%BCnfte_OVAP_V1.0.pdf?fp=169650062163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sz="4400" dirty="0"/>
              <a:t>Auskünfte erteilen</a:t>
            </a:r>
            <a:r>
              <a:rPr lang="de-CH" dirty="0">
                <a:highlight>
                  <a:srgbClr val="C0C0C0"/>
                </a:highlight>
              </a:rPr>
              <a:t/>
            </a:r>
            <a:br>
              <a:rPr lang="de-CH" dirty="0">
                <a:highlight>
                  <a:srgbClr val="C0C0C0"/>
                </a:highlight>
              </a:rPr>
            </a:br>
            <a:r>
              <a:rPr lang="de-CH" dirty="0"/>
              <a:t>Einstieg</a:t>
            </a:r>
          </a:p>
        </p:txBody>
      </p:sp>
      <p:sp>
        <p:nvSpPr>
          <p:cNvPr id="6" name="Untertitel 5"/>
          <p:cNvSpPr>
            <a:spLocks noGrp="1"/>
          </p:cNvSpPr>
          <p:nvPr>
            <p:ph type="subTitle" idx="1"/>
          </p:nvPr>
        </p:nvSpPr>
        <p:spPr/>
        <p:txBody>
          <a:bodyPr>
            <a:normAutofit/>
          </a:bodyPr>
          <a:lstStyle/>
          <a:p>
            <a:r>
              <a:rPr lang="de-CH" dirty="0"/>
              <a:t>Präsenztag 2</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4: «Auskünfte erteilen»</a:t>
            </a:r>
          </a:p>
          <a:p>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Zielsetzungen des Inputs</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beschreiben, was erfolgreiche Kommunikation ausmacht.</a:t>
            </a:r>
          </a:p>
          <a:p>
            <a:r>
              <a:rPr lang="de-CH" dirty="0"/>
              <a:t>Sie wenden die Erfolgsfaktoren der gelungenen Kommunikation an.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10</a:t>
            </a:fld>
            <a:endParaRPr lang="de-CH"/>
          </a:p>
        </p:txBody>
      </p:sp>
    </p:spTree>
    <p:extLst>
      <p:ext uri="{BB962C8B-B14F-4D97-AF65-F5344CB8AC3E}">
        <p14:creationId xmlns:p14="http://schemas.microsoft.com/office/powerpoint/2010/main" val="2907846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Das Wichtigste in Kürze</a:t>
            </a:r>
            <a:endParaRPr lang="de-CH" dirty="0"/>
          </a:p>
        </p:txBody>
      </p:sp>
      <p:sp>
        <p:nvSpPr>
          <p:cNvPr id="6" name="Inhaltsplatzhalter 5"/>
          <p:cNvSpPr>
            <a:spLocks noGrp="1"/>
          </p:cNvSpPr>
          <p:nvPr>
            <p:ph idx="1"/>
          </p:nvPr>
        </p:nvSpPr>
        <p:spPr>
          <a:xfrm>
            <a:off x="609600" y="1600201"/>
            <a:ext cx="5414392" cy="4525963"/>
          </a:xfrm>
        </p:spPr>
        <p:txBody>
          <a:bodyPr/>
          <a:lstStyle/>
          <a:p>
            <a:r>
              <a:rPr lang="de-CH" dirty="0"/>
              <a:t>Bei der Auskunftserteilung, aber auch sonst im Arbeitsalltag stehen Sie mit unterschiedlichen Anspruchsgruppen in Kontakt.</a:t>
            </a:r>
          </a:p>
          <a:p>
            <a:r>
              <a:rPr lang="de-CH" dirty="0"/>
              <a:t>Für eine gute Kommunikation berücksichtigen Sie in der jeweiligen Situation,</a:t>
            </a:r>
          </a:p>
          <a:p>
            <a:pPr lvl="1"/>
            <a:r>
              <a:rPr lang="de-CH" dirty="0"/>
              <a:t>was Sie genau sagen,</a:t>
            </a:r>
          </a:p>
          <a:p>
            <a:pPr lvl="1"/>
            <a:r>
              <a:rPr lang="de-CH" dirty="0"/>
              <a:t>wie Sie sich ausdrücken,</a:t>
            </a:r>
          </a:p>
          <a:p>
            <a:pPr lvl="1"/>
            <a:r>
              <a:rPr lang="de-CH" dirty="0"/>
              <a:t>wie Sie sich verhalten.</a:t>
            </a:r>
          </a:p>
          <a:p>
            <a:pPr lvl="1"/>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11</a:t>
            </a:fld>
            <a:endParaRPr lang="de-CH"/>
          </a:p>
        </p:txBody>
      </p:sp>
      <p:pic>
        <p:nvPicPr>
          <p:cNvPr id="4" name="Grafik 3" descr="Ein Bild, das Person, drinnen enthält.&#10;&#10;Automatisch generierte Beschreibung">
            <a:extLst>
              <a:ext uri="{FF2B5EF4-FFF2-40B4-BE49-F238E27FC236}">
                <a16:creationId xmlns:a16="http://schemas.microsoft.com/office/drawing/2014/main" id="{BA37E0E2-8ECA-448A-A198-3C405CD49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10" y="1600201"/>
            <a:ext cx="5184576" cy="3460980"/>
          </a:xfrm>
          <a:prstGeom prst="rect">
            <a:avLst/>
          </a:prstGeom>
        </p:spPr>
      </p:pic>
      <p:sp>
        <p:nvSpPr>
          <p:cNvPr id="7" name="Textfeld 6">
            <a:extLst>
              <a:ext uri="{FF2B5EF4-FFF2-40B4-BE49-F238E27FC236}">
                <a16:creationId xmlns:a16="http://schemas.microsoft.com/office/drawing/2014/main" id="{1D894305-5214-4031-91C5-2C68C57136B5}"/>
              </a:ext>
            </a:extLst>
          </p:cNvPr>
          <p:cNvSpPr txBox="1"/>
          <p:nvPr/>
        </p:nvSpPr>
        <p:spPr>
          <a:xfrm>
            <a:off x="6087297" y="5061181"/>
            <a:ext cx="66967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a:t>
            </a:r>
            <a:r>
              <a:rPr lang="de-CH" sz="1400" dirty="0">
                <a:effectLst/>
                <a:latin typeface="Calibri" panose="020F0502020204030204" pitchFamily="34" charset="0"/>
                <a:cs typeface="Calibri" panose="020F0502020204030204" pitchFamily="34" charset="0"/>
              </a:rPr>
              <a:t>Kommunikationssituation</a:t>
            </a:r>
            <a:endParaRPr lang="de-CH" sz="1400" dirty="0">
              <a:latin typeface="Calibri" panose="020F0502020204030204" pitchFamily="34" charset="0"/>
              <a:cs typeface="Calibri" panose="020F0502020204030204" pitchFamily="34" charset="0"/>
            </a:endParaRPr>
          </a:p>
          <a:p>
            <a:r>
              <a:rPr lang="de-CH" sz="1400" dirty="0">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3604755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Kommunikationsaspekte</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12</a:t>
            </a:fld>
            <a:endParaRPr lang="de-CH"/>
          </a:p>
        </p:txBody>
      </p:sp>
    </p:spTree>
    <p:extLst>
      <p:ext uri="{BB962C8B-B14F-4D97-AF65-F5344CB8AC3E}">
        <p14:creationId xmlns:p14="http://schemas.microsoft.com/office/powerpoint/2010/main" val="2506937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Murmelrunde</a:t>
            </a:r>
          </a:p>
        </p:txBody>
      </p:sp>
      <p:sp>
        <p:nvSpPr>
          <p:cNvPr id="6" name="Inhaltsplatzhalter 5"/>
          <p:cNvSpPr>
            <a:spLocks noGrp="1"/>
          </p:cNvSpPr>
          <p:nvPr>
            <p:ph idx="1"/>
          </p:nvPr>
        </p:nvSpPr>
        <p:spPr>
          <a:xfrm>
            <a:off x="609600" y="1417638"/>
            <a:ext cx="10972800" cy="4525963"/>
          </a:xfrm>
        </p:spPr>
        <p:txBody>
          <a:bodyPr/>
          <a:lstStyle/>
          <a:p>
            <a:pPr marL="0" indent="0" hangingPunct="0">
              <a:buNone/>
            </a:pPr>
            <a:r>
              <a:rPr lang="de-CH" sz="2200" b="1" dirty="0">
                <a:solidFill>
                  <a:srgbClr val="0070C0"/>
                </a:solidFill>
                <a:ea typeface="Times New Roman" panose="02020603050405020304" pitchFamily="18" charset="0"/>
                <a:cs typeface="Times New Roman" panose="02020603050405020304" pitchFamily="18" charset="0"/>
              </a:rPr>
              <a:t>A</a:t>
            </a:r>
            <a:r>
              <a:rPr lang="de-CH" sz="2200" b="1" dirty="0">
                <a:solidFill>
                  <a:srgbClr val="0070C0"/>
                </a:solidFill>
                <a:effectLst/>
                <a:ea typeface="Times New Roman" panose="02020603050405020304" pitchFamily="18" charset="0"/>
                <a:cs typeface="Times New Roman" panose="02020603050405020304" pitchFamily="18" charset="0"/>
              </a:rPr>
              <a:t>ufgabenstellung</a:t>
            </a:r>
            <a:endParaRPr lang="de-CH" sz="2200" b="1" dirty="0">
              <a:solidFill>
                <a:srgbClr val="0070C0"/>
              </a:solidFill>
              <a:ea typeface="Times New Roman" panose="02020603050405020304" pitchFamily="18" charset="0"/>
              <a:cs typeface="Times New Roman" panose="02020603050405020304" pitchFamily="18" charset="0"/>
            </a:endParaRPr>
          </a:p>
          <a:p>
            <a:pPr marL="0" indent="0" hangingPunct="0">
              <a:buNone/>
            </a:pPr>
            <a:r>
              <a:rPr lang="de-CH" sz="2200" b="1" dirty="0">
                <a:effectLst/>
                <a:latin typeface="Calibri" panose="020F0502020204030204" pitchFamily="34" charset="0"/>
                <a:ea typeface="Calibri" panose="020F0502020204030204" pitchFamily="34" charset="0"/>
                <a:cs typeface="Times New Roman" panose="02020603050405020304" pitchFamily="18" charset="0"/>
              </a:rPr>
              <a:t>Schritt 1:</a:t>
            </a:r>
            <a:r>
              <a:rPr lang="de-CH" sz="2200" dirty="0">
                <a:effectLst/>
                <a:latin typeface="Calibri" panose="020F0502020204030204" pitchFamily="34" charset="0"/>
                <a:ea typeface="Calibri" panose="020F0502020204030204" pitchFamily="34" charset="0"/>
                <a:cs typeface="Times New Roman" panose="02020603050405020304" pitchFamily="18" charset="0"/>
              </a:rPr>
              <a:t> Stellen Sie sich vor, Sie geben eine Auskunft. </a:t>
            </a:r>
          </a:p>
          <a:p>
            <a:pPr marL="0" indent="0" hangingPunct="0">
              <a:buNone/>
            </a:pPr>
            <a:r>
              <a:rPr lang="de-CH" sz="2200" dirty="0">
                <a:effectLst/>
                <a:latin typeface="Calibri" panose="020F0502020204030204" pitchFamily="34" charset="0"/>
                <a:ea typeface="Calibri" panose="020F0502020204030204" pitchFamily="34" charset="0"/>
                <a:cs typeface="Times New Roman" panose="02020603050405020304" pitchFamily="18" charset="0"/>
              </a:rPr>
              <a:t>Überlegen Sie sich, welche Erfolgsfaktoren in der Kundenkommunikation wichtig sind</a:t>
            </a:r>
            <a:r>
              <a:rPr lang="de-CH" sz="2200" dirty="0">
                <a:ea typeface="Calibri" panose="020F0502020204030204" pitchFamily="34" charset="0"/>
                <a:cs typeface="Times New Roman" panose="02020603050405020304" pitchFamily="18" charset="0"/>
              </a:rPr>
              <a:t>, u</a:t>
            </a:r>
            <a:r>
              <a:rPr lang="de-CH" sz="2200" dirty="0">
                <a:effectLst/>
                <a:latin typeface="Calibri" panose="020F0502020204030204" pitchFamily="34" charset="0"/>
                <a:ea typeface="Calibri" panose="020F0502020204030204" pitchFamily="34" charset="0"/>
                <a:cs typeface="Times New Roman" panose="02020603050405020304" pitchFamily="18" charset="0"/>
              </a:rPr>
              <a:t>nd zwar in Bezug auf die drei </a:t>
            </a:r>
            <a:r>
              <a:rPr lang="de-CH" sz="2200" dirty="0" smtClean="0">
                <a:effectLst/>
                <a:latin typeface="Calibri" panose="020F0502020204030204" pitchFamily="34" charset="0"/>
                <a:ea typeface="Calibri" panose="020F0502020204030204" pitchFamily="34" charset="0"/>
                <a:cs typeface="Times New Roman" panose="02020603050405020304" pitchFamily="18" charset="0"/>
              </a:rPr>
              <a:t>Kommunikationsaspekte:</a:t>
            </a:r>
          </a:p>
          <a:p>
            <a:pPr marL="0" indent="0" hangingPunct="0">
              <a:buNone/>
            </a:pPr>
            <a:r>
              <a:rPr lang="de-CH" sz="2200" b="1" dirty="0" smtClean="0">
                <a:effectLst/>
                <a:latin typeface="Calibri" panose="020F0502020204030204" pitchFamily="34" charset="0"/>
                <a:ea typeface="Calibri" panose="020F0502020204030204" pitchFamily="34" charset="0"/>
                <a:cs typeface="Times New Roman" panose="02020603050405020304" pitchFamily="18" charset="0"/>
              </a:rPr>
              <a:t>	Wortwahl </a:t>
            </a:r>
            <a:r>
              <a:rPr lang="de-CH" sz="2200" b="1" dirty="0">
                <a:effectLst/>
                <a:latin typeface="Calibri" panose="020F0502020204030204" pitchFamily="34" charset="0"/>
                <a:ea typeface="Calibri" panose="020F0502020204030204" pitchFamily="34" charset="0"/>
                <a:cs typeface="Times New Roman" panose="02020603050405020304" pitchFamily="18" charset="0"/>
              </a:rPr>
              <a:t>/ Stimme / Körperhaltung </a:t>
            </a:r>
            <a:r>
              <a:rPr lang="de-CH" sz="2200" b="1" dirty="0">
                <a:ea typeface="Calibri" panose="020F0502020204030204" pitchFamily="34" charset="0"/>
                <a:cs typeface="Times New Roman" panose="02020603050405020304" pitchFamily="18" charset="0"/>
              </a:rPr>
              <a:t>und </a:t>
            </a:r>
            <a:r>
              <a:rPr lang="de-CH" sz="2200" b="1" dirty="0">
                <a:effectLst/>
                <a:latin typeface="Calibri" panose="020F0502020204030204" pitchFamily="34" charset="0"/>
                <a:ea typeface="Calibri" panose="020F0502020204030204" pitchFamily="34" charset="0"/>
                <a:cs typeface="Times New Roman" panose="02020603050405020304" pitchFamily="18" charset="0"/>
              </a:rPr>
              <a:t>Verhalten.</a:t>
            </a:r>
          </a:p>
          <a:p>
            <a:pPr marL="0" indent="0" hangingPunct="0">
              <a:buNone/>
            </a:pPr>
            <a:r>
              <a:rPr lang="de-CH" sz="2200" dirty="0">
                <a:effectLst/>
                <a:latin typeface="Calibri" panose="020F0502020204030204" pitchFamily="34" charset="0"/>
                <a:ea typeface="Calibri" panose="020F0502020204030204" pitchFamily="34" charset="0"/>
                <a:cs typeface="Times New Roman" panose="02020603050405020304" pitchFamily="18" charset="0"/>
              </a:rPr>
              <a:t>Wie können Sie sicherstellen, dass die andere Person sich wohl und gut beraten fühlt? Und dass sie mit der Auskunft zufrieden ist</a:t>
            </a:r>
            <a:r>
              <a:rPr lang="de-CH" sz="2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indent="0" hangingPunct="0">
              <a:buNone/>
            </a:pPr>
            <a:endParaRPr lang="de-CH"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hangingPunct="0">
              <a:buNone/>
            </a:pPr>
            <a:r>
              <a:rPr lang="de-CH" sz="2200" b="1" dirty="0" smtClean="0">
                <a:effectLst/>
                <a:latin typeface="Calibri" panose="020F0502020204030204" pitchFamily="34" charset="0"/>
                <a:ea typeface="Calibri" panose="020F0502020204030204" pitchFamily="34" charset="0"/>
                <a:cs typeface="Times New Roman" panose="02020603050405020304" pitchFamily="18" charset="0"/>
              </a:rPr>
              <a:t>Schritt </a:t>
            </a:r>
            <a:r>
              <a:rPr lang="de-CH" sz="2200" b="1" dirty="0">
                <a:effectLst/>
                <a:latin typeface="Calibri" panose="020F0502020204030204" pitchFamily="34" charset="0"/>
                <a:ea typeface="Calibri" panose="020F0502020204030204" pitchFamily="34" charset="0"/>
                <a:cs typeface="Times New Roman" panose="02020603050405020304" pitchFamily="18" charset="0"/>
              </a:rPr>
              <a:t>2:</a:t>
            </a:r>
            <a:r>
              <a:rPr lang="de-CH" sz="2200" dirty="0">
                <a:effectLst/>
                <a:latin typeface="Calibri" panose="020F0502020204030204" pitchFamily="34" charset="0"/>
                <a:ea typeface="Calibri" panose="020F0502020204030204" pitchFamily="34" charset="0"/>
                <a:cs typeface="Times New Roman" panose="02020603050405020304" pitchFamily="18" charset="0"/>
              </a:rPr>
              <a:t> Definieren Sie mindestens fünf Erfolgsfaktoren pro Kommunikationsaspekt und teilen Sie Ihre Resultate im Plenum</a:t>
            </a:r>
            <a:r>
              <a:rPr lang="de-CH" sz="2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indent="0" hangingPunct="0">
              <a:buNone/>
            </a:pPr>
            <a:endParaRPr lang="de-CH"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hangingPunct="0">
              <a:buNone/>
            </a:pPr>
            <a:r>
              <a:rPr lang="de-CH" sz="2200" b="1" dirty="0" smtClean="0">
                <a:effectLst/>
                <a:latin typeface="Calibri" panose="020F0502020204030204" pitchFamily="34" charset="0"/>
                <a:ea typeface="Times New Roman" panose="02020603050405020304" pitchFamily="18" charset="0"/>
                <a:cs typeface="Times New Roman" panose="02020603050405020304" pitchFamily="18" charset="0"/>
              </a:rPr>
              <a:t>Organisation</a:t>
            </a:r>
            <a:endParaRPr lang="de-CH"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r>
              <a:rPr lang="de-CH" sz="2200" dirty="0">
                <a:effectLst/>
                <a:latin typeface="Calibri" panose="020F0502020204030204" pitchFamily="34" charset="0"/>
                <a:ea typeface="Calibri" panose="020F0502020204030204" pitchFamily="34" charset="0"/>
                <a:cs typeface="Times New Roman" panose="02020603050405020304" pitchFamily="18" charset="0"/>
              </a:rPr>
              <a:t>Zeit: 10 Minuten</a:t>
            </a:r>
          </a:p>
          <a:p>
            <a:pPr hangingPunct="0"/>
            <a:r>
              <a:rPr lang="de-CH" sz="2200" dirty="0">
                <a:effectLst/>
                <a:latin typeface="Calibri" panose="020F0502020204030204" pitchFamily="34" charset="0"/>
                <a:ea typeface="Calibri" panose="020F0502020204030204" pitchFamily="34" charset="0"/>
                <a:cs typeface="Times New Roman" panose="02020603050405020304" pitchFamily="18" charset="0"/>
              </a:rPr>
              <a:t>Arbeitsweise: Einzelarbeit, Plenum</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13</a:t>
            </a:fld>
            <a:endParaRPr lang="de-CH"/>
          </a:p>
        </p:txBody>
      </p:sp>
    </p:spTree>
    <p:extLst>
      <p:ext uri="{BB962C8B-B14F-4D97-AF65-F5344CB8AC3E}">
        <p14:creationId xmlns:p14="http://schemas.microsoft.com/office/powerpoint/2010/main" val="3399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F49D0-829B-4C45-A225-4D6272192CA7}"/>
              </a:ext>
            </a:extLst>
          </p:cNvPr>
          <p:cNvSpPr>
            <a:spLocks noGrp="1"/>
          </p:cNvSpPr>
          <p:nvPr>
            <p:ph type="title"/>
          </p:nvPr>
        </p:nvSpPr>
        <p:spPr/>
        <p:txBody>
          <a:bodyPr/>
          <a:lstStyle/>
          <a:p>
            <a:r>
              <a:rPr lang="de-CH" dirty="0"/>
              <a:t>KOMMUNIKATIONSASPEKTE</a:t>
            </a:r>
          </a:p>
        </p:txBody>
      </p:sp>
      <p:graphicFrame>
        <p:nvGraphicFramePr>
          <p:cNvPr id="5" name="Tabelle 5">
            <a:extLst>
              <a:ext uri="{FF2B5EF4-FFF2-40B4-BE49-F238E27FC236}">
                <a16:creationId xmlns:a16="http://schemas.microsoft.com/office/drawing/2014/main" id="{DBD58E30-F47B-4BC5-A898-437FE998CAB7}"/>
              </a:ext>
            </a:extLst>
          </p:cNvPr>
          <p:cNvGraphicFramePr>
            <a:graphicFrameLocks noGrp="1"/>
          </p:cNvGraphicFramePr>
          <p:nvPr>
            <p:ph idx="1"/>
            <p:extLst/>
          </p:nvPr>
        </p:nvGraphicFramePr>
        <p:xfrm>
          <a:off x="609600" y="1600200"/>
          <a:ext cx="10972800" cy="4641344"/>
        </p:xfrm>
        <a:graphic>
          <a:graphicData uri="http://schemas.openxmlformats.org/drawingml/2006/table">
            <a:tbl>
              <a:tblPr firstRow="1" bandRow="1">
                <a:tableStyleId>{5A111915-BE36-4E01-A7E5-04B1672EAD32}</a:tableStyleId>
              </a:tblPr>
              <a:tblGrid>
                <a:gridCol w="3657600">
                  <a:extLst>
                    <a:ext uri="{9D8B030D-6E8A-4147-A177-3AD203B41FA5}">
                      <a16:colId xmlns:a16="http://schemas.microsoft.com/office/drawing/2014/main" val="1311805198"/>
                    </a:ext>
                  </a:extLst>
                </a:gridCol>
                <a:gridCol w="3657600">
                  <a:extLst>
                    <a:ext uri="{9D8B030D-6E8A-4147-A177-3AD203B41FA5}">
                      <a16:colId xmlns:a16="http://schemas.microsoft.com/office/drawing/2014/main" val="2355986521"/>
                    </a:ext>
                  </a:extLst>
                </a:gridCol>
                <a:gridCol w="3657600">
                  <a:extLst>
                    <a:ext uri="{9D8B030D-6E8A-4147-A177-3AD203B41FA5}">
                      <a16:colId xmlns:a16="http://schemas.microsoft.com/office/drawing/2014/main" val="4271825791"/>
                    </a:ext>
                  </a:extLst>
                </a:gridCol>
              </a:tblGrid>
              <a:tr h="1684784">
                <a:tc>
                  <a:txBody>
                    <a:bodyPr/>
                    <a:lstStyle/>
                    <a:p>
                      <a:endParaRPr lang="de-CH" sz="1800" dirty="0"/>
                    </a:p>
                  </a:txBody>
                  <a:tcPr>
                    <a:solidFill>
                      <a:srgbClr val="0082CA"/>
                    </a:solidFill>
                  </a:tcPr>
                </a:tc>
                <a:tc>
                  <a:txBody>
                    <a:bodyPr/>
                    <a:lstStyle/>
                    <a:p>
                      <a:endParaRPr lang="de-CH" sz="1800" dirty="0"/>
                    </a:p>
                  </a:txBody>
                  <a:tcPr>
                    <a:solidFill>
                      <a:srgbClr val="0082CA"/>
                    </a:solidFill>
                  </a:tcPr>
                </a:tc>
                <a:tc>
                  <a:txBody>
                    <a:bodyPr/>
                    <a:lstStyle/>
                    <a:p>
                      <a:endParaRPr lang="de-CH" sz="1800" dirty="0"/>
                    </a:p>
                  </a:txBody>
                  <a:tcPr>
                    <a:solidFill>
                      <a:srgbClr val="0082CA"/>
                    </a:solidFill>
                  </a:tcPr>
                </a:tc>
                <a:extLst>
                  <a:ext uri="{0D108BD9-81ED-4DB2-BD59-A6C34878D82A}">
                    <a16:rowId xmlns:a16="http://schemas.microsoft.com/office/drawing/2014/main" val="1042411391"/>
                  </a:ext>
                </a:extLst>
              </a:tr>
              <a:tr h="142840">
                <a:tc>
                  <a:txBody>
                    <a:bodyPr/>
                    <a:lstStyle/>
                    <a:p>
                      <a:r>
                        <a:rPr lang="de-CH" sz="1800" b="1" dirty="0">
                          <a:solidFill>
                            <a:schemeClr val="bg1"/>
                          </a:solidFill>
                        </a:rPr>
                        <a:t>Wortwahl</a:t>
                      </a:r>
                    </a:p>
                  </a:txBody>
                  <a:tcPr>
                    <a:solidFill>
                      <a:srgbClr val="0082CA"/>
                    </a:solidFill>
                  </a:tcPr>
                </a:tc>
                <a:tc>
                  <a:txBody>
                    <a:bodyPr/>
                    <a:lstStyle/>
                    <a:p>
                      <a:r>
                        <a:rPr lang="de-CH" sz="1800" b="1" dirty="0">
                          <a:solidFill>
                            <a:schemeClr val="bg1"/>
                          </a:solidFill>
                        </a:rPr>
                        <a:t>Stimme</a:t>
                      </a:r>
                    </a:p>
                  </a:txBody>
                  <a:tcPr>
                    <a:solidFill>
                      <a:srgbClr val="0082CA"/>
                    </a:solidFill>
                  </a:tcPr>
                </a:tc>
                <a:tc>
                  <a:txBody>
                    <a:bodyPr/>
                    <a:lstStyle/>
                    <a:p>
                      <a:r>
                        <a:rPr lang="de-CH" sz="1800" b="1" dirty="0">
                          <a:solidFill>
                            <a:schemeClr val="bg1"/>
                          </a:solidFill>
                        </a:rPr>
                        <a:t>Körperhaltung und Verhalten</a:t>
                      </a:r>
                    </a:p>
                  </a:txBody>
                  <a:tcPr>
                    <a:solidFill>
                      <a:srgbClr val="0082CA"/>
                    </a:solidFill>
                  </a:tcPr>
                </a:tc>
                <a:extLst>
                  <a:ext uri="{0D108BD9-81ED-4DB2-BD59-A6C34878D82A}">
                    <a16:rowId xmlns:a16="http://schemas.microsoft.com/office/drawing/2014/main" val="4134895637"/>
                  </a:ext>
                </a:extLst>
              </a:tr>
              <a:tr h="370840">
                <a:tc>
                  <a:txBody>
                    <a:bodyPr/>
                    <a:lstStyle/>
                    <a:p>
                      <a:r>
                        <a:rPr lang="de-CH" sz="2000" dirty="0"/>
                        <a:t>Eindeutig kommunizieren</a:t>
                      </a:r>
                    </a:p>
                  </a:txBody>
                  <a:tcPr/>
                </a:tc>
                <a:tc>
                  <a:txBody>
                    <a:bodyPr/>
                    <a:lstStyle/>
                    <a:p>
                      <a:r>
                        <a:rPr lang="de-CH" sz="2000" dirty="0"/>
                        <a:t>In angenehmer Lautstärke sprechen</a:t>
                      </a:r>
                    </a:p>
                  </a:txBody>
                  <a:tcPr/>
                </a:tc>
                <a:tc>
                  <a:txBody>
                    <a:bodyPr/>
                    <a:lstStyle/>
                    <a:p>
                      <a:r>
                        <a:rPr lang="de-CH" sz="2000" dirty="0"/>
                        <a:t>Blickkontakt aufbauen</a:t>
                      </a:r>
                    </a:p>
                  </a:txBody>
                  <a:tcPr/>
                </a:tc>
                <a:extLst>
                  <a:ext uri="{0D108BD9-81ED-4DB2-BD59-A6C34878D82A}">
                    <a16:rowId xmlns:a16="http://schemas.microsoft.com/office/drawing/2014/main" val="3661780528"/>
                  </a:ext>
                </a:extLst>
              </a:tr>
              <a:tr h="370840">
                <a:tc>
                  <a:txBody>
                    <a:bodyPr/>
                    <a:lstStyle/>
                    <a:p>
                      <a:r>
                        <a:rPr lang="de-CH" sz="2000" dirty="0"/>
                        <a:t>Keine Fachbegriffe verwenden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000" dirty="0"/>
                        <a:t>Nicht zu schnell sprechen</a:t>
                      </a:r>
                    </a:p>
                  </a:txBody>
                  <a:tcPr/>
                </a:tc>
                <a:tc>
                  <a:txBody>
                    <a:bodyPr/>
                    <a:lstStyle/>
                    <a:p>
                      <a:r>
                        <a:rPr lang="de-CH" sz="2000" dirty="0"/>
                        <a:t>Sich der Person zuwenden</a:t>
                      </a:r>
                    </a:p>
                  </a:txBody>
                  <a:tcPr/>
                </a:tc>
                <a:extLst>
                  <a:ext uri="{0D108BD9-81ED-4DB2-BD59-A6C34878D82A}">
                    <a16:rowId xmlns:a16="http://schemas.microsoft.com/office/drawing/2014/main" val="3006702541"/>
                  </a:ext>
                </a:extLst>
              </a:tr>
              <a:tr h="370840">
                <a:tc>
                  <a:txBody>
                    <a:bodyPr/>
                    <a:lstStyle/>
                    <a:p>
                      <a:r>
                        <a:rPr lang="de-CH" sz="2000" dirty="0"/>
                        <a:t>Kurze und klare Antworten geben</a:t>
                      </a:r>
                    </a:p>
                  </a:txBody>
                  <a:tcPr/>
                </a:tc>
                <a:tc>
                  <a:txBody>
                    <a:bodyPr/>
                    <a:lstStyle/>
                    <a:p>
                      <a:r>
                        <a:rPr lang="de-CH" sz="2000" dirty="0"/>
                        <a:t>Freundlich sprechen</a:t>
                      </a:r>
                    </a:p>
                  </a:txBody>
                  <a:tcPr/>
                </a:tc>
                <a:tc>
                  <a:txBody>
                    <a:bodyPr/>
                    <a:lstStyle/>
                    <a:p>
                      <a:r>
                        <a:rPr lang="de-CH" sz="2000" dirty="0"/>
                        <a:t>Der Person volle Aufmerksamkeit schenken</a:t>
                      </a:r>
                    </a:p>
                  </a:txBody>
                  <a:tcPr/>
                </a:tc>
                <a:extLst>
                  <a:ext uri="{0D108BD9-81ED-4DB2-BD59-A6C34878D82A}">
                    <a16:rowId xmlns:a16="http://schemas.microsoft.com/office/drawing/2014/main" val="826903415"/>
                  </a:ext>
                </a:extLst>
              </a:tr>
              <a:tr h="370840">
                <a:tc>
                  <a:txBody>
                    <a:bodyPr/>
                    <a:lstStyle/>
                    <a:p>
                      <a:r>
                        <a:rPr lang="de-CH" sz="2000" dirty="0"/>
                        <a:t>Höflich sein</a:t>
                      </a:r>
                    </a:p>
                  </a:txBody>
                  <a:tcPr/>
                </a:tc>
                <a:tc>
                  <a:txBody>
                    <a:bodyPr/>
                    <a:lstStyle/>
                    <a:p>
                      <a:endParaRPr lang="de-CH" sz="2000" dirty="0"/>
                    </a:p>
                  </a:txBody>
                  <a:tcPr/>
                </a:tc>
                <a:tc>
                  <a:txBody>
                    <a:bodyPr/>
                    <a:lstStyle/>
                    <a:p>
                      <a:r>
                        <a:rPr lang="de-CH" sz="2000" dirty="0"/>
                        <a:t>Arme nicht verschränken</a:t>
                      </a:r>
                    </a:p>
                  </a:txBody>
                  <a:tcPr/>
                </a:tc>
                <a:extLst>
                  <a:ext uri="{0D108BD9-81ED-4DB2-BD59-A6C34878D82A}">
                    <a16:rowId xmlns:a16="http://schemas.microsoft.com/office/drawing/2014/main" val="119057991"/>
                  </a:ext>
                </a:extLst>
              </a:tr>
              <a:tr h="370840">
                <a:tc>
                  <a:txBody>
                    <a:bodyPr/>
                    <a:lstStyle/>
                    <a:p>
                      <a:r>
                        <a:rPr lang="de-CH" sz="2000" dirty="0"/>
                        <a:t>Kein «hä?» oder «hm?»</a:t>
                      </a:r>
                    </a:p>
                  </a:txBody>
                  <a:tcPr/>
                </a:tc>
                <a:tc>
                  <a:txBody>
                    <a:bodyPr/>
                    <a:lstStyle/>
                    <a:p>
                      <a:endParaRPr lang="de-CH" sz="2000" dirty="0"/>
                    </a:p>
                  </a:txBody>
                  <a:tcPr/>
                </a:tc>
                <a:tc>
                  <a:txBody>
                    <a:bodyPr/>
                    <a:lstStyle/>
                    <a:p>
                      <a:endParaRPr lang="de-CH" sz="2000" dirty="0"/>
                    </a:p>
                  </a:txBody>
                  <a:tcPr/>
                </a:tc>
                <a:extLst>
                  <a:ext uri="{0D108BD9-81ED-4DB2-BD59-A6C34878D82A}">
                    <a16:rowId xmlns:a16="http://schemas.microsoft.com/office/drawing/2014/main" val="2666414942"/>
                  </a:ext>
                </a:extLst>
              </a:tr>
            </a:tbl>
          </a:graphicData>
        </a:graphic>
      </p:graphicFrame>
      <p:sp>
        <p:nvSpPr>
          <p:cNvPr id="4" name="Foliennummernplatzhalter 3">
            <a:extLst>
              <a:ext uri="{FF2B5EF4-FFF2-40B4-BE49-F238E27FC236}">
                <a16:creationId xmlns:a16="http://schemas.microsoft.com/office/drawing/2014/main" id="{6C0BF525-E361-4901-A7B3-1F6D2C8D69E0}"/>
              </a:ext>
            </a:extLst>
          </p:cNvPr>
          <p:cNvSpPr>
            <a:spLocks noGrp="1"/>
          </p:cNvSpPr>
          <p:nvPr>
            <p:ph type="sldNum" sz="quarter" idx="12"/>
          </p:nvPr>
        </p:nvSpPr>
        <p:spPr/>
        <p:txBody>
          <a:bodyPr/>
          <a:lstStyle/>
          <a:p>
            <a:fld id="{87674F0A-37BA-4CE3-B1FD-DE57A7E2F2C6}" type="slidenum">
              <a:rPr lang="de-CH" smtClean="0"/>
              <a:pPr/>
              <a:t>14</a:t>
            </a:fld>
            <a:endParaRPr lang="de-CH" dirty="0"/>
          </a:p>
        </p:txBody>
      </p:sp>
      <p:pic>
        <p:nvPicPr>
          <p:cNvPr id="9" name="Grafik 8">
            <a:extLst>
              <a:ext uri="{FF2B5EF4-FFF2-40B4-BE49-F238E27FC236}">
                <a16:creationId xmlns:a16="http://schemas.microsoft.com/office/drawing/2014/main" id="{5F061037-B510-418D-806A-70E248CD16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572"/>
          <a:stretch/>
        </p:blipFill>
        <p:spPr>
          <a:xfrm>
            <a:off x="609599" y="1700809"/>
            <a:ext cx="3686199" cy="1491968"/>
          </a:xfrm>
          <a:prstGeom prst="rect">
            <a:avLst/>
          </a:prstGeom>
        </p:spPr>
      </p:pic>
      <p:pic>
        <p:nvPicPr>
          <p:cNvPr id="6" name="Grafik 5" descr="Ein Bild, das Mikrofon enthält.&#10;&#10;Automatisch generierte Beschreibung">
            <a:extLst>
              <a:ext uri="{FF2B5EF4-FFF2-40B4-BE49-F238E27FC236}">
                <a16:creationId xmlns:a16="http://schemas.microsoft.com/office/drawing/2014/main" id="{0A4EECA5-A5DB-4EE7-80AA-3E472EE81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799" y="1700809"/>
            <a:ext cx="3703497" cy="1491968"/>
          </a:xfrm>
          <a:prstGeom prst="rect">
            <a:avLst/>
          </a:prstGeom>
        </p:spPr>
      </p:pic>
      <p:pic>
        <p:nvPicPr>
          <p:cNvPr id="8" name="Grafik 7" descr="Ein Bild, das Person, darstellend enthält.&#10;&#10;Automatisch generierte Beschreibung">
            <a:extLst>
              <a:ext uri="{FF2B5EF4-FFF2-40B4-BE49-F238E27FC236}">
                <a16:creationId xmlns:a16="http://schemas.microsoft.com/office/drawing/2014/main" id="{943C6D19-AA2B-440F-8E5E-51175AFCD8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7556"/>
          <a:stretch/>
        </p:blipFill>
        <p:spPr>
          <a:xfrm>
            <a:off x="7998537" y="1700810"/>
            <a:ext cx="3584623" cy="1491968"/>
          </a:xfrm>
          <a:prstGeom prst="rect">
            <a:avLst/>
          </a:prstGeom>
        </p:spPr>
      </p:pic>
      <p:sp>
        <p:nvSpPr>
          <p:cNvPr id="10" name="Textfeld 9">
            <a:extLst>
              <a:ext uri="{FF2B5EF4-FFF2-40B4-BE49-F238E27FC236}">
                <a16:creationId xmlns:a16="http://schemas.microsoft.com/office/drawing/2014/main" id="{E2D6A4CF-563C-4EAC-A532-B1433469D662}"/>
              </a:ext>
            </a:extLst>
          </p:cNvPr>
          <p:cNvSpPr txBox="1"/>
          <p:nvPr/>
        </p:nvSpPr>
        <p:spPr>
          <a:xfrm>
            <a:off x="551384" y="6342153"/>
            <a:ext cx="6696744" cy="307777"/>
          </a:xfrm>
          <a:prstGeom prst="rect">
            <a:avLst/>
          </a:prstGeom>
          <a:noFill/>
        </p:spPr>
        <p:txBody>
          <a:bodyPr wrap="square" rtlCol="0">
            <a:spAutoFit/>
          </a:bodyPr>
          <a:lstStyle/>
          <a:p>
            <a:r>
              <a:rPr lang="de-CH" sz="1400" dirty="0">
                <a:latin typeface="Calibri" panose="020F0502020204030204" pitchFamily="34" charset="0"/>
              </a:rPr>
              <a:t>Bildquelle: Adobe Stock</a:t>
            </a:r>
          </a:p>
        </p:txBody>
      </p:sp>
    </p:spTree>
    <p:extLst>
      <p:ext uri="{BB962C8B-B14F-4D97-AF65-F5344CB8AC3E}">
        <p14:creationId xmlns:p14="http://schemas.microsoft.com/office/powerpoint/2010/main" val="1480285921"/>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6"/>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15</a:t>
            </a:fld>
            <a:endParaRPr lang="de-CH"/>
          </a:p>
        </p:txBody>
      </p:sp>
      <p:sp>
        <p:nvSpPr>
          <p:cNvPr id="7" name="Rechteck 6">
            <a:extLst>
              <a:ext uri="{FF2B5EF4-FFF2-40B4-BE49-F238E27FC236}">
                <a16:creationId xmlns:a16="http://schemas.microsoft.com/office/drawing/2014/main" id="{3E1B0580-363F-4E8F-858D-F4161CC3878C}"/>
              </a:ext>
            </a:extLst>
          </p:cNvPr>
          <p:cNvSpPr/>
          <p:nvPr/>
        </p:nvSpPr>
        <p:spPr>
          <a:xfrm>
            <a:off x="7066836"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Stimme</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Wie drücke ich mich aus? </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Wortwahl</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Wie sage ich etwas?</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Körperhaltung</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Wie verhalte ich mich?</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730913" y="2122322"/>
            <a:ext cx="2730229" cy="2730229"/>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pPr>
            <a:r>
              <a:rPr lang="de-CH" sz="2400" dirty="0">
                <a:solidFill>
                  <a:schemeClr val="bg1"/>
                </a:solidFill>
                <a:latin typeface="Calibri" panose="020F0502020204030204" pitchFamily="34" charset="0"/>
                <a:cs typeface="Calibri" panose="020F0502020204030204" pitchFamily="34" charset="0"/>
              </a:rPr>
              <a:t>Erfolgreich kommunizieren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hangingPunct="0">
              <a:buNone/>
            </a:pPr>
            <a:r>
              <a:rPr lang="de-CH" sz="1400" b="1" dirty="0" smtClean="0"/>
              <a:t>Ausgangslage: </a:t>
            </a:r>
            <a:r>
              <a:rPr lang="de-CH" sz="1400" dirty="0" smtClean="0"/>
              <a:t>Sie </a:t>
            </a:r>
            <a:r>
              <a:rPr lang="de-CH" sz="1400" dirty="0"/>
              <a:t>haben die Erfolgsfaktoren einer gelungenen Kommunikation zur Auskunftserteilung erarbeitet. In dieser Werkstatt vertiefen Sie Ihr Wissen dazu, indem Sie es direkt anwenden</a:t>
            </a:r>
            <a:r>
              <a:rPr lang="de-CH" sz="1400" dirty="0" smtClean="0"/>
              <a:t>.</a:t>
            </a:r>
            <a:endParaRPr lang="de-CH" sz="900" dirty="0"/>
          </a:p>
          <a:p>
            <a:pPr marL="0" indent="0" hangingPunct="0">
              <a:buNone/>
            </a:pPr>
            <a:r>
              <a:rPr lang="de-CH" sz="1400" b="1" dirty="0">
                <a:solidFill>
                  <a:srgbClr val="0070C0"/>
                </a:solidFill>
              </a:rPr>
              <a:t>Aufgabenstellung</a:t>
            </a:r>
          </a:p>
          <a:p>
            <a:pPr marL="0" indent="0" hangingPunct="0">
              <a:buNone/>
            </a:pPr>
            <a:r>
              <a:rPr lang="de-CH" sz="1400" b="1" dirty="0"/>
              <a:t>Schritt 1:</a:t>
            </a:r>
            <a:r>
              <a:rPr lang="de-CH" sz="1400" dirty="0"/>
              <a:t> Bilden Sie Dreiergruppen. </a:t>
            </a:r>
          </a:p>
          <a:p>
            <a:pPr marL="0" indent="0" hangingPunct="0">
              <a:buNone/>
            </a:pPr>
            <a:r>
              <a:rPr lang="de-CH" sz="1400" b="1" dirty="0"/>
              <a:t>Schritt 2:</a:t>
            </a:r>
            <a:r>
              <a:rPr lang="de-CH" sz="1400" dirty="0"/>
              <a:t> Gehen Sie zusammen an einen der drei Posten und führen Sie die dort liegenden Aufgabenstellungen aus. Es stehen folgende Posten </a:t>
            </a:r>
            <a:r>
              <a:rPr lang="de-CH" sz="1400" dirty="0" smtClean="0"/>
              <a:t>bereit</a:t>
            </a:r>
            <a:r>
              <a:rPr lang="de-CH" sz="1400" dirty="0"/>
              <a:t>:</a:t>
            </a:r>
          </a:p>
          <a:p>
            <a:pPr marL="357188" lvl="0" indent="-357188"/>
            <a:r>
              <a:rPr lang="de-CH" sz="1400" dirty="0"/>
              <a:t>Posten 1: Erfolgreich kommunizieren</a:t>
            </a:r>
          </a:p>
          <a:p>
            <a:pPr marL="357188" lvl="0" indent="-357188"/>
            <a:r>
              <a:rPr lang="de-CH" sz="1400" dirty="0"/>
              <a:t>Posten 2: Das Auskunftsgespräch</a:t>
            </a:r>
          </a:p>
          <a:p>
            <a:pPr marL="357188" lvl="0" indent="-357188"/>
            <a:r>
              <a:rPr lang="de-CH" sz="1400" dirty="0"/>
              <a:t>Posten 3: Schriftliche Auskünfte </a:t>
            </a:r>
            <a:r>
              <a:rPr lang="de-CH" sz="1400" dirty="0" smtClean="0"/>
              <a:t>erteilen</a:t>
            </a:r>
          </a:p>
          <a:p>
            <a:pPr marL="0" indent="0" hangingPunct="0">
              <a:buNone/>
            </a:pPr>
            <a:r>
              <a:rPr lang="de-CH" sz="1400" b="1" dirty="0" smtClean="0"/>
              <a:t>Schritt </a:t>
            </a:r>
            <a:r>
              <a:rPr lang="de-CH" sz="1400" b="1" dirty="0"/>
              <a:t>3:</a:t>
            </a:r>
            <a:r>
              <a:rPr lang="de-CH" sz="1400" dirty="0"/>
              <a:t> Nach jeweils 30 Minuten wechseln Sie den Posten und gehen gemeinsam </a:t>
            </a:r>
            <a:r>
              <a:rPr lang="de-CH" sz="1400" dirty="0" smtClean="0"/>
              <a:t>zum </a:t>
            </a:r>
            <a:br>
              <a:rPr lang="de-CH" sz="1400" dirty="0" smtClean="0"/>
            </a:br>
            <a:r>
              <a:rPr lang="de-CH" sz="1400" dirty="0" smtClean="0"/>
              <a:t>	nächsten Posten. </a:t>
            </a:r>
          </a:p>
          <a:p>
            <a:pPr marL="0" indent="0" hangingPunct="0">
              <a:buNone/>
            </a:pPr>
            <a:r>
              <a:rPr lang="de-CH" sz="900" dirty="0"/>
              <a:t/>
            </a:r>
            <a:br>
              <a:rPr lang="de-CH" sz="900" dirty="0"/>
            </a:br>
            <a:r>
              <a:rPr lang="de-CH" sz="1400" u="sng" dirty="0"/>
              <a:t>Hinweis:</a:t>
            </a:r>
            <a:r>
              <a:rPr lang="de-CH" sz="1400" dirty="0"/>
              <a:t> Die Reihenfolge der Posten spielt keine Rolle</a:t>
            </a:r>
            <a:r>
              <a:rPr lang="de-CH" sz="1400" dirty="0" smtClean="0"/>
              <a:t>.</a:t>
            </a:r>
          </a:p>
          <a:p>
            <a:pPr marL="0" indent="0" hangingPunct="0">
              <a:buNone/>
            </a:pPr>
            <a:r>
              <a:rPr lang="de-CH" sz="1400" b="1" dirty="0" smtClean="0"/>
              <a:t>Erwartungen</a:t>
            </a:r>
            <a:endParaRPr lang="de-CH" sz="1400" b="1" dirty="0"/>
          </a:p>
          <a:p>
            <a:r>
              <a:rPr lang="de-CH" sz="1400" dirty="0"/>
              <a:t>Bearbeiten Sie alle drei Posten und die jeweiligen Aufgabenstellungen.</a:t>
            </a:r>
          </a:p>
          <a:p>
            <a:r>
              <a:rPr lang="de-CH" sz="1400" dirty="0"/>
              <a:t>Halten Sie Ihre Lösungen und offene Fragen auf dem Werkstattblatt fest.</a:t>
            </a:r>
          </a:p>
          <a:p>
            <a:pPr marL="0" indent="0" hangingPunct="0">
              <a:buNone/>
            </a:pPr>
            <a:r>
              <a:rPr lang="de-CH" sz="1400" b="1" dirty="0" smtClean="0"/>
              <a:t>Organisation</a:t>
            </a:r>
            <a:endParaRPr lang="de-CH" sz="1400" b="1" dirty="0"/>
          </a:p>
          <a:p>
            <a:pPr hangingPunct="0"/>
            <a:r>
              <a:rPr lang="de-CH" sz="1400" dirty="0"/>
              <a:t>Zeit: 90 Minuten (jeweils 30 Minuten pro Posten</a:t>
            </a:r>
            <a:r>
              <a:rPr lang="de-CH" sz="1400" dirty="0" smtClean="0"/>
              <a:t>) / Arbeitsweise</a:t>
            </a:r>
            <a:r>
              <a:rPr lang="de-CH" sz="1400" dirty="0"/>
              <a:t>: Dreiergruppe</a:t>
            </a:r>
          </a:p>
          <a:p>
            <a:endParaRPr lang="de-CH" sz="1400" dirty="0"/>
          </a:p>
          <a:p>
            <a:endParaRPr lang="de-CH" sz="1400" dirty="0"/>
          </a:p>
          <a:p>
            <a:pPr marL="0" indent="0" hangingPunct="0">
              <a:buNone/>
            </a:pPr>
            <a:endParaRPr lang="de-CH" sz="1400" dirty="0"/>
          </a:p>
          <a:p>
            <a:pPr marL="0" lvl="0" indent="0">
              <a:buNone/>
            </a:pPr>
            <a:endParaRPr lang="de-CH" sz="1400" dirty="0"/>
          </a:p>
        </p:txBody>
      </p:sp>
      <p:sp>
        <p:nvSpPr>
          <p:cNvPr id="2" name="Titel 1"/>
          <p:cNvSpPr>
            <a:spLocks noGrp="1"/>
          </p:cNvSpPr>
          <p:nvPr>
            <p:ph type="title"/>
          </p:nvPr>
        </p:nvSpPr>
        <p:spPr/>
        <p:txBody>
          <a:bodyPr/>
          <a:lstStyle/>
          <a:p>
            <a:r>
              <a:rPr lang="de-DE" dirty="0" smtClean="0"/>
              <a:t>Mit Kundinnen kommunizieren - „Werkstatt“</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16</a:t>
            </a:fld>
            <a:endParaRPr lang="de-CH" dirty="0"/>
          </a:p>
        </p:txBody>
      </p:sp>
      <p:pic>
        <p:nvPicPr>
          <p:cNvPr id="8" name="Grafik 7"/>
          <p:cNvPicPr>
            <a:picLocks noChangeAspect="1"/>
          </p:cNvPicPr>
          <p:nvPr/>
        </p:nvPicPr>
        <p:blipFill>
          <a:blip r:embed="rId2"/>
          <a:stretch>
            <a:fillRect/>
          </a:stretch>
        </p:blipFill>
        <p:spPr>
          <a:xfrm>
            <a:off x="7080213" y="5116017"/>
            <a:ext cx="2469195" cy="1133103"/>
          </a:xfrm>
          <a:prstGeom prst="rect">
            <a:avLst/>
          </a:prstGeom>
          <a:ln>
            <a:noFill/>
          </a:ln>
          <a:effectLst>
            <a:outerShdw blurRad="292100" dist="139700" dir="2700000" algn="tl" rotWithShape="0">
              <a:srgbClr val="333333">
                <a:alpha val="65000"/>
              </a:srgbClr>
            </a:outerShdw>
          </a:effectLst>
        </p:spPr>
      </p:pic>
      <p:pic>
        <p:nvPicPr>
          <p:cNvPr id="9" name="Grafik 8"/>
          <p:cNvPicPr>
            <a:picLocks noChangeAspect="1"/>
          </p:cNvPicPr>
          <p:nvPr/>
        </p:nvPicPr>
        <p:blipFill>
          <a:blip r:embed="rId3"/>
          <a:stretch>
            <a:fillRect/>
          </a:stretch>
        </p:blipFill>
        <p:spPr>
          <a:xfrm>
            <a:off x="9480376" y="3068960"/>
            <a:ext cx="2350517" cy="1528838"/>
          </a:xfrm>
          <a:prstGeom prst="rect">
            <a:avLst/>
          </a:prstGeom>
          <a:ln>
            <a:noFill/>
          </a:ln>
          <a:effectLst>
            <a:outerShdw blurRad="292100" dist="139700" dir="2700000" algn="tl" rotWithShape="0">
              <a:srgbClr val="333333">
                <a:alpha val="65000"/>
              </a:srgbClr>
            </a:outerShdw>
          </a:effectLst>
        </p:spPr>
      </p:pic>
      <p:sp>
        <p:nvSpPr>
          <p:cNvPr id="10" name="Rechteck 9">
            <a:hlinkClick r:id="rId4"/>
          </p:cNvPr>
          <p:cNvSpPr/>
          <p:nvPr/>
        </p:nvSpPr>
        <p:spPr>
          <a:xfrm>
            <a:off x="7824192" y="3744723"/>
            <a:ext cx="2016224" cy="751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Zur</a:t>
            </a:r>
            <a:br>
              <a:rPr lang="de-CH" sz="2400" dirty="0" smtClean="0"/>
            </a:br>
            <a:r>
              <a:rPr lang="de-CH" sz="2400" b="1" dirty="0" smtClean="0"/>
              <a:t>Vorlage</a:t>
            </a:r>
          </a:p>
        </p:txBody>
      </p:sp>
      <p:pic>
        <p:nvPicPr>
          <p:cNvPr id="11" name="Grafik 10"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6815" y="4223824"/>
            <a:ext cx="517848" cy="709630"/>
          </a:xfrm>
          <a:prstGeom prst="rect">
            <a:avLst/>
          </a:prstGeom>
          <a:noFill/>
          <a:ln>
            <a:noFill/>
          </a:ln>
        </p:spPr>
      </p:pic>
      <p:sp>
        <p:nvSpPr>
          <p:cNvPr id="12" name="Rechteck 11">
            <a:hlinkClick r:id="rId6"/>
          </p:cNvPr>
          <p:cNvSpPr/>
          <p:nvPr/>
        </p:nvSpPr>
        <p:spPr>
          <a:xfrm>
            <a:off x="8956551" y="5573762"/>
            <a:ext cx="2016224" cy="751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 den </a:t>
            </a:r>
            <a:r>
              <a:rPr lang="de-CH" sz="2400" b="1" dirty="0" smtClean="0"/>
              <a:t>Posten</a:t>
            </a:r>
          </a:p>
        </p:txBody>
      </p:sp>
      <p:pic>
        <p:nvPicPr>
          <p:cNvPr id="13" name="Grafik 12"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9739" y="5825902"/>
            <a:ext cx="517848" cy="709630"/>
          </a:xfrm>
          <a:prstGeom prst="rect">
            <a:avLst/>
          </a:prstGeom>
          <a:noFill/>
          <a:ln>
            <a:noFill/>
          </a:ln>
        </p:spPr>
      </p:pic>
    </p:spTree>
    <p:extLst>
      <p:ext uri="{BB962C8B-B14F-4D97-AF65-F5344CB8AC3E}">
        <p14:creationId xmlns:p14="http://schemas.microsoft.com/office/powerpoint/2010/main" val="417534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600202"/>
            <a:ext cx="10972800" cy="4756150"/>
          </a:xfrm>
        </p:spPr>
        <p:txBody>
          <a:bodyPr/>
          <a:lstStyle/>
          <a:p>
            <a:pPr marL="0" indent="0" hangingPunct="0">
              <a:buNone/>
            </a:pPr>
            <a:r>
              <a:rPr lang="de-CH" sz="1800" b="1" dirty="0" smtClean="0"/>
              <a:t>Ausgangslage</a:t>
            </a:r>
            <a:endParaRPr lang="de-CH" sz="1800" b="1" dirty="0"/>
          </a:p>
          <a:p>
            <a:pPr marL="0" indent="0" hangingPunct="0">
              <a:buNone/>
            </a:pPr>
            <a:r>
              <a:rPr lang="de-CH" sz="1800" dirty="0"/>
              <a:t>Heute haben Sie das Thema «Auskünfte erteilen» intensiv bearbeitet. Nehmen Sie sich einen Moment, um das Gelernte zu verarbeiten. Halten Sie fest, welche Erkenntnisse Sie in Ihre Praxis mitnehmen.</a:t>
            </a:r>
          </a:p>
          <a:p>
            <a:pPr marL="0" indent="0" hangingPunct="0">
              <a:buNone/>
            </a:pPr>
            <a:r>
              <a:rPr lang="de-CH" sz="1800" b="1" dirty="0" smtClean="0">
                <a:solidFill>
                  <a:srgbClr val="0070C0"/>
                </a:solidFill>
              </a:rPr>
              <a:t>Aufgabenstellung</a:t>
            </a:r>
            <a:endParaRPr lang="de-CH" sz="1800" b="1" dirty="0">
              <a:solidFill>
                <a:srgbClr val="0070C0"/>
              </a:solidFill>
            </a:endParaRPr>
          </a:p>
          <a:p>
            <a:pPr marL="0" indent="0" hangingPunct="0">
              <a:buNone/>
            </a:pPr>
            <a:r>
              <a:rPr lang="de-CH" sz="1800" b="1" dirty="0"/>
              <a:t>Schritt 1: </a:t>
            </a:r>
            <a:r>
              <a:rPr lang="de-CH" sz="1800" dirty="0"/>
              <a:t>Bilden Sie Vierergruppen.</a:t>
            </a:r>
          </a:p>
          <a:p>
            <a:pPr marL="0" indent="0" hangingPunct="0">
              <a:buNone/>
            </a:pPr>
            <a:r>
              <a:rPr lang="de-CH" sz="1800" b="1" dirty="0"/>
              <a:t>Schritt 2: </a:t>
            </a:r>
            <a:r>
              <a:rPr lang="de-CH" sz="1800" dirty="0"/>
              <a:t>Nehmen Sie ein vorbereitetes </a:t>
            </a:r>
            <a:r>
              <a:rPr lang="de-CH" sz="1800" dirty="0" err="1"/>
              <a:t>Placemat</a:t>
            </a:r>
            <a:r>
              <a:rPr lang="de-CH" sz="1800" dirty="0"/>
              <a:t> und setzen Sie sich an einen freien Tisch. Legen Sie das </a:t>
            </a:r>
            <a:r>
              <a:rPr lang="de-CH" sz="1800" dirty="0" err="1"/>
              <a:t>Placemat</a:t>
            </a:r>
            <a:r>
              <a:rPr lang="de-CH" sz="1800" dirty="0"/>
              <a:t> so hin, dass jede Person vor einem der vier abgebildeten Sektoren sitzt</a:t>
            </a:r>
            <a:r>
              <a:rPr lang="de-CH" sz="1800" dirty="0" smtClean="0"/>
              <a:t>.</a:t>
            </a:r>
          </a:p>
          <a:p>
            <a:pPr marL="357188" lvl="0" indent="-357188" hangingPunct="0"/>
            <a:r>
              <a:rPr lang="de-CH" sz="1800" dirty="0"/>
              <a:t>Sektor 1: Darauf will ich zukünftig bei der Auskunftserteilung besonders achten …</a:t>
            </a:r>
          </a:p>
          <a:p>
            <a:pPr marL="357188" lvl="0" indent="-357188" hangingPunct="0"/>
            <a:r>
              <a:rPr lang="de-CH" sz="1800" dirty="0"/>
              <a:t>Sektor 2: Das darf bei der Auskunftserteilung auf keinen Fall passieren …</a:t>
            </a:r>
          </a:p>
          <a:p>
            <a:pPr marL="357188" lvl="0" indent="-357188" hangingPunct="0"/>
            <a:r>
              <a:rPr lang="de-CH" sz="1800" dirty="0"/>
              <a:t>Sektor 3: Meine wichtigste Erkenntnis für die Praxis ist …</a:t>
            </a:r>
          </a:p>
          <a:p>
            <a:pPr marL="357188" lvl="0" indent="-357188" hangingPunct="0"/>
            <a:r>
              <a:rPr lang="de-CH" sz="1800" dirty="0"/>
              <a:t>Sektor 4: Diesen Tipp zur Auskunftserteilung würde ich anderen Lernenden geben …</a:t>
            </a:r>
          </a:p>
          <a:p>
            <a:pPr marL="0" lvl="0" indent="0" hangingPunct="0">
              <a:buNone/>
            </a:pPr>
            <a:r>
              <a:rPr lang="de-CH" sz="1800" dirty="0" smtClean="0"/>
              <a:t>Die weiteren Arbeitsschritte finden Sie im Dokument. </a:t>
            </a:r>
          </a:p>
          <a:p>
            <a:pPr marL="0" indent="0" hangingPunct="0">
              <a:buNone/>
            </a:pPr>
            <a:endParaRPr lang="de-CH" sz="1100" b="1" dirty="0" smtClean="0"/>
          </a:p>
          <a:p>
            <a:pPr marL="0" indent="0" hangingPunct="0">
              <a:buNone/>
            </a:pPr>
            <a:r>
              <a:rPr lang="de-CH" sz="1800" b="1" dirty="0" smtClean="0"/>
              <a:t>Organisation</a:t>
            </a:r>
            <a:endParaRPr lang="de-CH" sz="1800" b="1" dirty="0"/>
          </a:p>
          <a:p>
            <a:pPr hangingPunct="0"/>
            <a:r>
              <a:rPr lang="de-CH" sz="1800" dirty="0"/>
              <a:t>Zeit: 25 </a:t>
            </a:r>
            <a:r>
              <a:rPr lang="de-CH" sz="1800" dirty="0" smtClean="0"/>
              <a:t>Minuten / Arbeitsweise</a:t>
            </a:r>
            <a:r>
              <a:rPr lang="de-CH" sz="1800" dirty="0"/>
              <a:t>: Vierergruppe</a:t>
            </a:r>
          </a:p>
          <a:p>
            <a:pPr marL="0" lvl="0" indent="0" hangingPunct="0">
              <a:buNone/>
            </a:pPr>
            <a:endParaRPr lang="de-CH" sz="1800" dirty="0"/>
          </a:p>
          <a:p>
            <a:pPr marL="0" indent="0" hangingPunct="0">
              <a:buNone/>
            </a:pPr>
            <a:endParaRPr lang="de-CH" sz="1800" dirty="0"/>
          </a:p>
          <a:p>
            <a:pPr marL="0" indent="0">
              <a:buNone/>
            </a:pPr>
            <a:endParaRPr lang="de-CH" sz="1800" dirty="0"/>
          </a:p>
        </p:txBody>
      </p:sp>
      <p:sp>
        <p:nvSpPr>
          <p:cNvPr id="2" name="Titel 1"/>
          <p:cNvSpPr>
            <a:spLocks noGrp="1"/>
          </p:cNvSpPr>
          <p:nvPr>
            <p:ph type="title"/>
          </p:nvPr>
        </p:nvSpPr>
        <p:spPr/>
        <p:txBody>
          <a:bodyPr/>
          <a:lstStyle/>
          <a:p>
            <a:r>
              <a:rPr lang="de-DE" dirty="0" smtClean="0"/>
              <a:t>Erkenntnisse für die Praxis - „</a:t>
            </a:r>
            <a:r>
              <a:rPr lang="de-DE" dirty="0" err="1" smtClean="0"/>
              <a:t>Placemat</a:t>
            </a:r>
            <a:r>
              <a:rPr lang="de-DE" dirty="0" smtClean="0"/>
              <a:t>“</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17</a:t>
            </a:fld>
            <a:endParaRPr lang="de-CH" dirty="0"/>
          </a:p>
        </p:txBody>
      </p:sp>
    </p:spTree>
    <p:extLst>
      <p:ext uri="{BB962C8B-B14F-4D97-AF65-F5344CB8AC3E}">
        <p14:creationId xmlns:p14="http://schemas.microsoft.com/office/powerpoint/2010/main" val="3790924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9192344" y="3779465"/>
            <a:ext cx="2358743" cy="2169815"/>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Auskünfte erteilen - „Praxisfälle“</a:t>
            </a:r>
            <a:endParaRPr lang="de-CH" dirty="0"/>
          </a:p>
        </p:txBody>
      </p:sp>
      <p:sp>
        <p:nvSpPr>
          <p:cNvPr id="3" name="Inhaltsplatzhalter 2"/>
          <p:cNvSpPr>
            <a:spLocks noGrp="1"/>
          </p:cNvSpPr>
          <p:nvPr>
            <p:ph idx="1"/>
          </p:nvPr>
        </p:nvSpPr>
        <p:spPr>
          <a:xfrm>
            <a:off x="609600" y="1600201"/>
            <a:ext cx="10972800" cy="4925143"/>
          </a:xfrm>
        </p:spPr>
        <p:txBody>
          <a:bodyPr/>
          <a:lstStyle/>
          <a:p>
            <a:pPr marL="0" indent="0" hangingPunct="0">
              <a:buNone/>
            </a:pPr>
            <a:r>
              <a:rPr lang="de-CH" sz="1800" b="1" dirty="0"/>
              <a:t>Ausgangslage</a:t>
            </a:r>
          </a:p>
          <a:p>
            <a:pPr marL="0" indent="0" hangingPunct="0">
              <a:buNone/>
            </a:pPr>
            <a:r>
              <a:rPr lang="de-CH" sz="1800" dirty="0"/>
              <a:t>Sie arbeiten mit der Familie Olsson und Familie Oberholzer. Das sind die zwei </a:t>
            </a:r>
            <a:r>
              <a:rPr lang="de-CH" sz="1800" dirty="0" err="1"/>
              <a:t>üK</a:t>
            </a:r>
            <a:r>
              <a:rPr lang="de-CH" sz="1800" dirty="0"/>
              <a:t>-Familien, die Sie während Ihrer Ausbildung immer wieder in den </a:t>
            </a:r>
            <a:r>
              <a:rPr lang="de-CH" sz="1800" dirty="0" err="1"/>
              <a:t>üK</a:t>
            </a:r>
            <a:r>
              <a:rPr lang="de-CH" sz="1800" dirty="0"/>
              <a:t> antreffen werden. </a:t>
            </a:r>
            <a:r>
              <a:rPr lang="de-CH" sz="1800" dirty="0" smtClean="0"/>
              <a:t> Sowohl </a:t>
            </a:r>
            <a:r>
              <a:rPr lang="de-CH" sz="1800" dirty="0"/>
              <a:t>Familie Olsson als auch Familie Oberholzer haben ein Anliegen, mit dem sie sich an die öffentliche Verwaltung wenden. </a:t>
            </a:r>
            <a:r>
              <a:rPr lang="de-CH" sz="1800" dirty="0" smtClean="0"/>
              <a:t> Was </a:t>
            </a:r>
            <a:r>
              <a:rPr lang="de-CH" sz="1800" dirty="0"/>
              <a:t>die Familien heute beschäftigt, erfahren Sie in den Praxisfällen, die Sie nun bearbeiten.</a:t>
            </a:r>
          </a:p>
          <a:p>
            <a:pPr marL="0" indent="0" hangingPunct="0">
              <a:buNone/>
            </a:pPr>
            <a:endParaRPr lang="de-DE" sz="1000" dirty="0" smtClean="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Bilden Sie Zweiergruppen.</a:t>
            </a:r>
          </a:p>
          <a:p>
            <a:pPr marL="0" indent="0" hangingPunct="0">
              <a:buNone/>
            </a:pPr>
            <a:r>
              <a:rPr lang="de-CH" sz="1800" b="1" dirty="0"/>
              <a:t>Schritt 2:</a:t>
            </a:r>
            <a:r>
              <a:rPr lang="de-CH" sz="1800" dirty="0"/>
              <a:t> Lesen Sie die erste Fallbeschreibung der Familie Olsson durch. </a:t>
            </a:r>
            <a:endParaRPr lang="de-CH" sz="1800" dirty="0" smtClean="0"/>
          </a:p>
          <a:p>
            <a:pPr marL="0" indent="0" hangingPunct="0">
              <a:buNone/>
            </a:pPr>
            <a:r>
              <a:rPr lang="de-CH" sz="1800" dirty="0"/>
              <a:t>Die weiteren Arbeitsschritte finden Sie im Dokument.</a:t>
            </a:r>
          </a:p>
          <a:p>
            <a:pPr marL="0" indent="0" hangingPunct="0">
              <a:buNone/>
            </a:pPr>
            <a:endParaRPr lang="de-CH" sz="900" b="1" dirty="0"/>
          </a:p>
          <a:p>
            <a:pPr marL="0" indent="0" hangingPunct="0">
              <a:buNone/>
            </a:pPr>
            <a:r>
              <a:rPr lang="de-CH" sz="1600" b="1" dirty="0"/>
              <a:t>Für schnelle Lernende</a:t>
            </a:r>
            <a:r>
              <a:rPr lang="de-CH" sz="1600" dirty="0"/>
              <a:t>: Lösen Sie den zweiten Praxisfall mit Familie Oberholzer.</a:t>
            </a:r>
          </a:p>
          <a:p>
            <a:pPr marL="0" indent="0" hangingPunct="0">
              <a:buNone/>
            </a:pPr>
            <a:r>
              <a:rPr lang="de-CH" sz="1600" b="1" dirty="0"/>
              <a:t>Für sehr schnelle Lernende:</a:t>
            </a:r>
            <a:r>
              <a:rPr lang="de-CH" sz="1600" dirty="0"/>
              <a:t> Lösen Sie den dritten Praxisfall mit Familie Oberholzer</a:t>
            </a:r>
            <a:r>
              <a:rPr lang="de-CH" sz="1600" dirty="0" smtClean="0"/>
              <a:t>.</a:t>
            </a:r>
          </a:p>
          <a:p>
            <a:pPr marL="0" indent="0" hangingPunct="0">
              <a:buNone/>
            </a:pPr>
            <a:endParaRPr lang="de-CH" sz="1600" b="1" dirty="0" smtClean="0"/>
          </a:p>
          <a:p>
            <a:pPr marL="0" indent="0" hangingPunct="0">
              <a:buNone/>
            </a:pPr>
            <a:r>
              <a:rPr lang="de-CH" sz="1600" b="1" dirty="0" smtClean="0"/>
              <a:t>Organisation</a:t>
            </a:r>
            <a:endParaRPr lang="de-CH" sz="1600" b="1" dirty="0"/>
          </a:p>
          <a:p>
            <a:pPr hangingPunct="0"/>
            <a:r>
              <a:rPr lang="de-CH" sz="1600" dirty="0"/>
              <a:t>Zeit: 40 Minuten</a:t>
            </a:r>
          </a:p>
          <a:p>
            <a:pPr hangingPunct="0"/>
            <a:r>
              <a:rPr lang="de-CH" sz="1600" dirty="0"/>
              <a:t>Arbeitsweise: Zweiergruppe, Plenum</a:t>
            </a:r>
          </a:p>
          <a:p>
            <a:pPr marL="0" indent="0" hangingPunct="0">
              <a:buNone/>
            </a:pPr>
            <a:endParaRPr lang="de-CH" sz="1600" dirty="0"/>
          </a:p>
          <a:p>
            <a:pPr marL="0" indent="0" hangingPunct="0">
              <a:buNone/>
            </a:pPr>
            <a:endParaRPr lang="de-CH" sz="1800" dirty="0"/>
          </a:p>
          <a:p>
            <a:pPr marL="0" indent="0" hangingPunc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18</a:t>
            </a:fld>
            <a:endParaRPr lang="de-CH" dirty="0"/>
          </a:p>
        </p:txBody>
      </p:sp>
      <p:sp>
        <p:nvSpPr>
          <p:cNvPr id="5" name="Rechteck 4">
            <a:hlinkClick r:id="rId3"/>
          </p:cNvPr>
          <p:cNvSpPr/>
          <p:nvPr/>
        </p:nvSpPr>
        <p:spPr>
          <a:xfrm>
            <a:off x="7972516" y="5588943"/>
            <a:ext cx="2016224" cy="751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t>Zum</a:t>
            </a:r>
            <a:br>
              <a:rPr lang="de-CH" sz="2400" dirty="0" smtClean="0"/>
            </a:br>
            <a:r>
              <a:rPr lang="de-CH" sz="2400" b="1" dirty="0" smtClean="0"/>
              <a:t>Dokument</a:t>
            </a:r>
            <a:endParaRPr lang="de-CH" sz="2400" b="1" dirty="0"/>
          </a:p>
        </p:txBody>
      </p:sp>
      <p:pic>
        <p:nvPicPr>
          <p:cNvPr id="6" name="Grafik 5" descr="Mouse PNG, Mouse Cursor, Computer Mouse Clipart Download - Free Transparent  PNG Log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1075" y="5948571"/>
            <a:ext cx="517848" cy="709630"/>
          </a:xfrm>
          <a:prstGeom prst="rect">
            <a:avLst/>
          </a:prstGeom>
          <a:noFill/>
          <a:ln>
            <a:noFill/>
          </a:ln>
        </p:spPr>
      </p:pic>
    </p:spTree>
    <p:extLst>
      <p:ext uri="{BB962C8B-B14F-4D97-AF65-F5344CB8AC3E}">
        <p14:creationId xmlns:p14="http://schemas.microsoft.com/office/powerpoint/2010/main" val="3185552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r>
              <a:rPr lang="de-CH" dirty="0">
                <a:highlight>
                  <a:srgbClr val="C0C0C0"/>
                </a:highlight>
              </a:rPr>
              <a:t/>
            </a:r>
            <a:br>
              <a:rPr lang="de-CH" dirty="0">
                <a:highlight>
                  <a:srgbClr val="C0C0C0"/>
                </a:highlight>
              </a:rPr>
            </a:br>
            <a:r>
              <a:rPr lang="de-CH" dirty="0"/>
              <a:t>«Blitzlicht»</a:t>
            </a:r>
          </a:p>
        </p:txBody>
      </p:sp>
      <p:sp>
        <p:nvSpPr>
          <p:cNvPr id="6" name="Untertitel 5"/>
          <p:cNvSpPr>
            <a:spLocks noGrp="1"/>
          </p:cNvSpPr>
          <p:nvPr>
            <p:ph type="subTitle" idx="1"/>
          </p:nvPr>
        </p:nvSpPr>
        <p:spPr/>
        <p:txBody>
          <a:bodyPr>
            <a:normAutofit/>
          </a:bodyPr>
          <a:lstStyle/>
          <a:p>
            <a:r>
              <a:rPr lang="de-CH" dirty="0"/>
              <a:t>Präsenztag 2</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4.: «Auskünfte erteilen»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dirty="0"/>
              <a:t>Arbeitssituation 4: Auskünfte erteilen</a:t>
            </a:r>
          </a:p>
          <a:p>
            <a:r>
              <a:rPr lang="de-CH" dirty="0"/>
              <a:t>Die Kaufleute erteilen mündliche und schriftliche Auskünfte aufgrund von Kunden- oder Lieferantenanfragen. Sie prüfen, ob sie für die Beantwortung zuständig sind. Falls nicht, verweisen sie den Kunden oder Lieferanten an die für die Beantwortung zuständige Amtsstelle. Sie beantworten die Anfragen strukturiert. Wo notwendig stellen sie die Ablage oder die Archivierung des Schriftverkehrs sicher. </a:t>
            </a:r>
          </a:p>
          <a:p>
            <a:pPr marL="0" indent="0">
              <a:buNone/>
            </a:pPr>
            <a:endParaRPr lang="de-CH" dirty="0">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a:p>
        </p:txBody>
      </p:sp>
    </p:spTree>
    <p:extLst>
      <p:ext uri="{BB962C8B-B14F-4D97-AF65-F5344CB8AC3E}">
        <p14:creationId xmlns:p14="http://schemas.microsoft.com/office/powerpoint/2010/main" val="395449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 …</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sich damit befasst, wie Sie die Zuständigkeit bei der Auskunftserteilung überprüfen können,</a:t>
            </a:r>
          </a:p>
          <a:p>
            <a:r>
              <a:rPr lang="de-CH" dirty="0"/>
              <a:t>ein strukturiertes Vorgehen zur schriftlichen und mündlichen Auskunftserteilung erprobt,</a:t>
            </a:r>
          </a:p>
          <a:p>
            <a:r>
              <a:rPr lang="de-CH" dirty="0"/>
              <a:t>die Erfolgsfaktoren einer guten Kommunikation in unterschiedlichen Praxisbeispielen angewandt.</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20</a:t>
            </a:fld>
            <a:endParaRPr lang="de-CH"/>
          </a:p>
        </p:txBody>
      </p:sp>
    </p:spTree>
    <p:extLst>
      <p:ext uri="{BB962C8B-B14F-4D97-AF65-F5344CB8AC3E}">
        <p14:creationId xmlns:p14="http://schemas.microsoft.com/office/powerpoint/2010/main" val="1557665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B95AA-0DE1-4699-9A65-3EA025BBF593}"/>
              </a:ext>
            </a:extLst>
          </p:cNvPr>
          <p:cNvSpPr>
            <a:spLocks noGrp="1"/>
          </p:cNvSpPr>
          <p:nvPr>
            <p:ph type="title"/>
          </p:nvPr>
        </p:nvSpPr>
        <p:spPr/>
        <p:txBody>
          <a:bodyPr/>
          <a:lstStyle/>
          <a:p>
            <a:r>
              <a:rPr lang="de-CH" dirty="0"/>
              <a:t>Blitzlicht</a:t>
            </a:r>
          </a:p>
        </p:txBody>
      </p:sp>
      <p:sp>
        <p:nvSpPr>
          <p:cNvPr id="4" name="Foliennummernplatzhalter 3">
            <a:extLst>
              <a:ext uri="{FF2B5EF4-FFF2-40B4-BE49-F238E27FC236}">
                <a16:creationId xmlns:a16="http://schemas.microsoft.com/office/drawing/2014/main" id="{12A38A80-4087-4B68-9EFA-1E4A67B35605}"/>
              </a:ext>
            </a:extLst>
          </p:cNvPr>
          <p:cNvSpPr>
            <a:spLocks noGrp="1"/>
          </p:cNvSpPr>
          <p:nvPr>
            <p:ph type="sldNum" sz="quarter" idx="12"/>
          </p:nvPr>
        </p:nvSpPr>
        <p:spPr/>
        <p:txBody>
          <a:bodyPr/>
          <a:lstStyle/>
          <a:p>
            <a:fld id="{87674F0A-37BA-4CE3-B1FD-DE57A7E2F2C6}" type="slidenum">
              <a:rPr lang="de-CH" smtClean="0"/>
              <a:pPr/>
              <a:t>21</a:t>
            </a:fld>
            <a:endParaRPr lang="de-CH" dirty="0"/>
          </a:p>
        </p:txBody>
      </p:sp>
      <p:sp>
        <p:nvSpPr>
          <p:cNvPr id="7" name="Titel 4">
            <a:extLst>
              <a:ext uri="{FF2B5EF4-FFF2-40B4-BE49-F238E27FC236}">
                <a16:creationId xmlns:a16="http://schemas.microsoft.com/office/drawing/2014/main" id="{5DBD916C-7E25-47CF-A2E5-96E21CB93431}"/>
              </a:ext>
            </a:extLst>
          </p:cNvPr>
          <p:cNvSpPr txBox="1">
            <a:spLocks/>
          </p:cNvSpPr>
          <p:nvPr/>
        </p:nvSpPr>
        <p:spPr>
          <a:xfrm>
            <a:off x="479376" y="1268760"/>
            <a:ext cx="109728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r>
              <a:rPr lang="de-CH" dirty="0">
                <a:solidFill>
                  <a:srgbClr val="0082CA"/>
                </a:solidFill>
              </a:rPr>
              <a:t>Fassen Sie in drei Sätzen </a:t>
            </a:r>
            <a:br>
              <a:rPr lang="de-CH" dirty="0">
                <a:solidFill>
                  <a:srgbClr val="0082CA"/>
                </a:solidFill>
              </a:rPr>
            </a:br>
            <a:r>
              <a:rPr lang="de-CH" dirty="0">
                <a:solidFill>
                  <a:srgbClr val="0082CA"/>
                </a:solidFill>
              </a:rPr>
              <a:t>Ihre Eindrücke zum heutigen Tag zusammen.</a:t>
            </a:r>
            <a:br>
              <a:rPr lang="de-CH" dirty="0">
                <a:solidFill>
                  <a:srgbClr val="0082CA"/>
                </a:solidFill>
              </a:rPr>
            </a:br>
            <a:r>
              <a:rPr lang="de-CH" dirty="0">
                <a:solidFill>
                  <a:srgbClr val="0082CA"/>
                </a:solidFill>
              </a:rPr>
              <a:t>Teilen Sie Ihre Eindrücke im Plenum.</a:t>
            </a:r>
            <a:endParaRPr lang="de-CH" b="0" i="1" dirty="0">
              <a:solidFill>
                <a:srgbClr val="FF0000"/>
              </a:solidFill>
            </a:endParaRPr>
          </a:p>
        </p:txBody>
      </p:sp>
    </p:spTree>
    <p:extLst>
      <p:ext uri="{BB962C8B-B14F-4D97-AF65-F5344CB8AC3E}">
        <p14:creationId xmlns:p14="http://schemas.microsoft.com/office/powerpoint/2010/main" val="1628193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Ausblick</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Am kommenden üK beschäftigen wir uns mit dem Thema «Registeranmeldungen, Register- und Klientenstamm führen».</a:t>
            </a:r>
          </a:p>
          <a:p>
            <a:endParaRPr lang="de-CH" dirty="0"/>
          </a:p>
          <a:p>
            <a:r>
              <a:rPr lang="de-CH" dirty="0"/>
              <a:t>Dazu bereiten Sie den Vorbereitungsauftrag vor. </a:t>
            </a:r>
            <a:r>
              <a:rPr lang="de-CH"/>
              <a:t>Wichtig: Planen Sie diesen früh genug ein, um ausreichend Zeit für die Umsetzung zu haben.</a:t>
            </a: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22</a:t>
            </a:fld>
            <a:endParaRPr lang="de-CH"/>
          </a:p>
        </p:txBody>
      </p:sp>
    </p:spTree>
    <p:extLst>
      <p:ext uri="{BB962C8B-B14F-4D97-AF65-F5344CB8AC3E}">
        <p14:creationId xmlns:p14="http://schemas.microsoft.com/office/powerpoint/2010/main" val="23568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a:t>Ziele</a:t>
            </a:r>
            <a:endParaRPr lang="de-CH" dirty="0"/>
          </a:p>
        </p:txBody>
      </p:sp>
      <p:sp>
        <p:nvSpPr>
          <p:cNvPr id="6" name="Inhaltsplatzhalter 5"/>
          <p:cNvSpPr>
            <a:spLocks noGrp="1"/>
          </p:cNvSpPr>
          <p:nvPr>
            <p:ph idx="1"/>
          </p:nvPr>
        </p:nvSpPr>
        <p:spPr/>
        <p:txBody>
          <a:bodyPr/>
          <a:lstStyle/>
          <a:p>
            <a:r>
              <a:rPr lang="de-CH" dirty="0"/>
              <a:t>Sie nehmen selbstständig eine Überprüfung der Zuständigkeit zur Auskunftserteilung vor.</a:t>
            </a:r>
          </a:p>
          <a:p>
            <a:r>
              <a:rPr lang="de-CH" dirty="0"/>
              <a:t>Sie sind in der Lage, schriftliche und mündliche Auskünfte strukturiert zu geben.</a:t>
            </a:r>
          </a:p>
          <a:p>
            <a:r>
              <a:rPr lang="de-CH" dirty="0"/>
              <a:t>Sie identifizieren die Erfolgsfaktoren der guten Kundenkommunikation.</a:t>
            </a:r>
          </a:p>
          <a:p>
            <a:r>
              <a:rPr lang="de-CH" dirty="0"/>
              <a:t>Sie wenden die Erfolgsfaktoren der guten Kundenkommunikation bei der Verwendung unterschiedlicher Kanäle an.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477679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a:t>Warum ist das wichtig?</a:t>
            </a:r>
            <a:endParaRPr lang="de-CH" dirty="0"/>
          </a:p>
        </p:txBody>
      </p:sp>
      <p:sp>
        <p:nvSpPr>
          <p:cNvPr id="6" name="Inhaltsplatzhalter 5"/>
          <p:cNvSpPr>
            <a:spLocks noGrp="1"/>
          </p:cNvSpPr>
          <p:nvPr>
            <p:ph idx="1"/>
          </p:nvPr>
        </p:nvSpPr>
        <p:spPr/>
        <p:txBody>
          <a:bodyPr/>
          <a:lstStyle/>
          <a:p>
            <a:r>
              <a:rPr lang="de-CH" dirty="0"/>
              <a:t>Die Auskunftserteilung gehört zum A und O Ihrer beruflichen Tätigkeit.</a:t>
            </a:r>
          </a:p>
          <a:p>
            <a:r>
              <a:rPr lang="de-CH" dirty="0"/>
              <a:t>Ein strukturiertes Vorgehen schafft Sicherheit und stärkt das Vertrauen in die öffentliche Verwaltung.</a:t>
            </a:r>
          </a:p>
          <a:p>
            <a:r>
              <a:rPr lang="de-CH" dirty="0"/>
              <a:t>Sie repräsentieren die öffentliche Verwaltung gegen aussen und treten dienstleistungsorientiert auf.</a:t>
            </a:r>
          </a:p>
          <a:p>
            <a:r>
              <a:rPr lang="de-CH" dirty="0"/>
              <a:t>Sie tragen zu einer gelungenen Gesprächssituation bei, indem Sie bestimmte Kommunikations- und Verhaltensweisen einsetzen.</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nvPr>
        </p:nvGraphicFramePr>
        <p:xfrm>
          <a:off x="609600" y="1600200"/>
          <a:ext cx="10972800" cy="41148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Auskunftserteilung</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10.00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Die Kommunikation – Teil 1</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Die Kommunikation – Teil 2</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400084"/>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15.00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4: Familie Oberholzer und Familie Olsson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highlight>
                          <a:srgbClr val="EBEBEB"/>
                        </a:highlight>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spTree>
    <p:extLst>
      <p:ext uri="{BB962C8B-B14F-4D97-AF65-F5344CB8AC3E}">
        <p14:creationId xmlns:p14="http://schemas.microsoft.com/office/powerpoint/2010/main" val="253904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947267"/>
            <a:ext cx="10972800" cy="652934"/>
          </a:xfrm>
        </p:spPr>
        <p:txBody>
          <a:bodyPr/>
          <a:lstStyle/>
          <a:p>
            <a:r>
              <a:rPr lang="de-CH" dirty="0" smtClean="0"/>
              <a:t>Wissenssicherung besprechen – «Gruppenaustausch»</a:t>
            </a:r>
            <a:endParaRPr lang="de-CH" dirty="0"/>
          </a:p>
        </p:txBody>
      </p:sp>
      <p:sp>
        <p:nvSpPr>
          <p:cNvPr id="3" name="Inhaltsplatzhalter 2"/>
          <p:cNvSpPr>
            <a:spLocks noGrp="1"/>
          </p:cNvSpPr>
          <p:nvPr>
            <p:ph idx="1"/>
          </p:nvPr>
        </p:nvSpPr>
        <p:spPr/>
        <p:txBody>
          <a:bodyPr/>
          <a:lstStyle/>
          <a:p>
            <a:pPr marL="0" indent="0" hangingPunct="0">
              <a:buNone/>
            </a:pPr>
            <a:r>
              <a:rPr lang="de-CH" sz="1800" b="1" dirty="0" smtClean="0"/>
              <a:t>Ausgangslage</a:t>
            </a:r>
          </a:p>
          <a:p>
            <a:pPr marL="0" indent="0" hangingPunct="0">
              <a:buNone/>
            </a:pPr>
            <a:r>
              <a:rPr lang="de-CH" sz="1800" dirty="0" smtClean="0"/>
              <a:t>Als Vorbereitungsaufgabe auf den heutigen </a:t>
            </a:r>
            <a:r>
              <a:rPr lang="de-CH" sz="1800" dirty="0" err="1" smtClean="0"/>
              <a:t>üK</a:t>
            </a:r>
            <a:r>
              <a:rPr lang="de-CH" sz="1800" dirty="0" smtClean="0"/>
              <a:t> haben Sie das Grundlagenstudium bearbeitet und die Wissenssicherungen dazu gelöst.</a:t>
            </a:r>
          </a:p>
          <a:p>
            <a:pPr hangingPunct="0"/>
            <a:endParaRPr lang="de-CH" sz="1000" dirty="0" smtClean="0"/>
          </a:p>
          <a:p>
            <a:pPr marL="0" indent="0" hangingPunct="0">
              <a:buNone/>
            </a:pPr>
            <a:r>
              <a:rPr lang="de-CH" sz="1800" b="1" dirty="0" smtClean="0">
                <a:solidFill>
                  <a:srgbClr val="0070C0"/>
                </a:solidFill>
              </a:rPr>
              <a:t>Aufgabenstellung</a:t>
            </a:r>
          </a:p>
          <a:p>
            <a:pPr marL="0" indent="0" hangingPunct="0">
              <a:buNone/>
            </a:pPr>
            <a:r>
              <a:rPr lang="de-CH" sz="1800" b="1" dirty="0" smtClean="0"/>
              <a:t>Schritt 1:</a:t>
            </a:r>
            <a:r>
              <a:rPr lang="de-CH" sz="1800" dirty="0" smtClean="0"/>
              <a:t> Bilden Sie Vierergruppen und stellen Sie sich gegenseitig Ihre Lösungen vor.</a:t>
            </a:r>
          </a:p>
          <a:p>
            <a:pPr marL="0" indent="0" hangingPunct="0">
              <a:buNone/>
            </a:pPr>
            <a:r>
              <a:rPr lang="de-CH" sz="1800" b="1" dirty="0" smtClean="0"/>
              <a:t>Schritt 2:</a:t>
            </a:r>
            <a:r>
              <a:rPr lang="de-CH" sz="1800" dirty="0" smtClean="0"/>
              <a:t> Identifizieren Sie die Gemeinsamkeiten und Unterschiede Ihrer Ergebnisse.</a:t>
            </a:r>
          </a:p>
          <a:p>
            <a:pPr marL="0" indent="0" hangingPunct="0">
              <a:buNone/>
            </a:pPr>
            <a:r>
              <a:rPr lang="de-CH" sz="1800" b="1" dirty="0" smtClean="0"/>
              <a:t>Schritt 3: </a:t>
            </a:r>
            <a:r>
              <a:rPr lang="de-CH" sz="1800" dirty="0" smtClean="0"/>
              <a:t>Präsentieren Sie die zentralen Ergebnisse Ihrer Arbeitsgruppe im Plenum.</a:t>
            </a:r>
          </a:p>
          <a:p>
            <a:pPr marL="0" indent="0" hangingPunct="0">
              <a:buNone/>
            </a:pPr>
            <a:r>
              <a:rPr lang="de-CH" sz="1800" b="1" dirty="0" smtClean="0"/>
              <a:t>Erwartungen</a:t>
            </a:r>
          </a:p>
          <a:p>
            <a:pPr hangingPunct="0"/>
            <a:r>
              <a:rPr lang="de-CH" sz="1800" dirty="0" smtClean="0"/>
              <a:t>Sie zeigen mindestens zwei Gemeinsamkeiten Ihrer Ergebnisse auf.</a:t>
            </a:r>
          </a:p>
          <a:p>
            <a:pPr hangingPunct="0"/>
            <a:r>
              <a:rPr lang="de-CH" sz="1800" dirty="0" smtClean="0"/>
              <a:t>Sie zeigen mindestens zwei Unterschiede Ihrer Ergebnisse auf.</a:t>
            </a:r>
          </a:p>
          <a:p>
            <a:pPr hangingPunct="0"/>
            <a:r>
              <a:rPr lang="de-CH" sz="1800" dirty="0" smtClean="0"/>
              <a:t>Sie stellen die Erkenntnisse Ihrer Arbeitsgruppe nachvollziehbar im Plenum vor.</a:t>
            </a:r>
          </a:p>
          <a:p>
            <a:pPr marL="0" indent="0" hangingPunct="0">
              <a:buNone/>
            </a:pPr>
            <a:endParaRPr lang="de-CH" sz="1000" dirty="0" smtClean="0"/>
          </a:p>
          <a:p>
            <a:pPr marL="0" indent="0" hangingPunct="0">
              <a:buNone/>
            </a:pPr>
            <a:r>
              <a:rPr lang="de-CH" sz="1800" b="1" dirty="0" smtClean="0"/>
              <a:t>Organisation</a:t>
            </a:r>
          </a:p>
          <a:p>
            <a:pPr marL="0" indent="0" hangingPunct="0">
              <a:buNone/>
            </a:pPr>
            <a:r>
              <a:rPr lang="de-CH" sz="1800" dirty="0" smtClean="0"/>
              <a:t>Zeit: 30 Minuten / Arbeitsweise: Vierergruppe</a:t>
            </a:r>
          </a:p>
          <a:p>
            <a:pPr marL="0" indent="0" hangingPunct="0">
              <a:buNone/>
            </a:pPr>
            <a:endParaRPr lang="de-CH" sz="1800" dirty="0" smtClean="0"/>
          </a:p>
          <a:p>
            <a:pPr hangingPunct="0"/>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2837488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7674F0A-37BA-4CE3-B1FD-DE57A7E2F2C6}" type="slidenum">
              <a:rPr lang="de-CH" smtClean="0"/>
              <a:pPr/>
              <a:t>7</a:t>
            </a:fld>
            <a:endParaRPr lang="de-CH"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018" y="1600200"/>
            <a:ext cx="4525963" cy="4525963"/>
          </a:xfrm>
        </p:spPr>
      </p:pic>
      <p:sp>
        <p:nvSpPr>
          <p:cNvPr id="7" name="Titel 6"/>
          <p:cNvSpPr>
            <a:spLocks noGrp="1"/>
          </p:cNvSpPr>
          <p:nvPr>
            <p:ph type="title"/>
          </p:nvPr>
        </p:nvSpPr>
        <p:spPr/>
        <p:txBody>
          <a:bodyPr/>
          <a:lstStyle/>
          <a:p>
            <a:r>
              <a:rPr lang="de-DE" dirty="0" smtClean="0"/>
              <a:t>Quiz</a:t>
            </a:r>
            <a:endParaRPr lang="de-CH" dirty="0"/>
          </a:p>
        </p:txBody>
      </p:sp>
    </p:spTree>
    <p:extLst>
      <p:ext uri="{BB962C8B-B14F-4D97-AF65-F5344CB8AC3E}">
        <p14:creationId xmlns:p14="http://schemas.microsoft.com/office/powerpoint/2010/main" val="357895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0289868" y="4431628"/>
            <a:ext cx="1221600" cy="1558734"/>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dirty="0" smtClean="0"/>
              <a:t>Eine Auskunft erteilen – „Handlungssimulation“</a:t>
            </a:r>
            <a:endParaRPr lang="de-CH" dirty="0"/>
          </a:p>
        </p:txBody>
      </p:sp>
      <p:sp>
        <p:nvSpPr>
          <p:cNvPr id="3" name="Inhaltsplatzhalter 2"/>
          <p:cNvSpPr>
            <a:spLocks noGrp="1"/>
          </p:cNvSpPr>
          <p:nvPr>
            <p:ph idx="1"/>
          </p:nvPr>
        </p:nvSpPr>
        <p:spPr>
          <a:xfrm>
            <a:off x="629140" y="1417638"/>
            <a:ext cx="10972800" cy="4525963"/>
          </a:xfrm>
        </p:spPr>
        <p:txBody>
          <a:bodyPr/>
          <a:lstStyle/>
          <a:p>
            <a:pPr marL="0" indent="0" hangingPunct="0">
              <a:buNone/>
            </a:pPr>
            <a:r>
              <a:rPr lang="de-CH" sz="1800" b="1" dirty="0"/>
              <a:t>Ausgangslage</a:t>
            </a:r>
          </a:p>
          <a:p>
            <a:pPr marL="0" indent="0" hangingPunct="0">
              <a:buNone/>
            </a:pPr>
            <a:r>
              <a:rPr lang="de-CH" sz="1800" dirty="0"/>
              <a:t>Mit der Vorbereitung auf heute und dem ersten Unterrichtsteil haben Sie die Grundlagen zum Thema «Auskunftserteilung» geschaffen. Nun geht es in die Praxis! Üben Sie mithilfe dieser Aufgabe, Auskünfte strukturiert zu erteilen. </a:t>
            </a:r>
          </a:p>
          <a:p>
            <a:pPr hangingPunct="0"/>
            <a:endParaRPr lang="de-CH" sz="800" dirty="0"/>
          </a:p>
          <a:p>
            <a:pPr marL="0" indent="0" hangingPunct="0">
              <a:buNone/>
            </a:pPr>
            <a:r>
              <a:rPr lang="de-CH" sz="1800" b="1" dirty="0">
                <a:solidFill>
                  <a:srgbClr val="0070C0"/>
                </a:solidFill>
              </a:rPr>
              <a:t>Aufgabenstellung</a:t>
            </a:r>
          </a:p>
          <a:p>
            <a:pPr marL="0" indent="0" hangingPunct="0">
              <a:buNone/>
            </a:pPr>
            <a:r>
              <a:rPr lang="de-CH" sz="1800" b="1" dirty="0"/>
              <a:t>Schritt 1:</a:t>
            </a:r>
            <a:r>
              <a:rPr lang="de-CH" sz="1800" dirty="0"/>
              <a:t> Bilden Sie Tandems und nehmen Sie ein Flipchart.</a:t>
            </a:r>
          </a:p>
          <a:p>
            <a:pPr marL="0" indent="0" hangingPunct="0">
              <a:buNone/>
            </a:pPr>
            <a:r>
              <a:rPr lang="de-CH" sz="1800" b="1" dirty="0"/>
              <a:t>Schritt 2:</a:t>
            </a:r>
            <a:r>
              <a:rPr lang="de-CH" sz="1800" dirty="0"/>
              <a:t> Zeichnen Sie auf dem ersten Flipchart ein Ablaufdiagramm zur Auskunftserteilung. Die Vorlage können Sie dem entsprechenden Kapitel im Wissensbaustein entnehmen</a:t>
            </a:r>
            <a:r>
              <a:rPr lang="de-CH" sz="1800" dirty="0" smtClean="0"/>
              <a:t>.</a:t>
            </a:r>
          </a:p>
          <a:p>
            <a:pPr marL="0" indent="0" hangingPunct="0">
              <a:buNone/>
            </a:pPr>
            <a:r>
              <a:rPr lang="de-CH" sz="1800" b="1" dirty="0"/>
              <a:t>Schritt 3:</a:t>
            </a:r>
            <a:r>
              <a:rPr lang="de-CH" sz="1800" dirty="0"/>
              <a:t> Bearbeiten Sie zusammen den ersten Fall auf dem Beiblatt und halten Sie Ihre Lösung im Ablaufdiagramm fest.</a:t>
            </a:r>
          </a:p>
          <a:p>
            <a:pPr marL="0" indent="0" hangingPunct="0">
              <a:buNone/>
            </a:pPr>
            <a:r>
              <a:rPr lang="de-CH" sz="1800" b="1" dirty="0"/>
              <a:t>Schritt 4: </a:t>
            </a:r>
            <a:r>
              <a:rPr lang="de-CH" sz="1800" dirty="0"/>
              <a:t>Wiederholen Sie Schritt 2 und 3 für den zweiten Fall, der ebenfalls als Beiblatt vorliegt.</a:t>
            </a:r>
          </a:p>
          <a:p>
            <a:pPr hangingPunct="0"/>
            <a:endParaRPr lang="de-CH" sz="800" dirty="0"/>
          </a:p>
          <a:p>
            <a:pPr marL="0" indent="0" hangingPunct="0">
              <a:buNone/>
            </a:pPr>
            <a:r>
              <a:rPr lang="de-CH" sz="1800" b="1" dirty="0"/>
              <a:t>Erwartungen</a:t>
            </a:r>
          </a:p>
          <a:p>
            <a:pPr marL="0" indent="0" hangingPunct="0">
              <a:buNone/>
            </a:pPr>
            <a:r>
              <a:rPr lang="de-CH" sz="1800" dirty="0"/>
              <a:t>Sie halten Ihre Ergebnisse in einem Ablaufdiagramm auf einem Flipchart fest.</a:t>
            </a:r>
          </a:p>
          <a:p>
            <a:pPr hangingPunct="0"/>
            <a:endParaRPr lang="de-CH" sz="800" dirty="0"/>
          </a:p>
          <a:p>
            <a:pPr marL="0" indent="0" hangingPunct="0">
              <a:buNone/>
            </a:pPr>
            <a:r>
              <a:rPr lang="de-CH" sz="1800" b="1" dirty="0"/>
              <a:t>Organisation</a:t>
            </a:r>
          </a:p>
          <a:p>
            <a:pPr marL="0" indent="0" hangingPunct="0">
              <a:buNone/>
            </a:pPr>
            <a:r>
              <a:rPr lang="de-CH" sz="1800" dirty="0"/>
              <a:t>Zeit: 30 </a:t>
            </a:r>
            <a:r>
              <a:rPr lang="de-CH" sz="1800" dirty="0" smtClean="0"/>
              <a:t>Minuten / Arbeitsweise</a:t>
            </a:r>
            <a:r>
              <a:rPr lang="de-CH" sz="1800" dirty="0"/>
              <a:t>: Tandem</a:t>
            </a:r>
          </a:p>
          <a:p>
            <a:pPr marL="0" indent="0" hangingPunct="0">
              <a:buNone/>
            </a:pPr>
            <a:endParaRPr lang="de-CH" sz="18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8</a:t>
            </a:fld>
            <a:endParaRPr lang="de-CH" dirty="0"/>
          </a:p>
        </p:txBody>
      </p:sp>
      <p:sp>
        <p:nvSpPr>
          <p:cNvPr id="5" name="Rechteck 4">
            <a:hlinkClick r:id="rId4"/>
          </p:cNvPr>
          <p:cNvSpPr/>
          <p:nvPr/>
        </p:nvSpPr>
        <p:spPr>
          <a:xfrm>
            <a:off x="8544272" y="5589241"/>
            <a:ext cx="2016224" cy="689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Zum</a:t>
            </a:r>
            <a:br>
              <a:rPr lang="de-CH" dirty="0" smtClean="0"/>
            </a:br>
            <a:r>
              <a:rPr lang="de-CH" b="1" dirty="0" smtClean="0"/>
              <a:t>Dokument</a:t>
            </a:r>
            <a:endParaRPr lang="de-CH" b="1" dirty="0"/>
          </a:p>
        </p:txBody>
      </p:sp>
      <p:pic>
        <p:nvPicPr>
          <p:cNvPr id="6" name="Grafik 5" descr="Mouse PNG, Mouse Cursor, Computer Mouse Clipart Download - Free Transparent  PNG Logo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2820" y="5918325"/>
            <a:ext cx="517848" cy="709630"/>
          </a:xfrm>
          <a:prstGeom prst="rect">
            <a:avLst/>
          </a:prstGeom>
          <a:noFill/>
          <a:ln>
            <a:noFill/>
          </a:ln>
        </p:spPr>
      </p:pic>
    </p:spTree>
    <p:extLst>
      <p:ext uri="{BB962C8B-B14F-4D97-AF65-F5344CB8AC3E}">
        <p14:creationId xmlns:p14="http://schemas.microsoft.com/office/powerpoint/2010/main" val="2345716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highlight>
                  <a:srgbClr val="EBEBEB"/>
                </a:highlight>
              </a:rPr>
              <a:t>Erfolgreich kommunizieren</a:t>
            </a:r>
            <a:r>
              <a:rPr lang="de-CH" dirty="0">
                <a:highlight>
                  <a:srgbClr val="C0C0C0"/>
                </a:highlight>
              </a:rPr>
              <a:t/>
            </a:r>
            <a:br>
              <a:rPr lang="de-CH" dirty="0">
                <a:highlight>
                  <a:srgbClr val="C0C0C0"/>
                </a:highlight>
              </a:rPr>
            </a:br>
            <a:r>
              <a:rPr lang="de-CH" dirty="0"/>
              <a:t>Input</a:t>
            </a:r>
          </a:p>
        </p:txBody>
      </p:sp>
      <p:sp>
        <p:nvSpPr>
          <p:cNvPr id="6" name="Untertitel 5"/>
          <p:cNvSpPr>
            <a:spLocks noGrp="1"/>
          </p:cNvSpPr>
          <p:nvPr>
            <p:ph type="subTitle" idx="1"/>
          </p:nvPr>
        </p:nvSpPr>
        <p:spPr/>
        <p:txBody>
          <a:bodyPr>
            <a:normAutofit/>
          </a:bodyPr>
          <a:lstStyle/>
          <a:p>
            <a:r>
              <a:rPr lang="de-CH" dirty="0"/>
              <a:t>Präsenztag 2</a:t>
            </a:r>
            <a:br>
              <a:rPr lang="de-CH" dirty="0"/>
            </a:br>
            <a:r>
              <a:rPr lang="de-CH" dirty="0"/>
              <a:t>Überbetriebliche Kurse Block 1</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4.: «Auskünfte erteilen»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VL_Einstieg_OVAP_211012</Template>
  <TotalTime>0</TotalTime>
  <Words>1482</Words>
  <Application>Microsoft Office PowerPoint</Application>
  <PresentationFormat>Breitbild</PresentationFormat>
  <Paragraphs>225</Paragraphs>
  <Slides>22</Slides>
  <Notes>7</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22</vt:i4>
      </vt:variant>
    </vt:vector>
  </HeadingPairs>
  <TitlesOfParts>
    <vt:vector size="28" baseType="lpstr">
      <vt:lpstr>Arial</vt:lpstr>
      <vt:lpstr>Calibri</vt:lpstr>
      <vt:lpstr>Times New Roman</vt:lpstr>
      <vt:lpstr>Vorlage Präsentation</vt:lpstr>
      <vt:lpstr>1_Benutzerdefiniertes Design</vt:lpstr>
      <vt:lpstr>Benutzerdefiniertes Design</vt:lpstr>
      <vt:lpstr>Auskünfte erteilen Einstieg</vt:lpstr>
      <vt:lpstr>Themen heute</vt:lpstr>
      <vt:lpstr>Ziele</vt:lpstr>
      <vt:lpstr>Warum ist das wichtig?</vt:lpstr>
      <vt:lpstr>Ablauf</vt:lpstr>
      <vt:lpstr>Wissenssicherung besprechen – «Gruppenaustausch»</vt:lpstr>
      <vt:lpstr>Quiz</vt:lpstr>
      <vt:lpstr>Eine Auskunft erteilen – „Handlungssimulation“</vt:lpstr>
      <vt:lpstr>Erfolgreich kommunizieren Input</vt:lpstr>
      <vt:lpstr>Zielsetzungen des Inputs</vt:lpstr>
      <vt:lpstr>Das Wichtigste in Kürze</vt:lpstr>
      <vt:lpstr>Kommunikationsaspekte </vt:lpstr>
      <vt:lpstr>Murmelrunde</vt:lpstr>
      <vt:lpstr>KOMMUNIKATIONSASPEKTE</vt:lpstr>
      <vt:lpstr>Zusammenfassung</vt:lpstr>
      <vt:lpstr>Mit Kundinnen kommunizieren - „Werkstatt“</vt:lpstr>
      <vt:lpstr>Erkenntnisse für die Praxis - „Placemat“</vt:lpstr>
      <vt:lpstr>Auskünfte erteilen - „Praxisfälle“</vt:lpstr>
      <vt:lpstr>Tagesabschluss «Blitzlicht»</vt:lpstr>
      <vt:lpstr>Am heutigen Präsenztag haben Sie …</vt:lpstr>
      <vt:lpstr>Blitzlicht</vt:lpstr>
      <vt:lpstr>Ausblick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Auskünfte erteilen Einstieg</dc:title>
  <dc:subject>DTYP:;SPRACHE:;AKOP:-1;DAUER:-1;MandatsNr:;AdressNr:;WSTATE:;DSTATE:;OWNER:;VERSION:</dc:subject>
  <dc:creator> / </dc:creator>
  <cp:keywords/>
  <dc:description/>
  <cp:lastModifiedBy>Hugentobler Danny</cp:lastModifiedBy>
  <cp:revision>50</cp:revision>
  <dcterms:created xsi:type="dcterms:W3CDTF">2021-11-28T21:24:18Z</dcterms:created>
  <dcterms:modified xsi:type="dcterms:W3CDTF">2023-10-05T10:23:42Z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_KEY">
    <vt:lpwstr>0000868392</vt:lpwstr>
  </property>
</Properties>
</file>