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Lst>
  <p:notesMasterIdLst>
    <p:notesMasterId r:id="rId50"/>
  </p:notesMasterIdLst>
  <p:sldIdLst>
    <p:sldId id="268" r:id="rId4"/>
    <p:sldId id="263" r:id="rId5"/>
    <p:sldId id="269" r:id="rId6"/>
    <p:sldId id="265" r:id="rId7"/>
    <p:sldId id="264" r:id="rId8"/>
    <p:sldId id="267" r:id="rId9"/>
    <p:sldId id="266" r:id="rId10"/>
    <p:sldId id="312" r:id="rId11"/>
    <p:sldId id="256" r:id="rId12"/>
    <p:sldId id="270" r:id="rId13"/>
    <p:sldId id="277" r:id="rId14"/>
    <p:sldId id="278" r:id="rId15"/>
    <p:sldId id="279" r:id="rId16"/>
    <p:sldId id="274" r:id="rId17"/>
    <p:sldId id="280" r:id="rId18"/>
    <p:sldId id="275" r:id="rId19"/>
    <p:sldId id="281" r:id="rId20"/>
    <p:sldId id="272" r:id="rId21"/>
    <p:sldId id="276" r:id="rId22"/>
    <p:sldId id="273" r:id="rId23"/>
    <p:sldId id="282" r:id="rId24"/>
    <p:sldId id="299" r:id="rId25"/>
    <p:sldId id="313" r:id="rId26"/>
    <p:sldId id="298" r:id="rId27"/>
    <p:sldId id="283" r:id="rId28"/>
    <p:sldId id="284" r:id="rId29"/>
    <p:sldId id="285" r:id="rId30"/>
    <p:sldId id="286" r:id="rId31"/>
    <p:sldId id="287" r:id="rId32"/>
    <p:sldId id="288" r:id="rId33"/>
    <p:sldId id="289" r:id="rId34"/>
    <p:sldId id="301" r:id="rId35"/>
    <p:sldId id="302" r:id="rId36"/>
    <p:sldId id="304" r:id="rId37"/>
    <p:sldId id="306" r:id="rId38"/>
    <p:sldId id="290" r:id="rId39"/>
    <p:sldId id="271" r:id="rId40"/>
    <p:sldId id="308" r:id="rId41"/>
    <p:sldId id="291" r:id="rId42"/>
    <p:sldId id="292" r:id="rId43"/>
    <p:sldId id="293" r:id="rId44"/>
    <p:sldId id="310" r:id="rId45"/>
    <p:sldId id="294" r:id="rId46"/>
    <p:sldId id="295" r:id="rId47"/>
    <p:sldId id="296" r:id="rId48"/>
    <p:sldId id="297"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3193C-DCF9-47D4-EB44-253954196A3F}" name="Nina Meier" initials="NM" userId="S::nina.meier@ectaveo.ch::471711f2-8cdc-42b6-bb8b-3066291705bd" providerId="AD"/>
  <p188:author id="{2D0EE662-F9B5-5868-5047-A2963CCBC6F6}" name="Johanna Schönhöfer" initials="JS" userId="S::johanna.schoenhoefer@ectaveo.ch::17c3a78f-0d36-47e9-b920-a55ace117f6d" providerId="AD"/>
  <p188:author id="{71EE7EDB-79DE-A50C-E22B-1EE5AE60FC11}" name="Carmen Ferri" initials="CF" userId="S::carmen.ferri@ectaveo.ch::d3a96a1a-5c55-4c2b-815c-caab095d9a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 initials="N" lastIdx="1" clrIdx="0">
    <p:extLst>
      <p:ext uri="{19B8F6BF-5375-455C-9EA6-DF929625EA0E}">
        <p15:presenceInfo xmlns:p15="http://schemas.microsoft.com/office/powerpoint/2012/main" userId="AN" providerId="None"/>
      </p:ext>
    </p:extLst>
  </p:cmAuthor>
  <p:cmAuthor id="2" name="Carmen Ferri" initials="CF" lastIdx="1" clrIdx="1">
    <p:extLst>
      <p:ext uri="{19B8F6BF-5375-455C-9EA6-DF929625EA0E}">
        <p15:presenceInfo xmlns:p15="http://schemas.microsoft.com/office/powerpoint/2012/main" userId="S::carmen.ferri@ectaveo.ch::d3a96a1a-5c55-4c2b-815c-caab095d9a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29" autoAdjust="0"/>
  </p:normalViewPr>
  <p:slideViewPr>
    <p:cSldViewPr>
      <p:cViewPr varScale="1">
        <p:scale>
          <a:sx n="109" d="100"/>
          <a:sy n="109" d="100"/>
        </p:scale>
        <p:origin x="336"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05.01.2024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96953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dirty="0"/>
              <a:t>-Leitung:</a:t>
            </a:r>
          </a:p>
          <a:p>
            <a:r>
              <a:rPr lang="de-CH" b="0" dirty="0"/>
              <a:t>Die Unterschrift muss auf einer Linie sein und es dürfen keine Symbole wie z.B. ein Smiley enthalten sein. Bei Kindern reicht auch nur der Vorname aus. </a:t>
            </a:r>
          </a:p>
        </p:txBody>
      </p:sp>
      <p:sp>
        <p:nvSpPr>
          <p:cNvPr id="4" name="Foliennummernplatzhalter 3"/>
          <p:cNvSpPr>
            <a:spLocks noGrp="1"/>
          </p:cNvSpPr>
          <p:nvPr>
            <p:ph type="sldNum" sz="quarter" idx="5"/>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27094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t>
            </a:r>
            <a:r>
              <a:rPr lang="de-CH" b="1" dirty="0" err="1"/>
              <a:t>üK</a:t>
            </a:r>
            <a:r>
              <a:rPr lang="de-CH" b="1" dirty="0"/>
              <a:t>-Leitung: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Daten werden in einem Portal erfasst, mit allen Angaben inklusive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Lernende darauf hinweisen, dass es zu Beginn sinnvoll ist, die vorgesetzte Person einen Blick auf den Antrag werfen zu lassen, bevor ihn die Lernenden absenden. </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321866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99910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t>
            </a:r>
            <a:r>
              <a:rPr lang="de-CH" b="1" dirty="0" err="1"/>
              <a:t>üK</a:t>
            </a:r>
            <a:r>
              <a:rPr lang="de-CH" b="1" dirty="0"/>
              <a:t>-Leitung:</a:t>
            </a:r>
          </a:p>
          <a:p>
            <a:endParaRPr lang="de-CH" dirty="0"/>
          </a:p>
          <a:p>
            <a:r>
              <a:rPr lang="de-CH" dirty="0"/>
              <a:t>Fassen Sie nochmals die wichtigsten Punkte pro Schritt zusammen.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4240732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262903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0" u="none" strike="noStrike" kern="1200" noProof="0" dirty="0">
                <a:solidFill>
                  <a:schemeClr val="tx1"/>
                </a:solidFill>
                <a:effectLst/>
                <a:latin typeface="+mn-lt"/>
                <a:ea typeface="+mn-ea"/>
                <a:cs typeface="+mn-cs"/>
              </a:rPr>
              <a:t>Hinweis</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üK-Leitung</a:t>
            </a:r>
            <a:r>
              <a:rPr lang="en-GB" sz="1200" b="1" i="0" u="none" strike="noStrike" kern="1200" dirty="0">
                <a:solidFill>
                  <a:schemeClr val="tx1"/>
                </a:solidFill>
                <a:effectLst/>
                <a:latin typeface="+mn-lt"/>
                <a:ea typeface="+mn-ea"/>
                <a:cs typeface="+mn-cs"/>
              </a:rPr>
              <a:t>:</a:t>
            </a:r>
          </a:p>
          <a:p>
            <a:pPr marL="0" indent="0">
              <a:buFontTx/>
              <a:buNone/>
            </a:pPr>
            <a:endParaRPr lang="en-GB" sz="1200" b="0" i="0" u="none" strike="noStrike" kern="1200" dirty="0">
              <a:solidFill>
                <a:schemeClr val="tx1"/>
              </a:solidFill>
              <a:effectLst/>
              <a:latin typeface="+mn-lt"/>
              <a:ea typeface="+mn-ea"/>
              <a:cs typeface="+mn-cs"/>
            </a:endParaRPr>
          </a:p>
          <a:p>
            <a:pPr marL="0" indent="0">
              <a:buFontTx/>
              <a:buNone/>
            </a:pPr>
            <a:r>
              <a:rPr lang="en-GB" sz="1200" b="0" i="0" u="none" strike="noStrike" kern="1200" dirty="0">
                <a:solidFill>
                  <a:schemeClr val="tx1"/>
                </a:solidFill>
                <a:effectLst/>
                <a:latin typeface="+mn-lt"/>
                <a:ea typeface="+mn-ea"/>
                <a:cs typeface="+mn-cs"/>
              </a:rPr>
              <a:t>Art. 57 VRP-SG: </a:t>
            </a:r>
            <a:r>
              <a:rPr lang="en-GB" sz="1200" b="0" i="0" u="none" strike="noStrike" kern="1200" dirty="0" err="1">
                <a:solidFill>
                  <a:schemeClr val="tx1"/>
                </a:solidFill>
                <a:effectLst/>
                <a:latin typeface="+mn-lt"/>
                <a:ea typeface="+mn-ea"/>
                <a:cs typeface="+mn-cs"/>
              </a:rPr>
              <a:t>Wird</a:t>
            </a:r>
            <a:r>
              <a:rPr lang="en-GB" sz="1200" b="0" i="0" u="none" strike="noStrike" kern="1200" dirty="0">
                <a:solidFill>
                  <a:schemeClr val="tx1"/>
                </a:solidFill>
                <a:effectLst/>
                <a:latin typeface="+mn-lt"/>
                <a:ea typeface="+mn-ea"/>
                <a:cs typeface="+mn-cs"/>
              </a:rPr>
              <a:t> der </a:t>
            </a:r>
            <a:r>
              <a:rPr lang="en-GB" sz="1200" b="0" i="0" u="none" strike="noStrike" kern="1200" dirty="0" err="1">
                <a:solidFill>
                  <a:schemeClr val="tx1"/>
                </a:solidFill>
                <a:effectLst/>
                <a:latin typeface="+mn-lt"/>
                <a:ea typeface="+mn-ea"/>
                <a:cs typeface="+mn-cs"/>
              </a:rPr>
              <a:t>Rekurs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zurückgezogen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sonst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gegenstandslos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wird</a:t>
            </a:r>
            <a:r>
              <a:rPr lang="en-GB" sz="1200" b="0" i="0" u="none" strike="noStrike" kern="1200" dirty="0">
                <a:solidFill>
                  <a:schemeClr val="tx1"/>
                </a:solidFill>
                <a:effectLst/>
                <a:latin typeface="+mn-lt"/>
                <a:ea typeface="+mn-ea"/>
                <a:cs typeface="+mn-cs"/>
              </a:rPr>
              <a:t> er </a:t>
            </a:r>
            <a:r>
              <a:rPr lang="en-GB" sz="1200" b="0" i="0" u="none" strike="noStrike" kern="1200" dirty="0" err="1">
                <a:solidFill>
                  <a:schemeClr val="tx1"/>
                </a:solidFill>
                <a:effectLst/>
                <a:latin typeface="+mn-lt"/>
                <a:ea typeface="+mn-ea"/>
                <a:cs typeface="+mn-cs"/>
              </a:rPr>
              <a:t>abgeschrieben</a:t>
            </a:r>
            <a:r>
              <a:rPr lang="en-GB" sz="1200" b="0" i="0" u="none" strike="noStrike" kern="1200" dirty="0">
                <a:solidFill>
                  <a:schemeClr val="tx1"/>
                </a:solidFill>
                <a:effectLst/>
                <a:latin typeface="+mn-lt"/>
                <a:ea typeface="+mn-ea"/>
                <a:cs typeface="+mn-cs"/>
              </a:rPr>
              <a:t>.</a:t>
            </a:r>
          </a:p>
          <a:p>
            <a:pPr marL="171450" indent="-171450">
              <a:buFontTx/>
              <a:buChar char="-"/>
            </a:pPr>
            <a:endParaRPr lang="en-GB" sz="1200" b="0" i="0" u="none" strike="noStrike" kern="1200" dirty="0">
              <a:solidFill>
                <a:schemeClr val="tx1"/>
              </a:solidFill>
              <a:effectLst/>
              <a:latin typeface="+mn-lt"/>
              <a:ea typeface="+mn-ea"/>
              <a:cs typeface="+mn-cs"/>
            </a:endParaRPr>
          </a:p>
          <a:p>
            <a:r>
              <a:rPr lang="de-CH" dirty="0"/>
              <a:t>Begriff Gegenstandslosigkeit erklären.</a:t>
            </a:r>
          </a:p>
          <a:p>
            <a:endParaRPr lang="en-CH" dirty="0"/>
          </a:p>
        </p:txBody>
      </p:sp>
      <p:sp>
        <p:nvSpPr>
          <p:cNvPr id="4" name="Slide Number Placeholder 3"/>
          <p:cNvSpPr>
            <a:spLocks noGrp="1"/>
          </p:cNvSpPr>
          <p:nvPr>
            <p:ph type="sldNum" sz="quarter" idx="5"/>
          </p:nvPr>
        </p:nvSpPr>
        <p:spPr/>
        <p:txBody>
          <a:bodyPr/>
          <a:lstStyle/>
          <a:p>
            <a:fld id="{B4A389DC-B868-4A76-93F1-E20505CB5D10}" type="slidenum">
              <a:rPr lang="de-CH" smtClean="0"/>
              <a:pPr/>
              <a:t>28</a:t>
            </a:fld>
            <a:endParaRPr lang="de-CH"/>
          </a:p>
        </p:txBody>
      </p:sp>
    </p:spTree>
    <p:extLst>
      <p:ext uri="{BB962C8B-B14F-4D97-AF65-F5344CB8AC3E}">
        <p14:creationId xmlns:p14="http://schemas.microsoft.com/office/powerpoint/2010/main" val="255412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b="1" kern="1200" dirty="0">
                <a:solidFill>
                  <a:schemeClr val="tx1"/>
                </a:solidFill>
                <a:effectLst/>
                <a:latin typeface="+mn-lt"/>
                <a:ea typeface="+mn-ea"/>
                <a:cs typeface="+mn-cs"/>
              </a:rPr>
              <a:t>Hinweis üK-Leitung:</a:t>
            </a:r>
          </a:p>
          <a:p>
            <a:pPr lvl="0"/>
            <a:endParaRPr lang="de-CH" sz="1200" kern="1200" dirty="0">
              <a:solidFill>
                <a:schemeClr val="tx1"/>
              </a:solidFill>
              <a:effectLst/>
              <a:latin typeface="+mn-lt"/>
              <a:ea typeface="+mn-ea"/>
              <a:cs typeface="+mn-cs"/>
            </a:endParaRPr>
          </a:p>
          <a:p>
            <a:pPr lvl="0"/>
            <a:r>
              <a:rPr lang="de-CH" sz="1200" kern="1200" dirty="0">
                <a:solidFill>
                  <a:schemeClr val="tx1"/>
                </a:solidFill>
                <a:effectLst/>
                <a:latin typeface="+mn-lt"/>
                <a:ea typeface="+mn-ea"/>
                <a:cs typeface="+mn-cs"/>
              </a:rPr>
              <a:t>Sistierung: vorübergehende Einstellung eines laufenden Verfahrens (verfahrensleitende Anordnung)</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Abweichung vom Grundsatz beförderlicher Erledigung: Rechtfertigung nötig</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Gründe: Abhängigkeit oder enger sachlicher Zusammenhang mit anderem Verfahren, laufende Vergleichsverhandlungen (Beispiel machen)</a:t>
            </a:r>
            <a:endParaRPr lang="en-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CH" sz="1200" kern="1200" dirty="0">
                <a:solidFill>
                  <a:schemeClr val="tx1"/>
                </a:solidFill>
                <a:effectLst/>
                <a:latin typeface="+mn-lt"/>
                <a:ea typeface="+mn-ea"/>
                <a:cs typeface="+mn-cs"/>
              </a:rPr>
              <a:t>Beteiligte müssen Stellung nehmen können (Interessensabwägung)</a:t>
            </a:r>
            <a:endParaRPr lang="en-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289897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kern="1200" dirty="0" err="1">
                <a:solidFill>
                  <a:schemeClr val="tx1"/>
                </a:solidFill>
                <a:effectLst/>
                <a:latin typeface="+mn-lt"/>
                <a:ea typeface="+mn-ea"/>
                <a:cs typeface="+mn-cs"/>
              </a:rPr>
              <a:t>Hinweis</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üK-Leitung</a:t>
            </a:r>
            <a:r>
              <a:rPr lang="en-GB" sz="1200" b="1" i="0" u="none" strike="noStrike" kern="1200" dirty="0">
                <a:solidFill>
                  <a:schemeClr val="tx1"/>
                </a:solidFill>
                <a:effectLst/>
                <a:latin typeface="+mn-lt"/>
                <a:ea typeface="+mn-ea"/>
                <a:cs typeface="+mn-cs"/>
              </a:rPr>
              <a:t>:</a:t>
            </a:r>
          </a:p>
          <a:p>
            <a:pPr marL="0" indent="0">
              <a:buFontTx/>
              <a:buNone/>
            </a:pPr>
            <a:endParaRPr lang="en-GB" sz="1200" b="0" i="0" u="none" strike="noStrike" kern="1200" dirty="0">
              <a:solidFill>
                <a:schemeClr val="tx1"/>
              </a:solidFill>
              <a:effectLst/>
              <a:latin typeface="+mn-lt"/>
              <a:ea typeface="+mn-ea"/>
              <a:cs typeface="+mn-cs"/>
            </a:endParaRPr>
          </a:p>
          <a:p>
            <a:pPr marL="0" indent="0">
              <a:buFontTx/>
              <a:buNone/>
            </a:pPr>
            <a:r>
              <a:rPr lang="de-CH" sz="1200" b="0" i="0" u="none" strike="noStrike" kern="1200" noProof="0" dirty="0">
                <a:solidFill>
                  <a:schemeClr val="tx1"/>
                </a:solidFill>
                <a:effectLst/>
                <a:latin typeface="+mn-lt"/>
                <a:ea typeface="+mn-ea"/>
                <a:cs typeface="+mn-cs"/>
              </a:rPr>
              <a:t>Die Verkürzung der Schliessungszeit stellt eine umweltrechtlich relevante Änderung einer Anlage im Sinn von Art. 7 Abs. 7 des Umweltschutzgesetzes (USG) dar. Für solche Änderungen ist von Bundesrecht wegen ein Bewilligungsverfahren durchzuführen, welches die Parteirechte der beschwerdeberechtigten Nachbarn wahrt. Das hierzu geeignete Verfahren ist grundsätzlich das Baubewilligungsverfahren.</a:t>
            </a:r>
          </a:p>
          <a:p>
            <a:pPr marL="171450" indent="-171450">
              <a:buFontTx/>
              <a:buChar char="-"/>
            </a:pPr>
            <a:endParaRPr lang="en-CH" dirty="0"/>
          </a:p>
        </p:txBody>
      </p:sp>
      <p:sp>
        <p:nvSpPr>
          <p:cNvPr id="4" name="Slide Number Placeholder 3"/>
          <p:cNvSpPr>
            <a:spLocks noGrp="1"/>
          </p:cNvSpPr>
          <p:nvPr>
            <p:ph type="sldNum" sz="quarter" idx="5"/>
          </p:nvPr>
        </p:nvSpPr>
        <p:spPr/>
        <p:txBody>
          <a:bodyPr/>
          <a:lstStyle/>
          <a:p>
            <a:fld id="{B4A389DC-B868-4A76-93F1-E20505CB5D10}" type="slidenum">
              <a:rPr lang="de-CH" smtClean="0"/>
              <a:pPr/>
              <a:t>30</a:t>
            </a:fld>
            <a:endParaRPr lang="de-CH"/>
          </a:p>
        </p:txBody>
      </p:sp>
    </p:spTree>
    <p:extLst>
      <p:ext uri="{BB962C8B-B14F-4D97-AF65-F5344CB8AC3E}">
        <p14:creationId xmlns:p14="http://schemas.microsoft.com/office/powerpoint/2010/main" val="130285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31</a:t>
            </a:fld>
            <a:endParaRPr lang="de-CH"/>
          </a:p>
        </p:txBody>
      </p:sp>
    </p:spTree>
    <p:extLst>
      <p:ext uri="{BB962C8B-B14F-4D97-AF65-F5344CB8AC3E}">
        <p14:creationId xmlns:p14="http://schemas.microsoft.com/office/powerpoint/2010/main" val="8665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1" dirty="0">
                <a:effectLst/>
                <a:latin typeface="Segoe UI" panose="020B0502040204020203" pitchFamily="34" charset="0"/>
              </a:rPr>
              <a:t>Hinweis üK-Leitung:</a:t>
            </a:r>
          </a:p>
          <a:p>
            <a:r>
              <a:rPr lang="de-CH" sz="1800" dirty="0">
                <a:effectLst/>
                <a:latin typeface="Segoe UI" panose="020B0502040204020203" pitchFamily="34" charset="0"/>
              </a:rPr>
              <a:t>Wichtig ist, dass Sie </a:t>
            </a:r>
            <a:r>
              <a:rPr lang="de-CH" sz="1800">
                <a:effectLst/>
                <a:latin typeface="Segoe UI" panose="020B0502040204020203" pitchFamily="34" charset="0"/>
              </a:rPr>
              <a:t>die Lernenden, </a:t>
            </a:r>
            <a:r>
              <a:rPr lang="de-CH" sz="1800" dirty="0">
                <a:effectLst/>
                <a:latin typeface="Segoe UI" panose="020B0502040204020203" pitchFamily="34" charset="0"/>
              </a:rPr>
              <a:t>die sich noch unten am Weg einordnen, fragen, was es noch braucht.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168775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9768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3128335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an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Je näher in der Mitte der Pfeil liegt, desto positiver/höher/besser ist dieser Aspekt bewertet.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Nehmen Sie abschliessend eine Zusammenfassung vor. Allenfalls gehen Sie auf Ausreisser ein.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50663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Teasern Sie das Thema des nächsten üK inhaltlich an. Teilen Sie den</a:t>
            </a:r>
            <a:r>
              <a:rPr lang="de-CH" dirty="0"/>
              <a:t> Vorbereitungsauftrag aus.</a:t>
            </a:r>
          </a:p>
        </p:txBody>
      </p:sp>
      <p:sp>
        <p:nvSpPr>
          <p:cNvPr id="4" name="Foliennummernplatzhalter 3"/>
          <p:cNvSpPr>
            <a:spLocks noGrp="1"/>
          </p:cNvSpPr>
          <p:nvPr>
            <p:ph type="sldNum" sz="quarter" idx="5"/>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197142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Führen Sie 3-4 Durchläufe durch. </a:t>
            </a:r>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8665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t>
            </a:r>
            <a:r>
              <a:rPr lang="de-CH" b="1" dirty="0" err="1"/>
              <a:t>üK</a:t>
            </a:r>
            <a:r>
              <a:rPr lang="de-CH" b="1" dirty="0"/>
              <a:t>-Leitung:</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359318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348635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1"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242712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An dieser Stelle bitte auf die «Kriterien für die Annahme von Fotos für Pässe und Identitätskarten» des Bundesamtes für Polizei verweisen. </a:t>
            </a:r>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253007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b="1" dirty="0"/>
          </a:p>
          <a:p>
            <a:r>
              <a:rPr lang="de-CH" b="0" dirty="0"/>
              <a:t>Die Körpergrösse wird erst ab 14 Jahren erfasst. Zuvor erscheint **** im Feld. </a:t>
            </a:r>
          </a:p>
          <a:p>
            <a:endParaRPr lang="de-CH"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0" dirty="0"/>
              <a:t>Bei Doppelnamen: z.B. Flugtickets </a:t>
            </a:r>
            <a:r>
              <a:rPr lang="de-CH" dirty="0"/>
              <a:t>müssen dann auch auf beide Namen lauten, da es sonst zu Problemen kommen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Erklären, was der Unterschied zwischen Annullieren und Vernichten der Identitätskarte ist.</a:t>
            </a:r>
          </a:p>
          <a:p>
            <a:endParaRPr lang="de-CH" b="1"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292158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1"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40192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emeinden-ag.ch/public/upload/assets/19498/u%CC%88K2%20Tag%201%20Anwendungsaufgabe%20Gesuch%20bearbeiten.pdf?fp=1704447437717"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emeinden-ag.ch/public/upload/assets/19501/%C3%BCK2%20Tag%201%20Anwendungsaufgabe%20Gesuch%20bearbeiten_Fall1_Bauplan_GrundrissundAnsicht.pdf?fp=1704447438410" TargetMode="External"/><Relationship Id="rId7" Type="http://schemas.openxmlformats.org/officeDocument/2006/relationships/hyperlink" Target="https://www.gemeinden-ag.ch/public/upload/assets/19490/%C3%BCK2%20Tag%201%20Anwendungsaufgabe%20Gesuch%20bearbeiten_Fall2_Gesuch_Gastgewerbe.pdf?fp=1704447436348" TargetMode="External"/><Relationship Id="rId2" Type="http://schemas.openxmlformats.org/officeDocument/2006/relationships/hyperlink" Target="https://www.gemeinden-ag.ch/public/upload/assets/19500/%C3%BCK2%20Tag%201%20Anwendungsaufgabe%20Gesuch%20bearbeiten_Fall1_Baugesuchsformular.pdf?fp=1704447438123" TargetMode="External"/><Relationship Id="rId1" Type="http://schemas.openxmlformats.org/officeDocument/2006/relationships/slideLayout" Target="../slideLayouts/slideLayout2.xml"/><Relationship Id="rId6" Type="http://schemas.openxmlformats.org/officeDocument/2006/relationships/hyperlink" Target="https://www.gemeinden-ag.ch/public/upload/assets/19489/%C3%BCK2%20Tag%201%20Anwendungsaufgabe%20Gesuch%20bearbeiten_Fall1_Situationsplan.pdf?fp=1704447436215" TargetMode="External"/><Relationship Id="rId5" Type="http://schemas.openxmlformats.org/officeDocument/2006/relationships/hyperlink" Target="https://www.gemeinden-ag.ch/public/upload/assets/19488/%C3%BCK2%20Tag%201%20Anwendungsaufgabe%20Gesuch%20bearbeiten_Fall1_Bauzonenplan_GemeindeSeelingen.pdf?fp=1704447435981" TargetMode="External"/><Relationship Id="rId10" Type="http://schemas.openxmlformats.org/officeDocument/2006/relationships/image" Target="../media/image14.png"/><Relationship Id="rId4" Type="http://schemas.openxmlformats.org/officeDocument/2006/relationships/hyperlink" Target="https://www.gemeinden-ag.ch/public/upload/assets/19499/%C3%BCK2%20Tag%201%20Anwendungsaufgabe%20Gesuch%20bearbeiten_Fall1_Baugeschossfl%C3%A4chen-Berechnung.pdf?fp=1704447437925" TargetMode="Externa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emeinden-ag.ch/public/upload/assets/19497/u%CC%88K2%20Tag%201_MiniCases.pdf?fp=170444743754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gemeinden-ag.ch/public/upload/assets/19493/%C3%BCK2%20Tag%201%20Lernaufgabe_Beiblatt.pdf?fp=1704447436849" TargetMode="External"/><Relationship Id="rId5" Type="http://schemas.openxmlformats.org/officeDocument/2006/relationships/image" Target="../media/image11.png"/><Relationship Id="rId4" Type="http://schemas.openxmlformats.org/officeDocument/2006/relationships/hyperlink" Target="https://www.gemeinden-ag.ch/public/upload/assets/19492/u%CC%88K2%20Tag%201%20Lernaufgabe.pdf?fp=1704447436683" TargetMode="Externa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emeinden-ag.ch/public/upload/assets/19491/u%CC%88K2%20Tag%201%20Fallbeispiele.pdf?fp=170444743651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gemeinden-ag.ch/public/upload/assets/19494/%C3%BCK2%20Tag%201%20Rollenspiel%20Szenarien_Grenzg%C3%A4nger.pdf?fp=1704447437006" TargetMode="External"/><Relationship Id="rId5" Type="http://schemas.openxmlformats.org/officeDocument/2006/relationships/hyperlink" Target="https://www.gemeinden-ag.ch/public/upload/assets/19495/%C3%BCK2%20Tag%201%20Rollenspiel%20Szenarien_Namens%C3%A4nderung.pdf?fp=1704447437162" TargetMode="External"/><Relationship Id="rId4" Type="http://schemas.openxmlformats.org/officeDocument/2006/relationships/hyperlink" Target="https://www.gemeinden-ag.ch/public/upload/assets/19496/u%CC%88K2%20Tag%201%20Rollenspiel.pdf?fp=170444743733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err="1"/>
              <a:t>Gesuchseingänge</a:t>
            </a:r>
            <a:r>
              <a:rPr lang="de-CH" dirty="0"/>
              <a:t> prüfen und </a:t>
            </a:r>
            <a:br>
              <a:rPr lang="de-CH" dirty="0"/>
            </a:br>
            <a:r>
              <a:rPr lang="de-CH" dirty="0"/>
              <a:t>Bewilligungen </a:t>
            </a:r>
            <a:r>
              <a:rPr lang="de-CH" dirty="0" smtClean="0"/>
              <a:t>ausstellen - Einstieg</a:t>
            </a:r>
            <a:endParaRPr lang="de-CH" dirty="0"/>
          </a:p>
        </p:txBody>
      </p:sp>
      <p:sp>
        <p:nvSpPr>
          <p:cNvPr id="6" name="Untertitel 5"/>
          <p:cNvSpPr>
            <a:spLocks noGrp="1"/>
          </p:cNvSpPr>
          <p:nvPr>
            <p:ph type="subTitle" idx="1"/>
          </p:nvPr>
        </p:nvSpPr>
        <p:spPr/>
        <p:txBody>
          <a:bodyPr>
            <a:normAutofit fontScale="92500" lnSpcReduction="10000"/>
          </a:bodyPr>
          <a:lstStyle/>
          <a:p>
            <a:r>
              <a:rPr lang="de-CH" dirty="0"/>
              <a:t>Präsenztag 5</a:t>
            </a:r>
            <a:br>
              <a:rPr lang="de-CH" dirty="0"/>
            </a:br>
            <a:r>
              <a:rPr lang="de-CH"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6: «Gesuchseingänge auf Zuständigkeit und Vollständigkeit überprüfen»</a:t>
            </a:r>
            <a:br>
              <a:rPr lang="de-CH" sz="1200" dirty="0"/>
            </a:br>
            <a:r>
              <a:rPr lang="de-CH" sz="1200" dirty="0"/>
              <a:t>Arbeitssituation 7: «Apostillen, Beglaubigungen, Bewilligungen, Zulassungen und Ausweispapiere ausstellen»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Ziele</a:t>
            </a:r>
          </a:p>
        </p:txBody>
      </p:sp>
      <p:sp>
        <p:nvSpPr>
          <p:cNvPr id="6" name="Inhaltsplatzhalter 5"/>
          <p:cNvSpPr>
            <a:spLocks noGrp="1"/>
          </p:cNvSpPr>
          <p:nvPr>
            <p:ph idx="1"/>
          </p:nvPr>
        </p:nvSpPr>
        <p:spPr/>
        <p:txBody>
          <a:bodyPr/>
          <a:lstStyle/>
          <a:p>
            <a:r>
              <a:rPr lang="de-CH" dirty="0"/>
              <a:t>Sie erklären in eigenen Worten, wie die Gesuchsbearbeitung für eine Identitätskarte abläuft.</a:t>
            </a:r>
          </a:p>
          <a:p>
            <a:r>
              <a:rPr lang="de-CH" dirty="0"/>
              <a:t>Sie nennen die Unterlagen, die für die Beantragung einer Identitätskarte notwendig sind.</a:t>
            </a:r>
          </a:p>
          <a:p>
            <a:r>
              <a:rPr lang="de-CH" dirty="0"/>
              <a:t>Sie beschreiben, welche Zuständigkeiten bei der Beantragung einer Identitätskarte zu beachten sind.</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10</a:t>
            </a:fld>
            <a:endParaRPr lang="de-CH"/>
          </a:p>
        </p:txBody>
      </p:sp>
    </p:spTree>
    <p:extLst>
      <p:ext uri="{BB962C8B-B14F-4D97-AF65-F5344CB8AC3E}">
        <p14:creationId xmlns:p14="http://schemas.microsoft.com/office/powerpoint/2010/main" val="259127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Wichtigste im Überblick</a:t>
            </a:r>
          </a:p>
        </p:txBody>
      </p:sp>
      <p:sp>
        <p:nvSpPr>
          <p:cNvPr id="6" name="Inhaltsplatzhalter 5"/>
          <p:cNvSpPr>
            <a:spLocks noGrp="1"/>
          </p:cNvSpPr>
          <p:nvPr>
            <p:ph idx="1"/>
          </p:nvPr>
        </p:nvSpPr>
        <p:spPr/>
        <p:txBody>
          <a:bodyPr/>
          <a:lstStyle/>
          <a:p>
            <a:pPr marL="0" indent="0">
              <a:buNone/>
            </a:pPr>
            <a:r>
              <a:rPr lang="de-CH" b="1" dirty="0"/>
              <a:t>Vorbereitung: Systeme überprüfen und einloggen</a:t>
            </a:r>
          </a:p>
          <a:p>
            <a:pPr marL="0" indent="0">
              <a:buNone/>
            </a:pPr>
            <a:r>
              <a:rPr lang="de-CH" b="1" dirty="0"/>
              <a:t>Schritt 1: Begrüssung und Sichten der Dokumente (ID-Karte und ID-Foto)</a:t>
            </a:r>
          </a:p>
          <a:p>
            <a:pPr marL="0" indent="0">
              <a:buNone/>
            </a:pPr>
            <a:r>
              <a:rPr lang="de-CH" b="1" dirty="0"/>
              <a:t>Schritt 2: Fehlende Informationen ergänzen</a:t>
            </a:r>
            <a:endParaRPr lang="de-CH" b="1" strike="sngStrike" dirty="0">
              <a:highlight>
                <a:srgbClr val="FFFF00"/>
              </a:highlight>
            </a:endParaRPr>
          </a:p>
          <a:p>
            <a:pPr marL="0" indent="0">
              <a:buNone/>
            </a:pPr>
            <a:r>
              <a:rPr lang="de-CH" b="1" dirty="0"/>
              <a:t>Schritt 3: Unterschrift einfordern</a:t>
            </a:r>
          </a:p>
          <a:p>
            <a:pPr marL="0" indent="0">
              <a:buNone/>
            </a:pPr>
            <a:r>
              <a:rPr lang="de-CH" b="1" dirty="0"/>
              <a:t>Schritt 4: Gesuch elektronisch ans Ausweisamt zustellen</a:t>
            </a:r>
          </a:p>
          <a:p>
            <a:pPr marL="0" indent="0">
              <a:buNone/>
            </a:pPr>
            <a:r>
              <a:rPr lang="de-CH" b="1" dirty="0"/>
              <a:t>Schritt 5: ID-Karte an Kundin abgeben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11</a:t>
            </a:fld>
            <a:endParaRPr lang="de-CH"/>
          </a:p>
        </p:txBody>
      </p:sp>
    </p:spTree>
    <p:extLst>
      <p:ext uri="{BB962C8B-B14F-4D97-AF65-F5344CB8AC3E}">
        <p14:creationId xmlns:p14="http://schemas.microsoft.com/office/powerpoint/2010/main" val="300764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Bevor ich mich an die Arbeit mache, …</a:t>
            </a:r>
          </a:p>
        </p:txBody>
      </p:sp>
      <p:sp>
        <p:nvSpPr>
          <p:cNvPr id="6" name="Inhaltsplatzhalter 5"/>
          <p:cNvSpPr>
            <a:spLocks noGrp="1"/>
          </p:cNvSpPr>
          <p:nvPr>
            <p:ph idx="1"/>
          </p:nvPr>
        </p:nvSpPr>
        <p:spPr/>
        <p:txBody>
          <a:bodyPr/>
          <a:lstStyle/>
          <a:p>
            <a:r>
              <a:rPr lang="de-CH" dirty="0"/>
              <a:t>richte ich meinen Arbeitsplatz ein (z.B. Schreibunterlagen, Kasse),</a:t>
            </a:r>
          </a:p>
          <a:p>
            <a:r>
              <a:rPr lang="de-CH" dirty="0"/>
              <a:t>stelle ich sicher, dass die benötigten IT-Systeme bereit sind,</a:t>
            </a:r>
          </a:p>
          <a:p>
            <a:r>
              <a:rPr lang="de-CH" dirty="0"/>
              <a:t>logge ich mich ins System ein.</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12</a:t>
            </a:fld>
            <a:endParaRPr lang="de-CH"/>
          </a:p>
        </p:txBody>
      </p:sp>
    </p:spTree>
    <p:extLst>
      <p:ext uri="{BB962C8B-B14F-4D97-AF65-F5344CB8AC3E}">
        <p14:creationId xmlns:p14="http://schemas.microsoft.com/office/powerpoint/2010/main" val="319791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Schritt 1: Kunde begrüssen und Dokumente sichten</a:t>
            </a:r>
          </a:p>
        </p:txBody>
      </p:sp>
      <p:sp>
        <p:nvSpPr>
          <p:cNvPr id="6" name="Inhaltsplatzhalter 5"/>
          <p:cNvSpPr>
            <a:spLocks noGrp="1"/>
          </p:cNvSpPr>
          <p:nvPr>
            <p:ph sz="half" idx="1"/>
          </p:nvPr>
        </p:nvSpPr>
        <p:spPr>
          <a:xfrm>
            <a:off x="609600" y="1600201"/>
            <a:ext cx="5384800" cy="4525963"/>
          </a:xfrm>
        </p:spPr>
        <p:txBody>
          <a:bodyPr>
            <a:normAutofit/>
          </a:bodyPr>
          <a:lstStyle/>
          <a:p>
            <a:r>
              <a:rPr lang="de-CH" dirty="0"/>
              <a:t>Ich kläre ich ab, was der Einwohner wünscht:</a:t>
            </a:r>
          </a:p>
          <a:p>
            <a:pPr lvl="1"/>
            <a:r>
              <a:rPr lang="de-CH" sz="2400" dirty="0"/>
              <a:t>Eine Identitätskarte kann am Schalter ausgestellt werden. </a:t>
            </a:r>
          </a:p>
          <a:p>
            <a:pPr lvl="1"/>
            <a:r>
              <a:rPr lang="de-CH" sz="2400" dirty="0"/>
              <a:t>Für einen Pass oder das Kombiangebot (= Pass und Identitätskarte zu günstigerem Preis) muss der Einwohner zum kantonalen Passamt / Ausweiszentrum. </a:t>
            </a:r>
          </a:p>
        </p:txBody>
      </p:sp>
      <p:pic>
        <p:nvPicPr>
          <p:cNvPr id="4" name="Grafik 3">
            <a:extLst>
              <a:ext uri="{FF2B5EF4-FFF2-40B4-BE49-F238E27FC236}">
                <a16:creationId xmlns:a16="http://schemas.microsoft.com/office/drawing/2014/main" id="{F5E0133F-908F-1D44-0048-235144BDFE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85" t="-526" r="30873" b="526"/>
          <a:stretch/>
        </p:blipFill>
        <p:spPr>
          <a:xfrm>
            <a:off x="6197600" y="1600201"/>
            <a:ext cx="5384800" cy="4525963"/>
          </a:xfrm>
          <a:prstGeom prst="rect">
            <a:avLst/>
          </a:prstGeom>
          <a:noFill/>
        </p:spPr>
      </p:pic>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13</a:t>
            </a:fld>
            <a:endParaRPr lang="de-CH"/>
          </a:p>
        </p:txBody>
      </p:sp>
      <p:sp>
        <p:nvSpPr>
          <p:cNvPr id="7" name="Textfeld 6">
            <a:extLst>
              <a:ext uri="{FF2B5EF4-FFF2-40B4-BE49-F238E27FC236}">
                <a16:creationId xmlns:a16="http://schemas.microsoft.com/office/drawing/2014/main" id="{4270F255-76C9-A532-C699-FA8CE09CE1B5}"/>
              </a:ext>
            </a:extLst>
          </p:cNvPr>
          <p:cNvSpPr txBox="1"/>
          <p:nvPr/>
        </p:nvSpPr>
        <p:spPr>
          <a:xfrm>
            <a:off x="5636941" y="2971800"/>
            <a:ext cx="914400" cy="914400"/>
          </a:xfrm>
          <a:prstGeom prst="rect">
            <a:avLst/>
          </a:prstGeom>
          <a:noFill/>
        </p:spPr>
        <p:txBody>
          <a:bodyPr wrap="square" rtlCol="0">
            <a:spAutoFit/>
          </a:bodyPr>
          <a:lstStyle/>
          <a:p>
            <a:endParaRPr lang="de-CH" dirty="0"/>
          </a:p>
        </p:txBody>
      </p:sp>
    </p:spTree>
    <p:extLst>
      <p:ext uri="{BB962C8B-B14F-4D97-AF65-F5344CB8AC3E}">
        <p14:creationId xmlns:p14="http://schemas.microsoft.com/office/powerpoint/2010/main" val="119702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1F3E5-9B56-1AE9-C68B-06D2751DC20A}"/>
              </a:ext>
            </a:extLst>
          </p:cNvPr>
          <p:cNvSpPr>
            <a:spLocks noGrp="1"/>
          </p:cNvSpPr>
          <p:nvPr>
            <p:ph type="title"/>
          </p:nvPr>
        </p:nvSpPr>
        <p:spPr>
          <a:xfrm>
            <a:off x="609600" y="274638"/>
            <a:ext cx="10972800" cy="1143000"/>
          </a:xfrm>
        </p:spPr>
        <p:txBody>
          <a:bodyPr anchor="ctr">
            <a:normAutofit/>
          </a:bodyPr>
          <a:lstStyle/>
          <a:p>
            <a:r>
              <a:rPr lang="de-CH" dirty="0"/>
              <a:t>Schritt 1: Kunde begrüssen und Dokumente sichten</a:t>
            </a:r>
          </a:p>
        </p:txBody>
      </p:sp>
      <p:sp>
        <p:nvSpPr>
          <p:cNvPr id="3" name="Inhaltsplatzhalter 2">
            <a:extLst>
              <a:ext uri="{FF2B5EF4-FFF2-40B4-BE49-F238E27FC236}">
                <a16:creationId xmlns:a16="http://schemas.microsoft.com/office/drawing/2014/main" id="{2B5557C8-210F-0B55-BF80-540E8BE4AF5B}"/>
              </a:ext>
            </a:extLst>
          </p:cNvPr>
          <p:cNvSpPr>
            <a:spLocks noGrp="1"/>
          </p:cNvSpPr>
          <p:nvPr>
            <p:ph sz="half" idx="1"/>
          </p:nvPr>
        </p:nvSpPr>
        <p:spPr>
          <a:xfrm>
            <a:off x="609600" y="1600201"/>
            <a:ext cx="5384800" cy="4525963"/>
          </a:xfrm>
        </p:spPr>
        <p:txBody>
          <a:bodyPr>
            <a:normAutofit/>
          </a:bodyPr>
          <a:lstStyle/>
          <a:p>
            <a:r>
              <a:rPr lang="de-CH" dirty="0"/>
              <a:t>Ich kläre ab, ob der Einwohner alle notwendigen Dokumente dabeihat:</a:t>
            </a:r>
          </a:p>
          <a:p>
            <a:pPr lvl="1"/>
            <a:r>
              <a:rPr lang="de-CH" sz="2400" dirty="0"/>
              <a:t>Alte Identitätskarte oder Verlustanzeige der Polizei (bei Neuausstellung aufgrund einer Heirat wird zusätzlich eine Bestätigung des Zivilstandsamts benötigt)</a:t>
            </a:r>
          </a:p>
          <a:p>
            <a:pPr lvl="1"/>
            <a:r>
              <a:rPr lang="de-CH" sz="2400" dirty="0"/>
              <a:t>Aktuelles Foto (nicht älter als 1 Jahr), das den Anforderungen entspricht</a:t>
            </a:r>
            <a:endParaRPr lang="de-CH" dirty="0"/>
          </a:p>
          <a:p>
            <a:endParaRPr lang="de-CH" dirty="0"/>
          </a:p>
        </p:txBody>
      </p:sp>
      <p:sp>
        <p:nvSpPr>
          <p:cNvPr id="4" name="Foliennummernplatzhalter 3">
            <a:extLst>
              <a:ext uri="{FF2B5EF4-FFF2-40B4-BE49-F238E27FC236}">
                <a16:creationId xmlns:a16="http://schemas.microsoft.com/office/drawing/2014/main" id="{C9114416-90E1-0A10-E187-26F51F2D6E62}"/>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14</a:t>
            </a:fld>
            <a:endParaRPr lang="de-CH"/>
          </a:p>
        </p:txBody>
      </p:sp>
      <p:pic>
        <p:nvPicPr>
          <p:cNvPr id="6" name="Grafik 5">
            <a:extLst>
              <a:ext uri="{FF2B5EF4-FFF2-40B4-BE49-F238E27FC236}">
                <a16:creationId xmlns:a16="http://schemas.microsoft.com/office/drawing/2014/main" id="{AEFE2284-157E-51CD-303B-E8A4B0C502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85" t="-526" r="30873" b="526"/>
          <a:stretch/>
        </p:blipFill>
        <p:spPr>
          <a:xfrm>
            <a:off x="6197600" y="1600201"/>
            <a:ext cx="5384800" cy="4525963"/>
          </a:xfrm>
          <a:prstGeom prst="rect">
            <a:avLst/>
          </a:prstGeom>
          <a:noFill/>
        </p:spPr>
      </p:pic>
    </p:spTree>
    <p:extLst>
      <p:ext uri="{BB962C8B-B14F-4D97-AF65-F5344CB8AC3E}">
        <p14:creationId xmlns:p14="http://schemas.microsoft.com/office/powerpoint/2010/main" val="125134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Schritt 2: Fehlende Informationen einholen</a:t>
            </a:r>
          </a:p>
        </p:txBody>
      </p:sp>
      <p:pic>
        <p:nvPicPr>
          <p:cNvPr id="4" name="Grafik 3">
            <a:extLst>
              <a:ext uri="{FF2B5EF4-FFF2-40B4-BE49-F238E27FC236}">
                <a16:creationId xmlns:a16="http://schemas.microsoft.com/office/drawing/2014/main" id="{EA167F1E-2281-74F1-1E27-C5EAE972A9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22" r="2995"/>
          <a:stretch/>
        </p:blipFill>
        <p:spPr>
          <a:xfrm>
            <a:off x="609600" y="1600201"/>
            <a:ext cx="5384800" cy="4525963"/>
          </a:xfrm>
          <a:prstGeom prst="rect">
            <a:avLst/>
          </a:prstGeom>
          <a:noFill/>
        </p:spPr>
      </p:pic>
      <p:sp>
        <p:nvSpPr>
          <p:cNvPr id="6" name="Inhaltsplatzhalter 5"/>
          <p:cNvSpPr>
            <a:spLocks noGrp="1"/>
          </p:cNvSpPr>
          <p:nvPr>
            <p:ph sz="half" idx="2"/>
          </p:nvPr>
        </p:nvSpPr>
        <p:spPr>
          <a:xfrm>
            <a:off x="6197600" y="1600201"/>
            <a:ext cx="5384800" cy="4525963"/>
          </a:xfrm>
        </p:spPr>
        <p:txBody>
          <a:bodyPr>
            <a:normAutofit/>
          </a:bodyPr>
          <a:lstStyle/>
          <a:p>
            <a:r>
              <a:rPr lang="de-CH" dirty="0"/>
              <a:t>Antrag aufgrund Verknüpfung mit Einwohnerkontrollsystem ausfüllen</a:t>
            </a:r>
          </a:p>
          <a:p>
            <a:r>
              <a:rPr lang="de-CH" dirty="0"/>
              <a:t>Informationen einholen:</a:t>
            </a:r>
          </a:p>
          <a:p>
            <a:pPr lvl="1"/>
            <a:r>
              <a:rPr lang="de-CH" sz="2400" dirty="0"/>
              <a:t>Körpergrösse (ab 14 Jahren)</a:t>
            </a:r>
          </a:p>
          <a:p>
            <a:pPr lvl="1"/>
            <a:r>
              <a:rPr lang="de-CH" sz="2400" dirty="0"/>
              <a:t>Bei mehreren Nachnamen (z.B. Meier-Müller) fragen, ob beide auf die Identitätskarte übernommen werden sollen </a:t>
            </a:r>
          </a:p>
          <a:p>
            <a:pPr lvl="1"/>
            <a:r>
              <a:rPr lang="de-CH" sz="2400" dirty="0"/>
              <a:t>Bei mehreren Heimatorten fragen, welcher auf die Identitätskarte übernommen werden soll</a:t>
            </a:r>
          </a:p>
          <a:p>
            <a:endParaRPr lang="de-CH" dirty="0"/>
          </a:p>
        </p:txBody>
      </p:sp>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15</a:t>
            </a:fld>
            <a:endParaRPr lang="de-CH"/>
          </a:p>
        </p:txBody>
      </p:sp>
    </p:spTree>
    <p:extLst>
      <p:ext uri="{BB962C8B-B14F-4D97-AF65-F5344CB8AC3E}">
        <p14:creationId xmlns:p14="http://schemas.microsoft.com/office/powerpoint/2010/main" val="87008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Schritt 2: Fehlende Informationen einholen</a:t>
            </a:r>
          </a:p>
        </p:txBody>
      </p:sp>
      <p:sp>
        <p:nvSpPr>
          <p:cNvPr id="6" name="Inhaltsplatzhalter 5"/>
          <p:cNvSpPr>
            <a:spLocks noGrp="1"/>
          </p:cNvSpPr>
          <p:nvPr>
            <p:ph sz="half" idx="2"/>
          </p:nvPr>
        </p:nvSpPr>
        <p:spPr>
          <a:xfrm>
            <a:off x="6197600" y="1600201"/>
            <a:ext cx="5384800" cy="4525963"/>
          </a:xfrm>
        </p:spPr>
        <p:txBody>
          <a:bodyPr>
            <a:normAutofit fontScale="92500"/>
          </a:bodyPr>
          <a:lstStyle/>
          <a:p>
            <a:r>
              <a:rPr lang="de-CH" dirty="0"/>
              <a:t>Angaben vom Einwohner überprüfen lassen</a:t>
            </a:r>
          </a:p>
          <a:p>
            <a:r>
              <a:rPr lang="de-CH" dirty="0"/>
              <a:t>Anfragen, ob die alte Identitätskarte noch verwendet wird:</a:t>
            </a:r>
          </a:p>
          <a:p>
            <a:pPr lvl="1"/>
            <a:r>
              <a:rPr lang="de-CH" sz="2400" dirty="0"/>
              <a:t>Wenn ja, muss der Kunde die Identitätskarte am Schalter abholen und die alte Identitätskarte mitbringen.</a:t>
            </a:r>
          </a:p>
          <a:p>
            <a:pPr lvl="1"/>
            <a:r>
              <a:rPr lang="de-CH" sz="2400" dirty="0"/>
              <a:t>Wenn nicht, annullieren und dem Einwohner zurückzugeben oder direkt vernichten. Die neue Identitätskarte wird dann eingeschrieben per Post zugestellt. </a:t>
            </a:r>
          </a:p>
          <a:p>
            <a:endParaRPr lang="de-CH" dirty="0"/>
          </a:p>
        </p:txBody>
      </p:sp>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16</a:t>
            </a:fld>
            <a:endParaRPr lang="de-CH"/>
          </a:p>
        </p:txBody>
      </p:sp>
      <p:pic>
        <p:nvPicPr>
          <p:cNvPr id="3" name="Grafik 2">
            <a:extLst>
              <a:ext uri="{FF2B5EF4-FFF2-40B4-BE49-F238E27FC236}">
                <a16:creationId xmlns:a16="http://schemas.microsoft.com/office/drawing/2014/main" id="{FB00695F-C821-D8D0-3A7A-2C1A51505C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22" r="2995"/>
          <a:stretch/>
        </p:blipFill>
        <p:spPr>
          <a:xfrm>
            <a:off x="609600" y="1600201"/>
            <a:ext cx="5384800" cy="4525963"/>
          </a:xfrm>
          <a:prstGeom prst="rect">
            <a:avLst/>
          </a:prstGeom>
          <a:noFill/>
        </p:spPr>
      </p:pic>
    </p:spTree>
    <p:extLst>
      <p:ext uri="{BB962C8B-B14F-4D97-AF65-F5344CB8AC3E}">
        <p14:creationId xmlns:p14="http://schemas.microsoft.com/office/powerpoint/2010/main" val="274025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Schritt 3: </a:t>
            </a:r>
            <a:r>
              <a:rPr lang="de-CH" dirty="0" err="1"/>
              <a:t>Gesuchsformular</a:t>
            </a:r>
            <a:r>
              <a:rPr lang="de-CH" dirty="0"/>
              <a:t> unterschreiben lassen</a:t>
            </a:r>
            <a:endParaRPr lang="de-CH" strike="sngStrike" dirty="0"/>
          </a:p>
        </p:txBody>
      </p:sp>
      <p:sp>
        <p:nvSpPr>
          <p:cNvPr id="6" name="Inhaltsplatzhalter 5"/>
          <p:cNvSpPr>
            <a:spLocks noGrp="1"/>
          </p:cNvSpPr>
          <p:nvPr>
            <p:ph sz="half" idx="1"/>
          </p:nvPr>
        </p:nvSpPr>
        <p:spPr>
          <a:xfrm>
            <a:off x="609600" y="1600201"/>
            <a:ext cx="5384800" cy="4525963"/>
          </a:xfrm>
        </p:spPr>
        <p:txBody>
          <a:bodyPr>
            <a:normAutofit/>
          </a:bodyPr>
          <a:lstStyle/>
          <a:p>
            <a:r>
              <a:rPr lang="de-CH" dirty="0"/>
              <a:t>Einwohner unterschreibt gemäss Abklärung am Schalter.</a:t>
            </a:r>
            <a:endParaRPr lang="de-CH"/>
          </a:p>
          <a:p>
            <a:r>
              <a:rPr lang="de-CH" dirty="0"/>
              <a:t>Wichtig: </a:t>
            </a:r>
            <a:endParaRPr lang="de-CH"/>
          </a:p>
          <a:p>
            <a:pPr lvl="1"/>
            <a:r>
              <a:rPr lang="de-CH" sz="2400"/>
              <a:t>Bei Kindern ab 7 Jahren müssen die Eltern und die Kinder unterschreiben. </a:t>
            </a:r>
            <a:br>
              <a:rPr lang="de-CH" sz="2400"/>
            </a:br>
            <a:r>
              <a:rPr lang="de-CH" sz="2400"/>
              <a:t>Bei Kindern unter 7 Jahren nur die Eltern.</a:t>
            </a:r>
          </a:p>
          <a:p>
            <a:pPr lvl="1"/>
            <a:r>
              <a:rPr lang="de-CH" sz="2400"/>
              <a:t>Bei einer vollumfänglichen Beistandschaft muss nur der Beistand unterschreiben.</a:t>
            </a:r>
          </a:p>
          <a:p>
            <a:endParaRPr lang="de-CH"/>
          </a:p>
          <a:p>
            <a:endParaRPr lang="de-CH" dirty="0"/>
          </a:p>
        </p:txBody>
      </p:sp>
      <p:pic>
        <p:nvPicPr>
          <p:cNvPr id="4" name="Grafik 3">
            <a:extLst>
              <a:ext uri="{FF2B5EF4-FFF2-40B4-BE49-F238E27FC236}">
                <a16:creationId xmlns:a16="http://schemas.microsoft.com/office/drawing/2014/main" id="{639B925C-4C6A-14BB-8528-8DF2876AF0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14" r="4042"/>
          <a:stretch/>
        </p:blipFill>
        <p:spPr>
          <a:xfrm>
            <a:off x="6197600" y="1600201"/>
            <a:ext cx="5384800" cy="4525963"/>
          </a:xfrm>
          <a:prstGeom prst="rect">
            <a:avLst/>
          </a:prstGeom>
          <a:noFill/>
        </p:spPr>
      </p:pic>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17</a:t>
            </a:fld>
            <a:endParaRPr lang="de-CH"/>
          </a:p>
        </p:txBody>
      </p:sp>
    </p:spTree>
    <p:extLst>
      <p:ext uri="{BB962C8B-B14F-4D97-AF65-F5344CB8AC3E}">
        <p14:creationId xmlns:p14="http://schemas.microsoft.com/office/powerpoint/2010/main" val="219955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274638"/>
            <a:ext cx="10972800" cy="1143000"/>
          </a:xfrm>
        </p:spPr>
        <p:txBody>
          <a:bodyPr anchor="ctr">
            <a:normAutofit/>
          </a:bodyPr>
          <a:lstStyle/>
          <a:p>
            <a:r>
              <a:rPr lang="de-CH" dirty="0"/>
              <a:t>Schritt 4: Gesuch elektronisch an </a:t>
            </a:r>
            <a:br>
              <a:rPr lang="de-CH" dirty="0"/>
            </a:br>
            <a:r>
              <a:rPr lang="de-CH" dirty="0"/>
              <a:t>kantonales Passamt / Ausweiszentrum weiterleiten</a:t>
            </a:r>
          </a:p>
        </p:txBody>
      </p:sp>
      <p:sp>
        <p:nvSpPr>
          <p:cNvPr id="6" name="Inhaltsplatzhalter 5"/>
          <p:cNvSpPr>
            <a:spLocks noGrp="1"/>
          </p:cNvSpPr>
          <p:nvPr>
            <p:ph sz="half" idx="1"/>
          </p:nvPr>
        </p:nvSpPr>
        <p:spPr>
          <a:xfrm>
            <a:off x="609600" y="1600201"/>
            <a:ext cx="4982344" cy="4525963"/>
          </a:xfrm>
        </p:spPr>
        <p:txBody>
          <a:bodyPr>
            <a:normAutofit/>
          </a:bodyPr>
          <a:lstStyle/>
          <a:p>
            <a:r>
              <a:rPr lang="de-CH" dirty="0"/>
              <a:t>Daten elektronisch erfassen und weiterleiten </a:t>
            </a:r>
          </a:p>
          <a:p>
            <a:r>
              <a:rPr lang="de-CH" dirty="0"/>
              <a:t>Antrag absenden</a:t>
            </a:r>
          </a:p>
        </p:txBody>
      </p:sp>
      <p:pic>
        <p:nvPicPr>
          <p:cNvPr id="4" name="Grafik 3">
            <a:extLst>
              <a:ext uri="{FF2B5EF4-FFF2-40B4-BE49-F238E27FC236}">
                <a16:creationId xmlns:a16="http://schemas.microsoft.com/office/drawing/2014/main" id="{846F2BFD-B290-449E-05B4-7897B3C2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473" y="1600201"/>
            <a:ext cx="5994654" cy="4525963"/>
          </a:xfrm>
          <a:prstGeom prst="rect">
            <a:avLst/>
          </a:prstGeom>
          <a:noFill/>
        </p:spPr>
      </p:pic>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18</a:t>
            </a:fld>
            <a:endParaRPr lang="de-CH"/>
          </a:p>
        </p:txBody>
      </p:sp>
    </p:spTree>
    <p:extLst>
      <p:ext uri="{BB962C8B-B14F-4D97-AF65-F5344CB8AC3E}">
        <p14:creationId xmlns:p14="http://schemas.microsoft.com/office/powerpoint/2010/main" val="309923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1F77A-3633-6E08-BF17-A337C12AE21B}"/>
              </a:ext>
            </a:extLst>
          </p:cNvPr>
          <p:cNvSpPr>
            <a:spLocks noGrp="1"/>
          </p:cNvSpPr>
          <p:nvPr>
            <p:ph type="title"/>
          </p:nvPr>
        </p:nvSpPr>
        <p:spPr/>
        <p:txBody>
          <a:bodyPr/>
          <a:lstStyle/>
          <a:p>
            <a:r>
              <a:rPr lang="de-CH" dirty="0"/>
              <a:t>Zwischenschritt </a:t>
            </a:r>
          </a:p>
        </p:txBody>
      </p:sp>
      <p:sp>
        <p:nvSpPr>
          <p:cNvPr id="3" name="Inhaltsplatzhalter 2">
            <a:extLst>
              <a:ext uri="{FF2B5EF4-FFF2-40B4-BE49-F238E27FC236}">
                <a16:creationId xmlns:a16="http://schemas.microsoft.com/office/drawing/2014/main" id="{B23758E6-3FD8-BEA3-D0A5-8430E7818742}"/>
              </a:ext>
            </a:extLst>
          </p:cNvPr>
          <p:cNvSpPr>
            <a:spLocks noGrp="1"/>
          </p:cNvSpPr>
          <p:nvPr>
            <p:ph idx="1"/>
          </p:nvPr>
        </p:nvSpPr>
        <p:spPr/>
        <p:txBody>
          <a:bodyPr/>
          <a:lstStyle/>
          <a:p>
            <a:r>
              <a:rPr lang="de-CH" dirty="0"/>
              <a:t>In einigen Fällen kommt das Gesuch elektronisch zurück, weil …</a:t>
            </a:r>
          </a:p>
          <a:p>
            <a:pPr lvl="1"/>
            <a:r>
              <a:rPr lang="de-CH" dirty="0"/>
              <a:t>das Foto nicht den Vorgaben entspricht. In solchen Fällen fordern Sie beim Einwohner ein neues Foto ein und reichen den Antrag dann erneut ein. </a:t>
            </a:r>
          </a:p>
          <a:p>
            <a:pPr lvl="1"/>
            <a:r>
              <a:rPr lang="de-CH" dirty="0"/>
              <a:t>die Unterschrift nicht den Vorschriften entspricht. Bitten Sie den Einwohner um erneute Unterschrift und reichen den Antrag dann erneut ein. </a:t>
            </a:r>
          </a:p>
        </p:txBody>
      </p:sp>
      <p:sp>
        <p:nvSpPr>
          <p:cNvPr id="4" name="Foliennummernplatzhalter 3">
            <a:extLst>
              <a:ext uri="{FF2B5EF4-FFF2-40B4-BE49-F238E27FC236}">
                <a16:creationId xmlns:a16="http://schemas.microsoft.com/office/drawing/2014/main" id="{D2DB14C6-87BC-080D-09DD-64C37819566E}"/>
              </a:ext>
            </a:extLst>
          </p:cNvPr>
          <p:cNvSpPr>
            <a:spLocks noGrp="1"/>
          </p:cNvSpPr>
          <p:nvPr>
            <p:ph type="sldNum" sz="quarter" idx="12"/>
          </p:nvPr>
        </p:nvSpPr>
        <p:spPr/>
        <p:txBody>
          <a:bodyPr/>
          <a:lstStyle/>
          <a:p>
            <a:fld id="{87674F0A-37BA-4CE3-B1FD-DE57A7E2F2C6}" type="slidenum">
              <a:rPr lang="de-CH" smtClean="0"/>
              <a:pPr/>
              <a:t>19</a:t>
            </a:fld>
            <a:endParaRPr lang="de-CH" dirty="0"/>
          </a:p>
        </p:txBody>
      </p:sp>
    </p:spTree>
    <p:extLst>
      <p:ext uri="{BB962C8B-B14F-4D97-AF65-F5344CB8AC3E}">
        <p14:creationId xmlns:p14="http://schemas.microsoft.com/office/powerpoint/2010/main" val="44444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6: </a:t>
            </a:r>
            <a:r>
              <a:rPr lang="de-CH" sz="2400" b="1" dirty="0" err="1"/>
              <a:t>Gesuchseingänge</a:t>
            </a:r>
            <a:r>
              <a:rPr lang="de-CH" sz="2400" b="1" dirty="0"/>
              <a:t> auf Zuständigkeit und Vollständigkeit überprüfen</a:t>
            </a:r>
          </a:p>
          <a:p>
            <a:r>
              <a:rPr lang="de-CH" sz="2400" dirty="0"/>
              <a:t>Die Kaufleute überprüfen die Zuständigkeit und Vollständigkeit von Gesuchen. Sie eröffnen ein entsprechendes Dossier und leiten die Gesuche zur Stellungnahme an die beteiligten Amtsstellen weiter. Fehlen Akten, setzen sie den Gesuchsteller darüber in Kenntnis und vereinbaren eine Nachfrist. Sind alle notwendigen Akten und Unterlagen vorhanden, koordinieren sie den Aktenlauf für die Stellungnahmen bei den involvierten Amtsstellen.</a:t>
            </a:r>
          </a:p>
          <a:p>
            <a:endParaRPr lang="de-CH" dirty="0"/>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6ADB8-5153-0050-CC61-963305B0058C}"/>
              </a:ext>
            </a:extLst>
          </p:cNvPr>
          <p:cNvSpPr>
            <a:spLocks noGrp="1"/>
          </p:cNvSpPr>
          <p:nvPr>
            <p:ph type="title"/>
          </p:nvPr>
        </p:nvSpPr>
        <p:spPr/>
        <p:txBody>
          <a:bodyPr/>
          <a:lstStyle/>
          <a:p>
            <a:r>
              <a:rPr lang="de-CH" dirty="0"/>
              <a:t>Schritt 5: Identitätskarte an Kunde abgeben</a:t>
            </a:r>
          </a:p>
        </p:txBody>
      </p:sp>
      <p:sp>
        <p:nvSpPr>
          <p:cNvPr id="3" name="Inhaltsplatzhalter 2">
            <a:extLst>
              <a:ext uri="{FF2B5EF4-FFF2-40B4-BE49-F238E27FC236}">
                <a16:creationId xmlns:a16="http://schemas.microsoft.com/office/drawing/2014/main" id="{99A04672-C694-A1DC-1866-36FC3AAA56E6}"/>
              </a:ext>
            </a:extLst>
          </p:cNvPr>
          <p:cNvSpPr>
            <a:spLocks noGrp="1"/>
          </p:cNvSpPr>
          <p:nvPr>
            <p:ph idx="1"/>
          </p:nvPr>
        </p:nvSpPr>
        <p:spPr/>
        <p:txBody>
          <a:bodyPr/>
          <a:lstStyle/>
          <a:p>
            <a:r>
              <a:rPr lang="de-CH" dirty="0"/>
              <a:t>Identitätskarte wird direkt eingeschrieben zugestellt, …</a:t>
            </a:r>
          </a:p>
          <a:p>
            <a:pPr lvl="1"/>
            <a:r>
              <a:rPr lang="de-CH" dirty="0"/>
              <a:t>wenn die alte Identitätskarte schon entwertet wurde, die alte Identitätskarte nicht mehr vorhanden ist oder noch nie eine Identitätskarte ausgestellt wurde und</a:t>
            </a:r>
          </a:p>
          <a:p>
            <a:pPr lvl="1"/>
            <a:r>
              <a:rPr lang="de-CH" dirty="0"/>
              <a:t>die Privatadresse des Einwohners als Zustelladresse hinterlegt wurde.</a:t>
            </a:r>
          </a:p>
          <a:p>
            <a:r>
              <a:rPr lang="de-CH" dirty="0"/>
              <a:t>Identitätskarte muss abgeholt werden, …</a:t>
            </a:r>
          </a:p>
          <a:p>
            <a:pPr lvl="1"/>
            <a:r>
              <a:rPr lang="de-CH" dirty="0"/>
              <a:t>wenn die alte Identitätskarte noch nicht entwertet wurde (als Zustelladresse ist die Gemeindeadresse hinterlegt).</a:t>
            </a:r>
          </a:p>
          <a:p>
            <a:pPr lvl="1"/>
            <a:r>
              <a:rPr lang="de-CH" dirty="0"/>
              <a:t>Einwohner wird per Telefon, Brief oder E-Mail zur Abholung eingeladen.  </a:t>
            </a:r>
          </a:p>
        </p:txBody>
      </p:sp>
      <p:sp>
        <p:nvSpPr>
          <p:cNvPr id="4" name="Foliennummernplatzhalter 3">
            <a:extLst>
              <a:ext uri="{FF2B5EF4-FFF2-40B4-BE49-F238E27FC236}">
                <a16:creationId xmlns:a16="http://schemas.microsoft.com/office/drawing/2014/main" id="{C2D87627-7C3C-0894-8EA8-16D319FCD6C9}"/>
              </a:ext>
            </a:extLst>
          </p:cNvPr>
          <p:cNvSpPr>
            <a:spLocks noGrp="1"/>
          </p:cNvSpPr>
          <p:nvPr>
            <p:ph type="sldNum" sz="quarter" idx="12"/>
          </p:nvPr>
        </p:nvSpPr>
        <p:spPr/>
        <p:txBody>
          <a:bodyPr/>
          <a:lstStyle/>
          <a:p>
            <a:fld id="{87674F0A-37BA-4CE3-B1FD-DE57A7E2F2C6}" type="slidenum">
              <a:rPr lang="de-CH" smtClean="0"/>
              <a:pPr/>
              <a:t>20</a:t>
            </a:fld>
            <a:endParaRPr lang="de-CH" dirty="0"/>
          </a:p>
        </p:txBody>
      </p:sp>
    </p:spTree>
    <p:extLst>
      <p:ext uri="{BB962C8B-B14F-4D97-AF65-F5344CB8AC3E}">
        <p14:creationId xmlns:p14="http://schemas.microsoft.com/office/powerpoint/2010/main" val="32537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Zusammenfassung: Das Wichtigste im Überblick</a:t>
            </a:r>
          </a:p>
        </p:txBody>
      </p:sp>
      <p:sp>
        <p:nvSpPr>
          <p:cNvPr id="6" name="Inhaltsplatzhalter 5"/>
          <p:cNvSpPr>
            <a:spLocks noGrp="1"/>
          </p:cNvSpPr>
          <p:nvPr>
            <p:ph idx="1"/>
          </p:nvPr>
        </p:nvSpPr>
        <p:spPr/>
        <p:txBody>
          <a:bodyPr/>
          <a:lstStyle/>
          <a:p>
            <a:pPr marL="0" indent="0">
              <a:buNone/>
            </a:pPr>
            <a:r>
              <a:rPr lang="de-CH" b="1" dirty="0"/>
              <a:t>Vorbereitung: Systeme überprüfen und einloggen</a:t>
            </a:r>
          </a:p>
          <a:p>
            <a:pPr marL="0" indent="0">
              <a:buNone/>
            </a:pPr>
            <a:r>
              <a:rPr lang="de-CH" b="1" dirty="0"/>
              <a:t>Schritt 1: Begrüssung und Sichten der Dokumente (ID-Karte und ID-Foto)</a:t>
            </a:r>
          </a:p>
          <a:p>
            <a:pPr marL="0" indent="0">
              <a:buNone/>
            </a:pPr>
            <a:r>
              <a:rPr lang="de-CH" b="1" dirty="0"/>
              <a:t>Schritt 2: Fehlende Informationen ergänzen</a:t>
            </a:r>
            <a:endParaRPr lang="de-CH" b="1" strike="sngStrike" dirty="0">
              <a:highlight>
                <a:srgbClr val="FFFF00"/>
              </a:highlight>
            </a:endParaRPr>
          </a:p>
          <a:p>
            <a:pPr marL="0" indent="0">
              <a:buNone/>
            </a:pPr>
            <a:r>
              <a:rPr lang="de-CH" b="1" dirty="0"/>
              <a:t>Schritt 3: Unterschrift einfordern</a:t>
            </a:r>
          </a:p>
          <a:p>
            <a:pPr marL="0" indent="0">
              <a:buNone/>
            </a:pPr>
            <a:r>
              <a:rPr lang="de-CH" b="1" dirty="0"/>
              <a:t>Schritt 4: Gesuch elektronisch ans Ausweisamt zustellen</a:t>
            </a:r>
          </a:p>
          <a:p>
            <a:pPr marL="0" indent="0">
              <a:buNone/>
            </a:pPr>
            <a:r>
              <a:rPr lang="de-CH" b="1" dirty="0"/>
              <a:t>Schritt 5: ID-Karte an Kundin abgeben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21</a:t>
            </a:fld>
            <a:endParaRPr lang="de-CH"/>
          </a:p>
        </p:txBody>
      </p:sp>
    </p:spTree>
    <p:extLst>
      <p:ext uri="{BB962C8B-B14F-4D97-AF65-F5344CB8AC3E}">
        <p14:creationId xmlns:p14="http://schemas.microsoft.com/office/powerpoint/2010/main" val="9936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Gesuch bearbeiten – „Anwendungsaufgabe“</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Ausgangslage: </a:t>
            </a:r>
            <a:r>
              <a:rPr lang="de-CH" sz="1800" dirty="0" smtClean="0"/>
              <a:t>Sie </a:t>
            </a:r>
            <a:r>
              <a:rPr lang="de-CH" sz="1800" dirty="0"/>
              <a:t>haben soeben eine Modellierung einer </a:t>
            </a:r>
            <a:r>
              <a:rPr lang="de-CH" sz="1800" dirty="0" err="1"/>
              <a:t>Gesuchsbearbeitung</a:t>
            </a:r>
            <a:r>
              <a:rPr lang="de-CH" sz="1800" dirty="0"/>
              <a:t> beobachtet. Setzen Sie sich mit einer Mitlernenden zusammen und bearbeiten Sie gemeinsam zwei Fallbeispiele.</a:t>
            </a:r>
          </a:p>
          <a:p>
            <a:pPr marL="0" indent="0" hangingPunct="0">
              <a:buNone/>
            </a:pPr>
            <a:endParaRPr lang="de-CH" sz="900" dirty="0"/>
          </a:p>
          <a:p>
            <a:pPr marL="0" indent="0" hangingPunct="0">
              <a:buNone/>
            </a:pP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smtClean="0"/>
              <a:t>Schritt </a:t>
            </a:r>
            <a:r>
              <a:rPr lang="de-CH" sz="1800" b="1" dirty="0"/>
              <a:t>1:</a:t>
            </a:r>
            <a:r>
              <a:rPr lang="de-CH" sz="1800" dirty="0"/>
              <a:t> Sichten Sie die </a:t>
            </a:r>
            <a:r>
              <a:rPr lang="de-CH" sz="1800" dirty="0" err="1"/>
              <a:t>Gesuchsunterlagen</a:t>
            </a:r>
            <a:r>
              <a:rPr lang="de-CH" sz="1800" dirty="0"/>
              <a:t> des ersten Falls.</a:t>
            </a:r>
          </a:p>
          <a:p>
            <a:pPr marL="0" indent="0" hangingPunct="0">
              <a:buNone/>
            </a:pPr>
            <a:r>
              <a:rPr lang="de-CH" sz="1800" b="1" dirty="0"/>
              <a:t>Schritt 2: </a:t>
            </a:r>
            <a:r>
              <a:rPr lang="de-CH" sz="1800" dirty="0"/>
              <a:t>Beantworten Sie die Fragen auf dem Aufgabenblatt. </a:t>
            </a:r>
          </a:p>
          <a:p>
            <a:pPr marL="0" indent="0" hangingPunct="0">
              <a:buNone/>
            </a:pPr>
            <a:r>
              <a:rPr lang="de-CH" sz="1800" b="1" dirty="0"/>
              <a:t>Schritt 3:</a:t>
            </a:r>
            <a:r>
              <a:rPr lang="de-CH" sz="1800" dirty="0"/>
              <a:t> Bearbeiten Sie den zweiten Fall.</a:t>
            </a:r>
          </a:p>
          <a:p>
            <a:pPr marL="0" indent="0" hangingPunct="0">
              <a:buNone/>
            </a:pPr>
            <a:r>
              <a:rPr lang="de-CH" sz="1800" b="1" dirty="0"/>
              <a:t>Schritt 4:</a:t>
            </a:r>
            <a:r>
              <a:rPr lang="de-CH" sz="1800" dirty="0"/>
              <a:t> Vergleichen Sie Ihre Lösung mit dem Lösungsschlüssel.</a:t>
            </a:r>
          </a:p>
          <a:p>
            <a:pPr marL="0" indent="0" hangingPunct="0">
              <a:buNone/>
            </a:pPr>
            <a:r>
              <a:rPr lang="de-CH" sz="1800" b="1" dirty="0"/>
              <a:t>Für schnelle Lernende: </a:t>
            </a:r>
            <a:r>
              <a:rPr lang="de-CH" sz="1800" dirty="0"/>
              <a:t>Erklären Sie Ihrer Mitlernenden, wie Sie Ihr mitgebrachtes Gesuch bearbeiten würden</a:t>
            </a:r>
            <a:r>
              <a:rPr lang="de-CH" sz="1800" dirty="0" smtClean="0"/>
              <a:t>.</a:t>
            </a:r>
          </a:p>
          <a:p>
            <a:pPr marL="0" indent="0" hangingPunct="0">
              <a:buNone/>
            </a:pPr>
            <a:endParaRPr lang="de-CH" sz="900" b="1" dirty="0" smtClean="0"/>
          </a:p>
          <a:p>
            <a:pPr marL="0" indent="0" hangingPunct="0">
              <a:buNone/>
            </a:pPr>
            <a:r>
              <a:rPr lang="de-CH" sz="1800" b="1" dirty="0" smtClean="0"/>
              <a:t>Erwartungen</a:t>
            </a:r>
            <a:endParaRPr lang="de-CH" sz="1800" b="1" dirty="0"/>
          </a:p>
          <a:p>
            <a:pPr hangingPunct="0"/>
            <a:r>
              <a:rPr lang="de-CH" sz="1800" dirty="0"/>
              <a:t>Sie können das Vorgehen in beiden Fallbeispielen korrekt und vollständig nachvollziehen und erklären.</a:t>
            </a:r>
          </a:p>
          <a:p>
            <a:pPr hangingPunct="0"/>
            <a:r>
              <a:rPr lang="de-CH" sz="1800" dirty="0"/>
              <a:t>Sie sind in der Lage, ein Gesuch auf Korrektheit und Vollständigkeit zu prüfen.</a:t>
            </a:r>
          </a:p>
          <a:p>
            <a:pPr marL="0" indent="0" hangingPunct="0">
              <a:buNone/>
            </a:pPr>
            <a:r>
              <a:rPr lang="de-CH" sz="1800" dirty="0"/>
              <a:t> </a:t>
            </a:r>
            <a:endParaRPr lang="de-CH" sz="900" dirty="0"/>
          </a:p>
          <a:p>
            <a:pPr marL="0" indent="0" hangingPunct="0">
              <a:buNone/>
            </a:pPr>
            <a:r>
              <a:rPr lang="de-CH" sz="1800" b="1" dirty="0" smtClean="0"/>
              <a:t>Organisation: </a:t>
            </a:r>
            <a:r>
              <a:rPr lang="de-CH" sz="1800" dirty="0" smtClean="0"/>
              <a:t>Zeit</a:t>
            </a:r>
            <a:r>
              <a:rPr lang="de-CH" sz="1800" dirty="0"/>
              <a:t>: 20 </a:t>
            </a:r>
            <a:r>
              <a:rPr lang="de-CH" sz="1800" dirty="0" smtClean="0"/>
              <a:t>Minuten / Arbeitsweise</a:t>
            </a:r>
            <a:r>
              <a:rPr lang="de-CH" sz="1800" dirty="0"/>
              <a:t>: </a:t>
            </a:r>
            <a:r>
              <a:rPr lang="de-CH" sz="1800" dirty="0" smtClean="0"/>
              <a:t>Partnerarbeit / Hilfsmittel</a:t>
            </a:r>
            <a:r>
              <a:rPr lang="de-CH" sz="1800" dirty="0"/>
              <a:t>: Papier, </a:t>
            </a:r>
            <a:r>
              <a:rPr lang="de-CH" sz="1800" dirty="0" smtClean="0"/>
              <a:t>Stifte</a:t>
            </a: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22</a:t>
            </a:fld>
            <a:endParaRPr lang="de-CH" dirty="0"/>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820745" y="4459880"/>
            <a:ext cx="977896" cy="1247773"/>
          </a:xfrm>
          <a:prstGeom prst="rect">
            <a:avLst/>
          </a:prstGeom>
          <a:ln>
            <a:noFill/>
          </a:ln>
          <a:effectLst>
            <a:outerShdw blurRad="292100" dist="139700" dir="2700000" algn="tl" rotWithShape="0">
              <a:srgbClr val="333333">
                <a:alpha val="65000"/>
              </a:srgbClr>
            </a:outerShdw>
          </a:effectLst>
        </p:spPr>
      </p:pic>
      <p:sp>
        <p:nvSpPr>
          <p:cNvPr id="6" name="Rechteck 5">
            <a:hlinkClick r:id="rId4"/>
          </p:cNvPr>
          <p:cNvSpPr/>
          <p:nvPr/>
        </p:nvSpPr>
        <p:spPr>
          <a:xfrm>
            <a:off x="9408368" y="5409573"/>
            <a:ext cx="2016224" cy="689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chemeClr val="bg1"/>
                </a:solidFill>
              </a:rPr>
              <a:t>Zur Aufgabe</a:t>
            </a:r>
            <a:endParaRPr lang="de-CH" dirty="0">
              <a:solidFill>
                <a:schemeClr val="bg1"/>
              </a:solidFill>
            </a:endParaRPr>
          </a:p>
        </p:txBody>
      </p:sp>
      <p:pic>
        <p:nvPicPr>
          <p:cNvPr id="7" name="Grafik 6"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8342" y="5890216"/>
            <a:ext cx="339096" cy="573686"/>
          </a:xfrm>
          <a:prstGeom prst="rect">
            <a:avLst/>
          </a:prstGeom>
          <a:noFill/>
          <a:ln>
            <a:noFill/>
          </a:ln>
        </p:spPr>
      </p:pic>
    </p:spTree>
    <p:extLst>
      <p:ext uri="{BB962C8B-B14F-4D97-AF65-F5344CB8AC3E}">
        <p14:creationId xmlns:p14="http://schemas.microsoft.com/office/powerpoint/2010/main" val="2041222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Gesuch bearbeiten – Unterlagen zur „Anwendungsaufgabe“</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Unterlagen Fall 1 «Der Wintergarten»</a:t>
            </a:r>
          </a:p>
          <a:p>
            <a:pPr hangingPunct="0">
              <a:buFontTx/>
              <a:buChar char="-"/>
            </a:pPr>
            <a:r>
              <a:rPr lang="de-DE" sz="1800" dirty="0" err="1" smtClean="0"/>
              <a:t>Baugesuchsformular</a:t>
            </a:r>
            <a:r>
              <a:rPr lang="de-DE" sz="1800" dirty="0" smtClean="0"/>
              <a:t> (</a:t>
            </a:r>
            <a:r>
              <a:rPr lang="de-DE" sz="1800" dirty="0" smtClean="0">
                <a:hlinkClick r:id="rId2"/>
              </a:rPr>
              <a:t>hier</a:t>
            </a:r>
            <a:r>
              <a:rPr lang="de-DE" sz="1800" dirty="0" smtClean="0"/>
              <a:t>)</a:t>
            </a:r>
          </a:p>
          <a:p>
            <a:pPr hangingPunct="0">
              <a:buFontTx/>
              <a:buChar char="-"/>
            </a:pPr>
            <a:r>
              <a:rPr lang="de-DE" sz="1800" dirty="0" smtClean="0"/>
              <a:t>Bauplan/Grundrissplan (</a:t>
            </a:r>
            <a:r>
              <a:rPr lang="de-DE" sz="1800" dirty="0" smtClean="0">
                <a:hlinkClick r:id="rId3"/>
              </a:rPr>
              <a:t>hier</a:t>
            </a:r>
            <a:r>
              <a:rPr lang="de-DE" sz="1800" dirty="0" smtClean="0"/>
              <a:t>)</a:t>
            </a:r>
          </a:p>
          <a:p>
            <a:pPr hangingPunct="0">
              <a:buFontTx/>
              <a:buChar char="-"/>
            </a:pPr>
            <a:r>
              <a:rPr lang="de-DE" sz="1800" dirty="0" smtClean="0"/>
              <a:t>Baugeschossflächen-Berechnung (</a:t>
            </a:r>
            <a:r>
              <a:rPr lang="de-DE" sz="1800" dirty="0" smtClean="0">
                <a:hlinkClick r:id="rId4"/>
              </a:rPr>
              <a:t>hier</a:t>
            </a:r>
            <a:r>
              <a:rPr lang="de-DE" sz="1800" dirty="0" smtClean="0"/>
              <a:t>)</a:t>
            </a:r>
          </a:p>
          <a:p>
            <a:pPr hangingPunct="0">
              <a:buFontTx/>
              <a:buChar char="-"/>
            </a:pPr>
            <a:r>
              <a:rPr lang="de-DE" sz="1800" dirty="0" smtClean="0"/>
              <a:t>Bauzonenplan Gemeinde </a:t>
            </a:r>
            <a:r>
              <a:rPr lang="de-DE" sz="1800" dirty="0" err="1" smtClean="0"/>
              <a:t>Seelingen</a:t>
            </a:r>
            <a:r>
              <a:rPr lang="de-DE" sz="1800" dirty="0" smtClean="0"/>
              <a:t> (</a:t>
            </a:r>
            <a:r>
              <a:rPr lang="de-DE" sz="1800" dirty="0" smtClean="0">
                <a:hlinkClick r:id="rId5"/>
              </a:rPr>
              <a:t>hier</a:t>
            </a:r>
            <a:r>
              <a:rPr lang="de-DE" sz="1800" dirty="0" smtClean="0"/>
              <a:t>)</a:t>
            </a:r>
          </a:p>
          <a:p>
            <a:pPr hangingPunct="0">
              <a:buFontTx/>
              <a:buChar char="-"/>
            </a:pPr>
            <a:r>
              <a:rPr lang="de-DE" sz="1800" dirty="0" smtClean="0"/>
              <a:t>Situationsplan (</a:t>
            </a:r>
            <a:r>
              <a:rPr lang="de-DE" sz="1800" dirty="0" smtClean="0">
                <a:hlinkClick r:id="rId6"/>
              </a:rPr>
              <a:t>hier</a:t>
            </a:r>
            <a:r>
              <a:rPr lang="de-DE" sz="1800" dirty="0" smtClean="0"/>
              <a:t>)</a:t>
            </a:r>
          </a:p>
          <a:p>
            <a:pPr hangingPunct="0">
              <a:buFontTx/>
              <a:buChar char="-"/>
            </a:pPr>
            <a:endParaRPr lang="de-DE" sz="1800" dirty="0"/>
          </a:p>
          <a:p>
            <a:pPr hangingPunct="0">
              <a:buFontTx/>
              <a:buChar char="-"/>
            </a:pPr>
            <a:endParaRPr lang="de-DE" sz="1800" dirty="0" smtClean="0"/>
          </a:p>
          <a:p>
            <a:pPr marL="0" indent="0" hangingPunct="0">
              <a:buNone/>
            </a:pPr>
            <a:r>
              <a:rPr lang="de-DE" sz="1800" b="1" dirty="0" smtClean="0"/>
              <a:t>Unterlagen Fall 2 „Gastgewerbe“</a:t>
            </a:r>
          </a:p>
          <a:p>
            <a:pPr hangingPunct="0">
              <a:buFontTx/>
              <a:buChar char="-"/>
            </a:pPr>
            <a:r>
              <a:rPr lang="de-DE" sz="1800" dirty="0" smtClean="0"/>
              <a:t>Gesuch Gastgewerbe (</a:t>
            </a:r>
            <a:r>
              <a:rPr lang="de-DE" sz="1800" dirty="0" smtClean="0">
                <a:hlinkClick r:id="rId7"/>
              </a:rPr>
              <a:t>hier</a:t>
            </a:r>
            <a:r>
              <a:rPr lang="de-DE" sz="1800" dirty="0" smtClean="0"/>
              <a:t>)</a:t>
            </a:r>
          </a:p>
          <a:p>
            <a:pPr hangingPunct="0">
              <a:buFontTx/>
              <a:buChar char="-"/>
            </a:pPr>
            <a:endParaRPr lang="de-CH" sz="14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23</a:t>
            </a:fld>
            <a:endParaRPr lang="de-CH" dirty="0"/>
          </a:p>
        </p:txBody>
      </p:sp>
      <p:pic>
        <p:nvPicPr>
          <p:cNvPr id="8" name="Grafik 7"/>
          <p:cNvPicPr>
            <a:picLocks noChangeAspect="1"/>
          </p:cNvPicPr>
          <p:nvPr/>
        </p:nvPicPr>
        <p:blipFill>
          <a:blip r:embed="rId8"/>
          <a:stretch>
            <a:fillRect/>
          </a:stretch>
        </p:blipFill>
        <p:spPr>
          <a:xfrm>
            <a:off x="7933860" y="1675257"/>
            <a:ext cx="1693469" cy="2422228"/>
          </a:xfrm>
          <a:prstGeom prst="rect">
            <a:avLst/>
          </a:prstGeom>
          <a:ln>
            <a:noFill/>
          </a:ln>
          <a:effectLst>
            <a:outerShdw blurRad="292100" dist="139700" dir="2700000" algn="tl" rotWithShape="0">
              <a:srgbClr val="333333">
                <a:alpha val="65000"/>
              </a:srgbClr>
            </a:outerShdw>
          </a:effectLst>
        </p:spPr>
      </p:pic>
      <p:pic>
        <p:nvPicPr>
          <p:cNvPr id="9" name="Grafik 8"/>
          <p:cNvPicPr>
            <a:picLocks noChangeAspect="1"/>
          </p:cNvPicPr>
          <p:nvPr/>
        </p:nvPicPr>
        <p:blipFill>
          <a:blip r:embed="rId9"/>
          <a:stretch>
            <a:fillRect/>
          </a:stretch>
        </p:blipFill>
        <p:spPr>
          <a:xfrm>
            <a:off x="7876073" y="4328616"/>
            <a:ext cx="2900447" cy="1991517"/>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10"/>
          <a:stretch>
            <a:fillRect/>
          </a:stretch>
        </p:blipFill>
        <p:spPr>
          <a:xfrm>
            <a:off x="5502730" y="3003712"/>
            <a:ext cx="2125956" cy="2952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392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Weitere Fälle</a:t>
            </a:r>
            <a:br>
              <a:rPr lang="de-CH" dirty="0"/>
            </a:br>
            <a:r>
              <a:rPr lang="de-CH" dirty="0"/>
              <a:t>Input</a:t>
            </a:r>
          </a:p>
        </p:txBody>
      </p:sp>
      <p:sp>
        <p:nvSpPr>
          <p:cNvPr id="6" name="Untertitel 5"/>
          <p:cNvSpPr>
            <a:spLocks noGrp="1"/>
          </p:cNvSpPr>
          <p:nvPr>
            <p:ph type="subTitle" idx="1"/>
          </p:nvPr>
        </p:nvSpPr>
        <p:spPr/>
        <p:txBody>
          <a:bodyPr>
            <a:normAutofit fontScale="47500" lnSpcReduction="20000"/>
          </a:bodyPr>
          <a:lstStyle/>
          <a:p>
            <a:r>
              <a:rPr lang="de-CH" dirty="0"/>
              <a:t>Präsenztag 5</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6: «Gesuchseingänge auf Zuständigkeit und Vollständigkeit überprüfen»</a:t>
            </a:r>
            <a:br>
              <a:rPr lang="de-CH" sz="3200" dirty="0"/>
            </a:br>
            <a:r>
              <a:rPr lang="de-CH" sz="3200" dirty="0"/>
              <a:t>Arbeitssituation 7: «Apostillen, Beglaubigungen, Bewilligungen, Zulassungen und Ausweispapiere ausstellen»</a:t>
            </a:r>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2716687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beschreiben einige Praxisfälle, in denen ein Gesuch zurückgezogen wird.</a:t>
            </a:r>
          </a:p>
          <a:p>
            <a:r>
              <a:rPr lang="de-CH" dirty="0"/>
              <a:t>Sie begründen in eigenen Worten, wann ein Gesuch sistiert wird.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199908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p:txBody>
          <a:bodyPr/>
          <a:lstStyle/>
          <a:p>
            <a:r>
              <a:rPr lang="de-CH" dirty="0"/>
              <a:t>Es gibt verschiedene Gründe dafür, wieso ein Gesuch zurückgezogen wird. </a:t>
            </a:r>
          </a:p>
          <a:p>
            <a:r>
              <a:rPr lang="de-CH" dirty="0"/>
              <a:t>Diese Gründe unterscheiden sich von den Gründen für eine Sistierung. </a:t>
            </a:r>
          </a:p>
          <a:p>
            <a:r>
              <a:rPr lang="de-CH" dirty="0"/>
              <a:t>Die Folgen eines Rückzugs oder einer Sistierung sind, dass das Gesuch nicht weiterbearbeitet wird respektive die Weiterbearbeitung hängig bleibt.</a:t>
            </a:r>
          </a:p>
          <a:p>
            <a:endParaRPr lang="de-CH" dirty="0"/>
          </a:p>
          <a:p>
            <a:endParaRPr lang="de-CH" dirty="0"/>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26</a:t>
            </a:fld>
            <a:endParaRPr lang="de-CH"/>
          </a:p>
        </p:txBody>
      </p:sp>
    </p:spTree>
    <p:extLst>
      <p:ext uri="{BB962C8B-B14F-4D97-AF65-F5344CB8AC3E}">
        <p14:creationId xmlns:p14="http://schemas.microsoft.com/office/powerpoint/2010/main" val="1591096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B407D-5DE8-AB85-F2E7-34AC9CEF4614}"/>
              </a:ext>
            </a:extLst>
          </p:cNvPr>
          <p:cNvSpPr>
            <a:spLocks noGrp="1"/>
          </p:cNvSpPr>
          <p:nvPr>
            <p:ph type="title"/>
          </p:nvPr>
        </p:nvSpPr>
        <p:spPr/>
        <p:txBody>
          <a:bodyPr/>
          <a:lstStyle/>
          <a:p>
            <a:r>
              <a:rPr lang="de-CH" dirty="0"/>
              <a:t>Der Rückzug eines Gesuchs</a:t>
            </a:r>
          </a:p>
        </p:txBody>
      </p:sp>
      <p:sp>
        <p:nvSpPr>
          <p:cNvPr id="3" name="Inhaltsplatzhalter 2">
            <a:extLst>
              <a:ext uri="{FF2B5EF4-FFF2-40B4-BE49-F238E27FC236}">
                <a16:creationId xmlns:a16="http://schemas.microsoft.com/office/drawing/2014/main" id="{15D922B9-8AA6-9A17-F1E8-5B9FE811F824}"/>
              </a:ext>
            </a:extLst>
          </p:cNvPr>
          <p:cNvSpPr>
            <a:spLocks noGrp="1"/>
          </p:cNvSpPr>
          <p:nvPr>
            <p:ph idx="1"/>
          </p:nvPr>
        </p:nvSpPr>
        <p:spPr>
          <a:xfrm>
            <a:off x="609600" y="1600201"/>
            <a:ext cx="5846440" cy="4525963"/>
          </a:xfrm>
        </p:spPr>
        <p:txBody>
          <a:bodyPr/>
          <a:lstStyle/>
          <a:p>
            <a:r>
              <a:rPr lang="de-CH" dirty="0"/>
              <a:t>Gründe dafür sind z.B.,</a:t>
            </a:r>
          </a:p>
          <a:p>
            <a:pPr lvl="1"/>
            <a:r>
              <a:rPr lang="de-CH" dirty="0"/>
              <a:t>dass die gesuchstellende Person sich anders entschieden hat,</a:t>
            </a:r>
          </a:p>
          <a:p>
            <a:pPr lvl="1"/>
            <a:r>
              <a:rPr lang="de-CH" dirty="0"/>
              <a:t>fehlende Unterlagen nicht rechtzeitig eingereicht wurden oder </a:t>
            </a:r>
          </a:p>
          <a:p>
            <a:pPr lvl="1"/>
            <a:r>
              <a:rPr lang="de-CH" dirty="0"/>
              <a:t>formelle Gründe gegen das Gesuch sprechen.</a:t>
            </a:r>
          </a:p>
          <a:p>
            <a:endParaRPr lang="de-CH" dirty="0"/>
          </a:p>
        </p:txBody>
      </p:sp>
      <p:sp>
        <p:nvSpPr>
          <p:cNvPr id="4" name="Foliennummernplatzhalter 3">
            <a:extLst>
              <a:ext uri="{FF2B5EF4-FFF2-40B4-BE49-F238E27FC236}">
                <a16:creationId xmlns:a16="http://schemas.microsoft.com/office/drawing/2014/main" id="{56C95E5A-4B1D-F730-3FE1-0EA017129320}"/>
              </a:ext>
            </a:extLst>
          </p:cNvPr>
          <p:cNvSpPr>
            <a:spLocks noGrp="1"/>
          </p:cNvSpPr>
          <p:nvPr>
            <p:ph type="sldNum" sz="quarter" idx="12"/>
          </p:nvPr>
        </p:nvSpPr>
        <p:spPr/>
        <p:txBody>
          <a:bodyPr/>
          <a:lstStyle/>
          <a:p>
            <a:fld id="{87674F0A-37BA-4CE3-B1FD-DE57A7E2F2C6}" type="slidenum">
              <a:rPr lang="de-CH" smtClean="0"/>
              <a:pPr/>
              <a:t>27</a:t>
            </a:fld>
            <a:endParaRPr lang="de-CH" dirty="0"/>
          </a:p>
        </p:txBody>
      </p:sp>
      <p:pic>
        <p:nvPicPr>
          <p:cNvPr id="6" name="Grafik 5">
            <a:extLst>
              <a:ext uri="{FF2B5EF4-FFF2-40B4-BE49-F238E27FC236}">
                <a16:creationId xmlns:a16="http://schemas.microsoft.com/office/drawing/2014/main" id="{0AF3A046-A71E-BB49-40DB-8D62F5277E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32812" y="1988840"/>
            <a:ext cx="4375254" cy="3124943"/>
          </a:xfrm>
          <a:prstGeom prst="rect">
            <a:avLst/>
          </a:prstGeom>
        </p:spPr>
      </p:pic>
    </p:spTree>
    <p:extLst>
      <p:ext uri="{BB962C8B-B14F-4D97-AF65-F5344CB8AC3E}">
        <p14:creationId xmlns:p14="http://schemas.microsoft.com/office/powerpoint/2010/main" val="178234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Beispiel: Rückzug Baugesuch infolge Einsprachen</a:t>
            </a:r>
          </a:p>
        </p:txBody>
      </p:sp>
      <p:sp>
        <p:nvSpPr>
          <p:cNvPr id="6" name="Inhaltsplatzhalter 5"/>
          <p:cNvSpPr>
            <a:spLocks noGrp="1"/>
          </p:cNvSpPr>
          <p:nvPr>
            <p:ph idx="1"/>
          </p:nvPr>
        </p:nvSpPr>
        <p:spPr>
          <a:xfrm>
            <a:off x="4439816" y="1600201"/>
            <a:ext cx="7142584" cy="4525963"/>
          </a:xfrm>
        </p:spPr>
        <p:txBody>
          <a:bodyPr/>
          <a:lstStyle/>
          <a:p>
            <a:r>
              <a:rPr lang="de-CH" dirty="0"/>
              <a:t>Harry Hasler reicht der Bauverwaltung ein Baugesuch für die Umnutzung einer Lagerhalle in ein Etablissement ein. Am Stammtisch wurde er zu diesem Schritt ermutigt. Er ist zuversichtlich, dass er eine Baubewilligung dafür erhält.</a:t>
            </a:r>
          </a:p>
          <a:p>
            <a:r>
              <a:rPr lang="de-CH" dirty="0"/>
              <a:t>Während der Auflagefrist gehen 23 Einsprachen gegen das Baugesuch ein. </a:t>
            </a:r>
          </a:p>
          <a:p>
            <a:r>
              <a:rPr lang="de-CH" dirty="0"/>
              <a:t>Bevor die Bauverwaltung mit der Ausarbeitung eines </a:t>
            </a:r>
            <a:r>
              <a:rPr lang="de-CH" dirty="0" err="1"/>
              <a:t>Einspracheentscheids</a:t>
            </a:r>
            <a:r>
              <a:rPr lang="de-CH" dirty="0"/>
              <a:t> beginnt, teilt Harry Hasler schriftlich mit, dass er das Baugesuch zurückzieht.</a:t>
            </a:r>
          </a:p>
          <a:p>
            <a:r>
              <a:rPr lang="de-CH" dirty="0"/>
              <a:t>Die Bauverwaltung bestätigt ihm den Rückzug und schreibt die Einsprachen infolge Gegenstandslosigkeit ab.</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28</a:t>
            </a:fld>
            <a:endParaRPr lang="de-CH"/>
          </a:p>
        </p:txBody>
      </p:sp>
      <p:pic>
        <p:nvPicPr>
          <p:cNvPr id="4" name="Grafik 3">
            <a:extLst>
              <a:ext uri="{FF2B5EF4-FFF2-40B4-BE49-F238E27FC236}">
                <a16:creationId xmlns:a16="http://schemas.microsoft.com/office/drawing/2014/main" id="{BFAB1E1A-026F-EB4A-92DA-52A4BA35F8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5400" y="2637420"/>
            <a:ext cx="3048000" cy="2032000"/>
          </a:xfrm>
          <a:prstGeom prst="rect">
            <a:avLst/>
          </a:prstGeom>
        </p:spPr>
      </p:pic>
    </p:spTree>
    <p:extLst>
      <p:ext uri="{BB962C8B-B14F-4D97-AF65-F5344CB8AC3E}">
        <p14:creationId xmlns:p14="http://schemas.microsoft.com/office/powerpoint/2010/main" val="277200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22D8C-EA50-B555-300C-226EA133E663}"/>
              </a:ext>
            </a:extLst>
          </p:cNvPr>
          <p:cNvSpPr>
            <a:spLocks noGrp="1"/>
          </p:cNvSpPr>
          <p:nvPr>
            <p:ph type="title"/>
          </p:nvPr>
        </p:nvSpPr>
        <p:spPr/>
        <p:txBody>
          <a:bodyPr/>
          <a:lstStyle/>
          <a:p>
            <a:r>
              <a:rPr lang="de-CH" dirty="0"/>
              <a:t>Die Sistierung eines Gesuchs</a:t>
            </a:r>
          </a:p>
        </p:txBody>
      </p:sp>
      <p:sp>
        <p:nvSpPr>
          <p:cNvPr id="3" name="Inhaltsplatzhalter 2">
            <a:extLst>
              <a:ext uri="{FF2B5EF4-FFF2-40B4-BE49-F238E27FC236}">
                <a16:creationId xmlns:a16="http://schemas.microsoft.com/office/drawing/2014/main" id="{B9DBE87D-5F56-E2F2-C2A4-0031F3E0A101}"/>
              </a:ext>
            </a:extLst>
          </p:cNvPr>
          <p:cNvSpPr>
            <a:spLocks noGrp="1"/>
          </p:cNvSpPr>
          <p:nvPr>
            <p:ph idx="1"/>
          </p:nvPr>
        </p:nvSpPr>
        <p:spPr>
          <a:xfrm>
            <a:off x="609600" y="1600201"/>
            <a:ext cx="6422504" cy="4525963"/>
          </a:xfrm>
        </p:spPr>
        <p:txBody>
          <a:bodyPr/>
          <a:lstStyle/>
          <a:p>
            <a:r>
              <a:rPr lang="de-CH" sz="2000" dirty="0"/>
              <a:t>Unter Sistierung verstehen wir die vorübergehende Einstellung eines laufenden Verfahrens.</a:t>
            </a:r>
          </a:p>
          <a:p>
            <a:endParaRPr lang="de-CH" sz="2000" dirty="0"/>
          </a:p>
          <a:p>
            <a:r>
              <a:rPr lang="de-CH" sz="2000" dirty="0"/>
              <a:t>Eine Sistierung ist grundsätzlich jederzeit und in allen Verfahren möglich. </a:t>
            </a:r>
          </a:p>
          <a:p>
            <a:endParaRPr lang="de-CH" sz="2000" dirty="0"/>
          </a:p>
          <a:p>
            <a:r>
              <a:rPr lang="de-CH" sz="2000" dirty="0"/>
              <a:t>Sie ist dann begründet, wenn das Ergebnis des Verfahrens von jenem eines anderen Verfahrens abhängt oder … </a:t>
            </a:r>
          </a:p>
          <a:p>
            <a:endParaRPr lang="de-CH" sz="2000" dirty="0"/>
          </a:p>
          <a:p>
            <a:r>
              <a:rPr lang="de-CH" sz="2000" dirty="0"/>
              <a:t>… wenn ein enger sachlicher Zusammenhang zu einem anderen Verfahren besteht.</a:t>
            </a:r>
          </a:p>
          <a:p>
            <a:endParaRPr lang="de-CH" sz="2000" dirty="0"/>
          </a:p>
        </p:txBody>
      </p:sp>
      <p:sp>
        <p:nvSpPr>
          <p:cNvPr id="4" name="Foliennummernplatzhalter 3">
            <a:extLst>
              <a:ext uri="{FF2B5EF4-FFF2-40B4-BE49-F238E27FC236}">
                <a16:creationId xmlns:a16="http://schemas.microsoft.com/office/drawing/2014/main" id="{DE332F0F-960F-8140-453E-C2E51B45B1AF}"/>
              </a:ext>
            </a:extLst>
          </p:cNvPr>
          <p:cNvSpPr>
            <a:spLocks noGrp="1"/>
          </p:cNvSpPr>
          <p:nvPr>
            <p:ph type="sldNum" sz="quarter" idx="12"/>
          </p:nvPr>
        </p:nvSpPr>
        <p:spPr/>
        <p:txBody>
          <a:bodyPr/>
          <a:lstStyle/>
          <a:p>
            <a:fld id="{87674F0A-37BA-4CE3-B1FD-DE57A7E2F2C6}" type="slidenum">
              <a:rPr lang="de-CH" smtClean="0"/>
              <a:pPr/>
              <a:t>29</a:t>
            </a:fld>
            <a:endParaRPr lang="de-CH" dirty="0"/>
          </a:p>
        </p:txBody>
      </p:sp>
      <p:pic>
        <p:nvPicPr>
          <p:cNvPr id="10" name="Grafik 9">
            <a:extLst>
              <a:ext uri="{FF2B5EF4-FFF2-40B4-BE49-F238E27FC236}">
                <a16:creationId xmlns:a16="http://schemas.microsoft.com/office/drawing/2014/main" id="{3CEE6352-D744-F186-B0E8-B88B2E669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7187" y="2123959"/>
            <a:ext cx="4125484" cy="2744866"/>
          </a:xfrm>
          <a:prstGeom prst="rect">
            <a:avLst/>
          </a:prstGeom>
        </p:spPr>
      </p:pic>
    </p:spTree>
    <p:extLst>
      <p:ext uri="{BB962C8B-B14F-4D97-AF65-F5344CB8AC3E}">
        <p14:creationId xmlns:p14="http://schemas.microsoft.com/office/powerpoint/2010/main" val="343183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7: Apostillen, Beglaubigungen, Bewilligungen, Zulassungen und Ausweispapiere ausstellen</a:t>
            </a:r>
          </a:p>
          <a:p>
            <a:r>
              <a:rPr lang="de-CH" sz="2400" dirty="0"/>
              <a:t>Die Kaufleute beglaubigen verschiedene Unterschriften und Dokumente. Sie stellen Bewilligungen, Zulassungen und Ausweispapiere für besondere Aufgaben und Tätigkeiten aus. Sie beachten die gesetzlichen Rahmenbedingungen, insbesondere das Ausländerrecht und Fristen.</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24698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Beispiel: Sistierung eines Gesuchs für die Verlängerung der Öffnungszeiten</a:t>
            </a:r>
          </a:p>
        </p:txBody>
      </p:sp>
      <p:sp>
        <p:nvSpPr>
          <p:cNvPr id="6" name="Inhaltsplatzhalter 5"/>
          <p:cNvSpPr>
            <a:spLocks noGrp="1"/>
          </p:cNvSpPr>
          <p:nvPr>
            <p:ph idx="1"/>
          </p:nvPr>
        </p:nvSpPr>
        <p:spPr>
          <a:xfrm>
            <a:off x="4799856" y="1600201"/>
            <a:ext cx="6782544" cy="4525963"/>
          </a:xfrm>
        </p:spPr>
        <p:txBody>
          <a:bodyPr/>
          <a:lstStyle/>
          <a:p>
            <a:r>
              <a:rPr lang="de-CH" sz="2000" dirty="0"/>
              <a:t>Ingrid Hollenstein hatte bisher ihr Restaurant an den Wochenenden bis um 23.00 Uhr geöffnet. Für die Umsetzung eines neuen Konzepts reicht sie bei der Stadtpolizei ein Gesuch ein zur Verlängerung der Öffnungszeiten bis um 03.00 Uhr.</a:t>
            </a:r>
          </a:p>
          <a:p>
            <a:r>
              <a:rPr lang="de-CH" sz="2000" dirty="0"/>
              <a:t>Die Stadtpolizei bestätigt ihr den Eingang und teil ihr mit, dass für eine Verlängerung der Öffnungszeiten bis um 03.00 Uhr ein Baubewilligungsverfahren durchzuführen ist. Nur so können die Rechte der Anwohnenden berücksichtigt werden. Allenfalls könnten sich die Nachbarn an den Lärmemissionen des Betriebs stören.</a:t>
            </a:r>
          </a:p>
          <a:p>
            <a:r>
              <a:rPr lang="de-CH" sz="2000" dirty="0"/>
              <a:t>Bis zur Erledigung des Baubewilligungsverfahrens wird das Gesuch bei der Stadtpolizei sistiert.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30</a:t>
            </a:fld>
            <a:endParaRPr lang="de-CH"/>
          </a:p>
        </p:txBody>
      </p:sp>
      <p:pic>
        <p:nvPicPr>
          <p:cNvPr id="4" name="Grafik 3">
            <a:extLst>
              <a:ext uri="{FF2B5EF4-FFF2-40B4-BE49-F238E27FC236}">
                <a16:creationId xmlns:a16="http://schemas.microsoft.com/office/drawing/2014/main" id="{3C44D48C-FF0E-577B-F208-D235999DA8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0875" y="2200002"/>
            <a:ext cx="4097100" cy="2304256"/>
          </a:xfrm>
          <a:prstGeom prst="rect">
            <a:avLst/>
          </a:prstGeom>
        </p:spPr>
      </p:pic>
    </p:spTree>
    <p:extLst>
      <p:ext uri="{BB962C8B-B14F-4D97-AF65-F5344CB8AC3E}">
        <p14:creationId xmlns:p14="http://schemas.microsoft.com/office/powerpoint/2010/main" val="505341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Reflexionsfrage</a:t>
            </a:r>
            <a:br>
              <a:rPr lang="de-CH" dirty="0"/>
            </a:br>
            <a:endParaRPr lang="de-CH" sz="1300" b="0" i="1" dirty="0">
              <a:solidFill>
                <a:srgbClr val="FF0000"/>
              </a:solidFill>
              <a:highlight>
                <a:srgbClr val="C0C0C0"/>
              </a:highlight>
            </a:endParaRPr>
          </a:p>
        </p:txBody>
      </p:sp>
      <p:sp>
        <p:nvSpPr>
          <p:cNvPr id="6" name="Inhaltsplatzhalter 5"/>
          <p:cNvSpPr>
            <a:spLocks noGrp="1"/>
          </p:cNvSpPr>
          <p:nvPr>
            <p:ph idx="1"/>
          </p:nvPr>
        </p:nvSpPr>
        <p:spPr/>
        <p:txBody>
          <a:bodyPr/>
          <a:lstStyle/>
          <a:p>
            <a:pPr marL="0" indent="0" algn="ctr">
              <a:buNone/>
            </a:pPr>
            <a:endParaRPr lang="de-CH" sz="2700" b="1" dirty="0"/>
          </a:p>
          <a:p>
            <a:pPr marL="0" indent="0" algn="ctr">
              <a:buNone/>
            </a:pPr>
            <a:endParaRPr lang="de-CH" sz="2700" b="1" dirty="0"/>
          </a:p>
          <a:p>
            <a:pPr marL="0" indent="0" algn="ctr">
              <a:buNone/>
            </a:pPr>
            <a:endParaRPr lang="de-CH" sz="2700" b="1" dirty="0"/>
          </a:p>
          <a:p>
            <a:pPr marL="0" indent="0" algn="ctr">
              <a:buNone/>
            </a:pPr>
            <a:r>
              <a:rPr lang="de-CH" sz="2700" b="1" dirty="0"/>
              <a:t>Worin besteht der Unterschied zwischen </a:t>
            </a:r>
          </a:p>
          <a:p>
            <a:pPr marL="0" indent="0" algn="ctr">
              <a:buNone/>
            </a:pPr>
            <a:r>
              <a:rPr lang="de-CH" sz="2700" b="1" dirty="0"/>
              <a:t>dem Rückzug und der Sistierung eines Gesuchs?</a:t>
            </a:r>
            <a:endParaRPr lang="de-CH" sz="2700" dirty="0"/>
          </a:p>
          <a:p>
            <a:endParaRPr lang="de-CH" sz="2700"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31</a:t>
            </a:fld>
            <a:endParaRPr lang="de-CH"/>
          </a:p>
        </p:txBody>
      </p:sp>
    </p:spTree>
    <p:extLst>
      <p:ext uri="{BB962C8B-B14F-4D97-AF65-F5344CB8AC3E}">
        <p14:creationId xmlns:p14="http://schemas.microsoft.com/office/powerpoint/2010/main" val="793272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496078" y="3919865"/>
            <a:ext cx="1221600" cy="1558734"/>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Sistierung und Rückzug – „Mini Cases“</a:t>
            </a:r>
            <a:endParaRPr lang="de-CH" dirty="0"/>
          </a:p>
        </p:txBody>
      </p:sp>
      <p:sp>
        <p:nvSpPr>
          <p:cNvPr id="3" name="Inhaltsplatzhalter 2"/>
          <p:cNvSpPr>
            <a:spLocks noGrp="1"/>
          </p:cNvSpPr>
          <p:nvPr>
            <p:ph idx="1"/>
          </p:nvPr>
        </p:nvSpPr>
        <p:spPr>
          <a:xfrm>
            <a:off x="609600" y="1600201"/>
            <a:ext cx="11103024" cy="4525963"/>
          </a:xfrm>
        </p:spPr>
        <p:txBody>
          <a:bodyPr/>
          <a:lstStyle/>
          <a:p>
            <a:pPr marL="0" indent="0" hangingPunct="0">
              <a:buNone/>
            </a:pPr>
            <a:r>
              <a:rPr lang="de-CH" sz="2000" b="1" dirty="0" smtClean="0"/>
              <a:t>Ausgangslage: </a:t>
            </a:r>
            <a:r>
              <a:rPr lang="de-CH" sz="2000" dirty="0" smtClean="0"/>
              <a:t>Wie </a:t>
            </a:r>
            <a:r>
              <a:rPr lang="de-CH" sz="2000" dirty="0"/>
              <a:t>Sie erfahren haben, gibt es auch Fälle, in denen eine Person ein Gesuch zurückzieht oder ein Gesuch sistiert wird. In den folgenden Fällen beurteilen Sie die Gründe für den Abbruch der </a:t>
            </a:r>
            <a:r>
              <a:rPr lang="de-CH" sz="2000" dirty="0" err="1"/>
              <a:t>Gesuchsbearbeitung</a:t>
            </a:r>
            <a:r>
              <a:rPr lang="de-CH" sz="2000" dirty="0"/>
              <a:t> und leiten das weitere Vorgehen daraus ab</a:t>
            </a:r>
            <a:r>
              <a:rPr lang="de-CH" sz="2000" dirty="0" smtClean="0"/>
              <a:t>.</a:t>
            </a:r>
          </a:p>
          <a:p>
            <a:pPr marL="0" indent="0" hangingPunct="0">
              <a:buNone/>
            </a:pPr>
            <a:endParaRPr lang="de-CH" sz="100" dirty="0"/>
          </a:p>
          <a:p>
            <a:pPr marL="0" indent="0" hangingPunct="0">
              <a:spcBef>
                <a:spcPts val="1200"/>
              </a:spcBef>
              <a:buNone/>
            </a:pPr>
            <a:r>
              <a:rPr lang="de-CH" sz="2000" b="1" dirty="0">
                <a:solidFill>
                  <a:srgbClr val="0070C0"/>
                </a:solidFill>
              </a:rPr>
              <a:t>Aufgabenstellung</a:t>
            </a:r>
          </a:p>
          <a:p>
            <a:pPr marL="0" indent="0" hangingPunct="0">
              <a:buNone/>
            </a:pPr>
            <a:r>
              <a:rPr lang="de-CH" sz="2000" b="1" dirty="0"/>
              <a:t>Schritt 1:</a:t>
            </a:r>
            <a:r>
              <a:rPr lang="de-CH" sz="2000" dirty="0"/>
              <a:t> Bilden Sie Tandems.</a:t>
            </a:r>
          </a:p>
          <a:p>
            <a:pPr marL="0" indent="0" hangingPunct="0">
              <a:buNone/>
            </a:pPr>
            <a:r>
              <a:rPr lang="de-CH" sz="2000" b="1" dirty="0"/>
              <a:t>Schritt 2:</a:t>
            </a:r>
            <a:r>
              <a:rPr lang="de-CH" sz="2000" dirty="0"/>
              <a:t>  Bearbeiten Sie zusammen die Mini Cases im Anhang anhand der aufgeführten </a:t>
            </a:r>
            <a:r>
              <a:rPr lang="de-CH" sz="2000" dirty="0" smtClean="0"/>
              <a:t>Fragestellungen</a:t>
            </a:r>
            <a:r>
              <a:rPr lang="de-CH" sz="2000" dirty="0"/>
              <a:t>.</a:t>
            </a:r>
          </a:p>
          <a:p>
            <a:pPr marL="0" indent="0" hangingPunct="0">
              <a:buNone/>
            </a:pPr>
            <a:r>
              <a:rPr lang="de-CH" sz="2000" b="1" dirty="0"/>
              <a:t>Schritt 3:</a:t>
            </a:r>
            <a:r>
              <a:rPr lang="de-CH" sz="2000" dirty="0"/>
              <a:t> Vergleichen Sie Ihre Lösungen mit der Musterlösung.</a:t>
            </a:r>
          </a:p>
          <a:p>
            <a:pPr marL="0" indent="0" hangingPunct="0">
              <a:spcBef>
                <a:spcPts val="1200"/>
              </a:spcBef>
              <a:buNone/>
            </a:pPr>
            <a:r>
              <a:rPr lang="de-CH" sz="2000" b="1" dirty="0" smtClean="0"/>
              <a:t>Erwartungen</a:t>
            </a:r>
            <a:endParaRPr lang="de-CH" sz="2000" b="1" dirty="0"/>
          </a:p>
          <a:p>
            <a:pPr hangingPunct="0"/>
            <a:r>
              <a:rPr lang="de-CH" sz="2000" dirty="0"/>
              <a:t>Sie beschreiben, um welche Art von Gesuch es sich bei </a:t>
            </a:r>
            <a:r>
              <a:rPr lang="de-CH" sz="2000" dirty="0" smtClean="0"/>
              <a:t>den </a:t>
            </a:r>
            <a:r>
              <a:rPr lang="de-CH" sz="2000" dirty="0"/>
              <a:t>Beispielen </a:t>
            </a:r>
            <a:r>
              <a:rPr lang="de-CH" sz="2000" dirty="0" smtClean="0"/>
              <a:t>handelt</a:t>
            </a:r>
            <a:r>
              <a:rPr lang="de-CH" sz="2000" dirty="0"/>
              <a:t>.</a:t>
            </a:r>
          </a:p>
          <a:p>
            <a:pPr hangingPunct="0"/>
            <a:r>
              <a:rPr lang="de-CH" sz="2000" dirty="0"/>
              <a:t>Sie sind in der Lage, ein Gesuch auf Korrektheit und Vollständigkeit zu prüfen.</a:t>
            </a:r>
          </a:p>
          <a:p>
            <a:pPr marL="0" indent="0" hangingPunct="0">
              <a:spcBef>
                <a:spcPts val="1200"/>
              </a:spcBef>
              <a:buNone/>
            </a:pPr>
            <a:r>
              <a:rPr lang="de-CH" sz="2000" b="1" dirty="0" smtClean="0"/>
              <a:t>Organisation: </a:t>
            </a:r>
            <a:r>
              <a:rPr lang="de-CH" sz="2000" dirty="0" smtClean="0"/>
              <a:t>Zeit</a:t>
            </a:r>
            <a:r>
              <a:rPr lang="de-CH" sz="2000" dirty="0"/>
              <a:t>: 20 </a:t>
            </a:r>
            <a:r>
              <a:rPr lang="de-CH" sz="2000" dirty="0" smtClean="0"/>
              <a:t>Minuten / Arbeitsweise</a:t>
            </a:r>
            <a:r>
              <a:rPr lang="de-CH" sz="2000" dirty="0"/>
              <a:t>: </a:t>
            </a:r>
            <a:r>
              <a:rPr lang="de-CH" sz="2000" dirty="0" smtClean="0"/>
              <a:t>Partnerarbeit / Hilfsmittel</a:t>
            </a:r>
            <a:r>
              <a:rPr lang="de-CH" sz="2000" dirty="0"/>
              <a:t>: Stifte</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32</a:t>
            </a:fld>
            <a:endParaRPr lang="de-CH" dirty="0"/>
          </a:p>
        </p:txBody>
      </p:sp>
      <p:sp>
        <p:nvSpPr>
          <p:cNvPr id="5" name="Rechteck 4">
            <a:hlinkClick r:id="rId4"/>
          </p:cNvPr>
          <p:cNvSpPr/>
          <p:nvPr/>
        </p:nvSpPr>
        <p:spPr>
          <a:xfrm>
            <a:off x="9264352" y="4988129"/>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7" name="Grafik 6"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0496" y="5729473"/>
            <a:ext cx="339096" cy="573686"/>
          </a:xfrm>
          <a:prstGeom prst="rect">
            <a:avLst/>
          </a:prstGeom>
          <a:noFill/>
          <a:ln>
            <a:noFill/>
          </a:ln>
        </p:spPr>
      </p:pic>
    </p:spTree>
    <p:extLst>
      <p:ext uri="{BB962C8B-B14F-4D97-AF65-F5344CB8AC3E}">
        <p14:creationId xmlns:p14="http://schemas.microsoft.com/office/powerpoint/2010/main" val="2894291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Von A-Z ein Gesuch bearbeiten – „</a:t>
            </a:r>
            <a:r>
              <a:rPr lang="de-DE" dirty="0" err="1" smtClean="0"/>
              <a:t>Posterausstellung</a:t>
            </a:r>
            <a:r>
              <a:rPr lang="de-DE" dirty="0" smtClean="0"/>
              <a:t>“</a:t>
            </a:r>
            <a:endParaRPr lang="de-CH" dirty="0"/>
          </a:p>
        </p:txBody>
      </p:sp>
      <p:sp>
        <p:nvSpPr>
          <p:cNvPr id="3" name="Inhaltsplatzhalter 2"/>
          <p:cNvSpPr>
            <a:spLocks noGrp="1"/>
          </p:cNvSpPr>
          <p:nvPr>
            <p:ph idx="1"/>
          </p:nvPr>
        </p:nvSpPr>
        <p:spPr>
          <a:xfrm>
            <a:off x="609600" y="1600201"/>
            <a:ext cx="11103024" cy="4525963"/>
          </a:xfrm>
        </p:spPr>
        <p:txBody>
          <a:bodyPr/>
          <a:lstStyle/>
          <a:p>
            <a:pPr marL="0" indent="0" hangingPunct="0">
              <a:buNone/>
            </a:pPr>
            <a:r>
              <a:rPr lang="de-CH" sz="1600" b="1" dirty="0" smtClean="0"/>
              <a:t>Ausgangslage: </a:t>
            </a:r>
            <a:r>
              <a:rPr lang="de-CH" sz="1600" dirty="0" smtClean="0"/>
              <a:t>Vom </a:t>
            </a:r>
            <a:r>
              <a:rPr lang="de-CH" sz="1600" dirty="0" err="1"/>
              <a:t>Gesuchseingang</a:t>
            </a:r>
            <a:r>
              <a:rPr lang="de-CH" sz="1600" dirty="0"/>
              <a:t> bis zur Bearbeitung des Gesuchs: Bei jedem Schritt müssen Sie ganz konkrete Vorgaben beachten. Damit Sie zukünftig im Berufsalltag nichts vergessen, tragen Sie Ihr Wissen vom Vormittag nun zusammen – und zwar bildlich!</a:t>
            </a:r>
          </a:p>
          <a:p>
            <a:pPr marL="0" indent="0" hangingPunct="0">
              <a:buNone/>
            </a:pPr>
            <a:endParaRPr lang="de-CH" sz="1000" dirty="0"/>
          </a:p>
          <a:p>
            <a:pPr marL="0" indent="0" hangingPunct="0">
              <a:buNone/>
            </a:pPr>
            <a:r>
              <a:rPr lang="de-CH" sz="1600" b="1" dirty="0" smtClean="0">
                <a:solidFill>
                  <a:srgbClr val="0070C0"/>
                </a:solidFill>
              </a:rPr>
              <a:t>Aufgabenstellung</a:t>
            </a:r>
          </a:p>
          <a:p>
            <a:pPr marL="0" indent="0" hangingPunct="0">
              <a:buNone/>
            </a:pPr>
            <a:r>
              <a:rPr lang="de-CH" sz="1600" b="1" dirty="0" smtClean="0"/>
              <a:t>Schritt 1:</a:t>
            </a:r>
            <a:r>
              <a:rPr lang="de-CH" sz="1600" dirty="0" smtClean="0"/>
              <a:t> Bilden Sie Vierergruppen.</a:t>
            </a:r>
          </a:p>
          <a:p>
            <a:pPr marL="0" indent="0" hangingPunct="0">
              <a:buNone/>
            </a:pPr>
            <a:r>
              <a:rPr lang="de-CH" sz="1600" b="1" dirty="0" smtClean="0"/>
              <a:t>Schritt </a:t>
            </a:r>
            <a:r>
              <a:rPr lang="de-CH" sz="1600" b="1" dirty="0"/>
              <a:t>2</a:t>
            </a:r>
            <a:r>
              <a:rPr lang="de-CH" sz="1600" dirty="0"/>
              <a:t>: Stellen Sie die </a:t>
            </a:r>
            <a:r>
              <a:rPr lang="de-CH" sz="1600" dirty="0" err="1"/>
              <a:t>Gesuchsbearbeitung</a:t>
            </a:r>
            <a:r>
              <a:rPr lang="de-CH" sz="1600" dirty="0"/>
              <a:t> von A bis Z als Flussdiagramm auf einem A3-Papier dar.</a:t>
            </a:r>
          </a:p>
          <a:p>
            <a:pPr lvl="0" hangingPunct="0"/>
            <a:r>
              <a:rPr lang="de-CH" sz="1600" dirty="0"/>
              <a:t>Halten Sie die zentralen Schritte fest.</a:t>
            </a:r>
          </a:p>
          <a:p>
            <a:pPr lvl="0" hangingPunct="0"/>
            <a:r>
              <a:rPr lang="de-CH" sz="1600" dirty="0"/>
              <a:t>Beschreiben Sie die wichtigsten Tätigkeiten und Entscheidungspunkte.</a:t>
            </a:r>
          </a:p>
          <a:p>
            <a:pPr marL="0" indent="0" hangingPunct="0">
              <a:buNone/>
            </a:pPr>
            <a:r>
              <a:rPr lang="de-CH" sz="1600" b="1" dirty="0"/>
              <a:t>Schritt 3:</a:t>
            </a:r>
            <a:r>
              <a:rPr lang="de-CH" sz="1600" dirty="0"/>
              <a:t> Hängen Sie Ihr Poster auf und stellen Sie es der Klasse vor</a:t>
            </a:r>
            <a:r>
              <a:rPr lang="de-CH" sz="1600" dirty="0" smtClean="0"/>
              <a:t>.</a:t>
            </a:r>
          </a:p>
          <a:p>
            <a:pPr marL="0" indent="0" hangingPunct="0">
              <a:buNone/>
            </a:pPr>
            <a:r>
              <a:rPr lang="de-CH" sz="1600" b="1" dirty="0"/>
              <a:t>Erwartungen</a:t>
            </a:r>
          </a:p>
          <a:p>
            <a:pPr hangingPunct="0"/>
            <a:r>
              <a:rPr lang="de-CH" sz="1600" dirty="0" smtClean="0"/>
              <a:t>Erstelle </a:t>
            </a:r>
            <a:r>
              <a:rPr lang="de-CH" sz="1600" dirty="0"/>
              <a:t>ein vollständiges Flussdiagramm zur </a:t>
            </a:r>
            <a:r>
              <a:rPr lang="de-CH" sz="1600" dirty="0" err="1" smtClean="0"/>
              <a:t>Gesuchsbearbeitung</a:t>
            </a:r>
            <a:r>
              <a:rPr lang="de-CH" sz="1600" dirty="0" smtClean="0"/>
              <a:t>, so dass das </a:t>
            </a:r>
            <a:r>
              <a:rPr lang="de-CH" sz="1600" dirty="0"/>
              <a:t>Flussdiagramm </a:t>
            </a:r>
            <a:r>
              <a:rPr lang="de-CH" sz="1600" dirty="0" smtClean="0"/>
              <a:t>nachvollziehbar </a:t>
            </a:r>
            <a:r>
              <a:rPr lang="de-CH" sz="1600" dirty="0"/>
              <a:t>und </a:t>
            </a:r>
            <a:r>
              <a:rPr lang="de-CH" sz="1600" dirty="0" smtClean="0"/>
              <a:t>ohne </a:t>
            </a:r>
            <a:r>
              <a:rPr lang="de-CH" sz="1600" dirty="0"/>
              <a:t>Erklärung </a:t>
            </a:r>
            <a:r>
              <a:rPr lang="de-CH" sz="1600" dirty="0" smtClean="0"/>
              <a:t>verständlich ist. </a:t>
            </a:r>
            <a:endParaRPr lang="de-CH" sz="1600" dirty="0"/>
          </a:p>
          <a:p>
            <a:pPr marL="0" indent="0" hangingPunct="0">
              <a:buNone/>
            </a:pPr>
            <a:r>
              <a:rPr lang="de-CH" sz="1600" dirty="0"/>
              <a:t> </a:t>
            </a:r>
          </a:p>
          <a:p>
            <a:pPr marL="0" indent="0" hangingPunct="0">
              <a:buNone/>
            </a:pPr>
            <a:r>
              <a:rPr lang="de-CH" sz="1600" b="1" dirty="0" smtClean="0"/>
              <a:t>Organisation: </a:t>
            </a:r>
            <a:r>
              <a:rPr lang="de-CH" sz="1600" dirty="0" smtClean="0"/>
              <a:t>50 </a:t>
            </a:r>
            <a:r>
              <a:rPr lang="de-CH" sz="1600" dirty="0"/>
              <a:t>Minuten (25 </a:t>
            </a:r>
            <a:r>
              <a:rPr lang="de-CH" sz="1600" dirty="0" smtClean="0"/>
              <a:t>Min </a:t>
            </a:r>
            <a:r>
              <a:rPr lang="de-CH" sz="1600" dirty="0"/>
              <a:t>Erarbeitung, 25 </a:t>
            </a:r>
            <a:r>
              <a:rPr lang="de-CH" sz="1600" dirty="0" smtClean="0"/>
              <a:t>Min </a:t>
            </a:r>
            <a:r>
              <a:rPr lang="de-CH" sz="1600" dirty="0"/>
              <a:t>Präsentation </a:t>
            </a:r>
            <a:r>
              <a:rPr lang="de-CH" sz="1600" dirty="0" smtClean="0"/>
              <a:t>&amp; </a:t>
            </a:r>
            <a:r>
              <a:rPr lang="de-CH" sz="1600" dirty="0"/>
              <a:t>Besprechung</a:t>
            </a:r>
            <a:r>
              <a:rPr lang="de-CH" sz="1600" dirty="0" smtClean="0"/>
              <a:t>) / </a:t>
            </a:r>
            <a:r>
              <a:rPr lang="de-CH" sz="1600" dirty="0"/>
              <a:t>Vierergruppe, </a:t>
            </a:r>
            <a:r>
              <a:rPr lang="de-CH" sz="1600" dirty="0" smtClean="0"/>
              <a:t>Plenum / Mit A3-Papier</a:t>
            </a:r>
            <a:r>
              <a:rPr lang="de-CH" sz="1600" dirty="0"/>
              <a:t>, </a:t>
            </a:r>
            <a:r>
              <a:rPr lang="de-CH" sz="1600" dirty="0" smtClean="0"/>
              <a:t>Stifte</a:t>
            </a:r>
            <a:endParaRPr lang="de-CH" sz="16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33</a:t>
            </a:fld>
            <a:endParaRPr lang="de-CH" dirty="0"/>
          </a:p>
        </p:txBody>
      </p:sp>
    </p:spTree>
    <p:extLst>
      <p:ext uri="{BB962C8B-B14F-4D97-AF65-F5344CB8AC3E}">
        <p14:creationId xmlns:p14="http://schemas.microsoft.com/office/powerpoint/2010/main" val="3616314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191252" y="4077072"/>
            <a:ext cx="1221600" cy="1558734"/>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Aufenthaltsstatus – „Lernaufgabe“</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Ausgangslage: </a:t>
            </a:r>
            <a:r>
              <a:rPr lang="de-CH" sz="1800" dirty="0" smtClean="0"/>
              <a:t>Für </a:t>
            </a:r>
            <a:r>
              <a:rPr lang="de-CH" sz="1800" dirty="0"/>
              <a:t>Personen mit ausländischer Staatsbürgerschaft gibt es unterschiedliche Aufenthaltsstatus. Der Aufenthaltsstatus definiert, für wie lange und zu welchem Zweck sich jemand in der Schweiz aufhalten darf. Je nach Aufenthaltsstatus gelten dafür unterschiedliche Voraussetzungen. Diese erarbeiten Sie sich jetzt.</a:t>
            </a:r>
          </a:p>
          <a:p>
            <a:pPr marL="0" indent="0" hangingPunct="0">
              <a:buNone/>
            </a:pPr>
            <a:endParaRPr lang="de-CH" sz="5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Lesen Sie in Einzelarbeit den Text, den Sie von Ihrer </a:t>
            </a:r>
            <a:r>
              <a:rPr lang="de-CH" sz="1800" dirty="0" err="1"/>
              <a:t>üK</a:t>
            </a:r>
            <a:r>
              <a:rPr lang="de-CH" sz="1800" dirty="0"/>
              <a:t>-Leitung erhalten.</a:t>
            </a:r>
          </a:p>
          <a:p>
            <a:pPr marL="0" indent="0" hangingPunct="0">
              <a:buNone/>
            </a:pPr>
            <a:r>
              <a:rPr lang="de-CH" sz="1800" b="1" dirty="0"/>
              <a:t>Schritt 2</a:t>
            </a:r>
            <a:r>
              <a:rPr lang="de-CH" sz="1800" dirty="0"/>
              <a:t>: Setzen Sie sich zu fünft zusammen.</a:t>
            </a:r>
          </a:p>
          <a:p>
            <a:pPr marL="0" indent="0" hangingPunct="0">
              <a:buNone/>
            </a:pPr>
            <a:r>
              <a:rPr lang="de-CH" sz="1800" b="1" dirty="0"/>
              <a:t>Schritt 3:</a:t>
            </a:r>
            <a:r>
              <a:rPr lang="de-CH" sz="1800" dirty="0"/>
              <a:t> Jede Expertin teilt nun die wichtigsten Punkte aus ihrem Text. Die Zuhörenden notieren sich die Informationen auf dem Beiblatt.</a:t>
            </a:r>
          </a:p>
          <a:p>
            <a:pPr marL="0" indent="0" hangingPunct="0">
              <a:buNone/>
            </a:pPr>
            <a:r>
              <a:rPr lang="de-CH" sz="1800" b="1" dirty="0"/>
              <a:t>Schritt 4:</a:t>
            </a:r>
            <a:r>
              <a:rPr lang="de-CH" sz="1800" dirty="0"/>
              <a:t> Überprüfen Sie Ihre Antwort anhand der ausgeteilten Texte.</a:t>
            </a:r>
          </a:p>
          <a:p>
            <a:pPr marL="0" indent="0" hangingPunct="0">
              <a:buNone/>
            </a:pPr>
            <a:endParaRPr lang="de-CH" sz="700" dirty="0"/>
          </a:p>
          <a:p>
            <a:pPr marL="0" indent="0" hangingPunct="0">
              <a:buNone/>
            </a:pPr>
            <a:r>
              <a:rPr lang="de-CH" sz="1800" b="1" dirty="0"/>
              <a:t>Erwartungen</a:t>
            </a:r>
          </a:p>
          <a:p>
            <a:pPr hangingPunct="0"/>
            <a:r>
              <a:rPr lang="de-CH" sz="1800" dirty="0"/>
              <a:t>Sie arbeiten sich in den zugeteilten Text so ein, dass Sie Ihren Mitlernenden </a:t>
            </a:r>
            <a:r>
              <a:rPr lang="de-CH" sz="1800" dirty="0" smtClean="0"/>
              <a:t/>
            </a:r>
            <a:br>
              <a:rPr lang="de-CH" sz="1800" dirty="0" smtClean="0"/>
            </a:br>
            <a:r>
              <a:rPr lang="de-CH" sz="1800" dirty="0" smtClean="0"/>
              <a:t>korrekte </a:t>
            </a:r>
            <a:r>
              <a:rPr lang="de-CH" sz="1800" dirty="0"/>
              <a:t>Auskünfte zum entsprechenden Aufenthaltsstatus geben können.</a:t>
            </a:r>
          </a:p>
          <a:p>
            <a:pPr marL="0" indent="0" hangingPunct="0">
              <a:buNone/>
            </a:pPr>
            <a:endParaRPr lang="de-CH" sz="1050" dirty="0"/>
          </a:p>
          <a:p>
            <a:pPr marL="0" indent="0" hangingPunct="0">
              <a:buNone/>
            </a:pPr>
            <a:r>
              <a:rPr lang="de-CH" sz="1800" b="1" dirty="0" smtClean="0"/>
              <a:t>Organisation: </a:t>
            </a:r>
            <a:r>
              <a:rPr lang="de-CH" sz="1800" dirty="0" smtClean="0"/>
              <a:t>Zeit</a:t>
            </a:r>
            <a:r>
              <a:rPr lang="de-CH" sz="1800" dirty="0"/>
              <a:t>: 30 Minuten </a:t>
            </a:r>
            <a:r>
              <a:rPr lang="de-CH" sz="1800" dirty="0" smtClean="0"/>
              <a:t>/ Arbeitsweise</a:t>
            </a:r>
            <a:r>
              <a:rPr lang="de-CH" sz="1800" dirty="0"/>
              <a:t>: Einzelarbeit, </a:t>
            </a:r>
            <a:r>
              <a:rPr lang="de-CH" sz="1800" dirty="0" smtClean="0"/>
              <a:t>Fünfergruppen / Hilfsmittel: Stifte</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34</a:t>
            </a:fld>
            <a:endParaRPr lang="de-CH" dirty="0"/>
          </a:p>
        </p:txBody>
      </p:sp>
      <p:sp>
        <p:nvSpPr>
          <p:cNvPr id="5" name="Rechteck 4">
            <a:hlinkClick r:id="rId4"/>
          </p:cNvPr>
          <p:cNvSpPr/>
          <p:nvPr/>
        </p:nvSpPr>
        <p:spPr>
          <a:xfrm>
            <a:off x="9696700" y="4888797"/>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7" name="Grafik 6"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6162" y="5398103"/>
            <a:ext cx="339096" cy="573686"/>
          </a:xfrm>
          <a:prstGeom prst="rect">
            <a:avLst/>
          </a:prstGeom>
          <a:noFill/>
          <a:ln>
            <a:noFill/>
          </a:ln>
        </p:spPr>
      </p:pic>
      <p:sp>
        <p:nvSpPr>
          <p:cNvPr id="8" name="Rechteck 7">
            <a:hlinkClick r:id="rId6"/>
          </p:cNvPr>
          <p:cNvSpPr/>
          <p:nvPr/>
        </p:nvSpPr>
        <p:spPr>
          <a:xfrm>
            <a:off x="10022496" y="5877272"/>
            <a:ext cx="1402096" cy="47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smtClean="0"/>
              <a:t>Beilage </a:t>
            </a:r>
            <a:br>
              <a:rPr lang="de-CH" sz="1000" dirty="0" smtClean="0"/>
            </a:br>
            <a:r>
              <a:rPr lang="de-CH" sz="1000" b="1" dirty="0" smtClean="0"/>
              <a:t>Lernaufgabe</a:t>
            </a:r>
            <a:endParaRPr lang="de-CH" sz="1000" b="1" dirty="0"/>
          </a:p>
        </p:txBody>
      </p:sp>
    </p:spTree>
    <p:extLst>
      <p:ext uri="{BB962C8B-B14F-4D97-AF65-F5344CB8AC3E}">
        <p14:creationId xmlns:p14="http://schemas.microsoft.com/office/powerpoint/2010/main" val="70516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272464" y="2852936"/>
            <a:ext cx="1221600" cy="1558734"/>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Verschiedene Aufenthaltstitel – „Fallbeispiele“</a:t>
            </a:r>
            <a:endParaRPr lang="de-CH" dirty="0"/>
          </a:p>
        </p:txBody>
      </p:sp>
      <p:sp>
        <p:nvSpPr>
          <p:cNvPr id="3" name="Inhaltsplatzhalter 2"/>
          <p:cNvSpPr>
            <a:spLocks noGrp="1"/>
          </p:cNvSpPr>
          <p:nvPr>
            <p:ph idx="1"/>
          </p:nvPr>
        </p:nvSpPr>
        <p:spPr/>
        <p:txBody>
          <a:bodyPr/>
          <a:lstStyle/>
          <a:p>
            <a:pPr marL="0" indent="0" hangingPunct="0">
              <a:buNone/>
            </a:pPr>
            <a:r>
              <a:rPr lang="de-CH" sz="1600" b="1" dirty="0" smtClean="0"/>
              <a:t>Ausgangslage: </a:t>
            </a:r>
            <a:r>
              <a:rPr lang="de-CH" sz="1600" dirty="0" smtClean="0"/>
              <a:t>Sie </a:t>
            </a:r>
            <a:r>
              <a:rPr lang="de-CH" sz="1600" dirty="0"/>
              <a:t>wissen nun, dass es für Personen mit ausländischer Staatsbürgerschaft unterschiedliche Aufenthaltsstatus gibt. In den folgenden Fallstudien beurteilen Sie aufgrund der Ausgangslage, für welchen Aufenthaltsstatus sich die jeweiligen Personen qualifizieren. </a:t>
            </a:r>
          </a:p>
          <a:p>
            <a:pPr marL="0" indent="0" hangingPunct="0">
              <a:buNone/>
            </a:pPr>
            <a:endParaRPr lang="de-CH" sz="1600" dirty="0"/>
          </a:p>
          <a:p>
            <a:pPr marL="0" indent="0" hangingPunct="0">
              <a:buNone/>
            </a:pPr>
            <a:r>
              <a:rPr lang="de-CH" sz="1600" b="1" dirty="0">
                <a:solidFill>
                  <a:srgbClr val="0070C0"/>
                </a:solidFill>
              </a:rPr>
              <a:t>Aufgabenstellung</a:t>
            </a:r>
          </a:p>
          <a:p>
            <a:pPr marL="0" indent="0" hangingPunct="0">
              <a:buNone/>
            </a:pPr>
            <a:r>
              <a:rPr lang="de-CH" sz="1600" b="1" dirty="0"/>
              <a:t>Schritt 1:</a:t>
            </a:r>
            <a:r>
              <a:rPr lang="de-CH" sz="1600" dirty="0"/>
              <a:t> Lösen Sie in Einzelarbeit die vier Fälle.</a:t>
            </a:r>
          </a:p>
          <a:p>
            <a:pPr marL="0" indent="0" hangingPunct="0">
              <a:buNone/>
            </a:pPr>
            <a:r>
              <a:rPr lang="de-CH" sz="1600" b="1" dirty="0"/>
              <a:t>Schritt 2:</a:t>
            </a:r>
            <a:r>
              <a:rPr lang="de-CH" sz="1600" dirty="0"/>
              <a:t> Vergleichen Sie Ihr Ergebnis mit einem Mitlernenden.</a:t>
            </a:r>
          </a:p>
          <a:p>
            <a:pPr marL="0" indent="0" hangingPunct="0">
              <a:buNone/>
            </a:pPr>
            <a:r>
              <a:rPr lang="de-CH" sz="1600" b="1" dirty="0"/>
              <a:t>Schritt 3:</a:t>
            </a:r>
            <a:r>
              <a:rPr lang="de-CH" sz="1600" dirty="0"/>
              <a:t> Korrigieren Sie zusammen Ihre Lösungen anhand der Musterlösung.</a:t>
            </a:r>
          </a:p>
          <a:p>
            <a:pPr marL="0" indent="0" hangingPunct="0">
              <a:buNone/>
            </a:pPr>
            <a:r>
              <a:rPr lang="de-CH" sz="1600" b="1" dirty="0"/>
              <a:t>Für schnelle Lernende:</a:t>
            </a:r>
            <a:r>
              <a:rPr lang="de-CH" sz="1600" dirty="0"/>
              <a:t> Entwerfen Sie selber einen Fall und lassen Sie diesen von einer Mitlernenden lösen</a:t>
            </a:r>
            <a:r>
              <a:rPr lang="de-CH" sz="1600" dirty="0" smtClean="0"/>
              <a:t>.</a:t>
            </a:r>
          </a:p>
          <a:p>
            <a:pPr marL="0" indent="0" hangingPunct="0">
              <a:buNone/>
            </a:pPr>
            <a:endParaRPr lang="de-CH" sz="1600" b="1" dirty="0" smtClean="0"/>
          </a:p>
          <a:p>
            <a:pPr marL="0" indent="0" hangingPunct="0">
              <a:buNone/>
            </a:pPr>
            <a:r>
              <a:rPr lang="de-CH" sz="1600" b="1" dirty="0" smtClean="0"/>
              <a:t>Erwartungen</a:t>
            </a:r>
            <a:endParaRPr lang="de-CH" sz="1600" b="1" dirty="0"/>
          </a:p>
          <a:p>
            <a:pPr hangingPunct="0"/>
            <a:r>
              <a:rPr lang="de-CH" sz="1600" dirty="0"/>
              <a:t>Sie können die verschiedenen Aufenthaltstitel unterscheiden.</a:t>
            </a:r>
          </a:p>
          <a:p>
            <a:pPr hangingPunct="0"/>
            <a:r>
              <a:rPr lang="de-CH" sz="1600" dirty="0"/>
              <a:t>Sie sind in der Lage, aufgrund von Praxissituationen korrekt abzuleiten, welchen </a:t>
            </a:r>
            <a:r>
              <a:rPr lang="de-CH" sz="1600" dirty="0" smtClean="0"/>
              <a:t/>
            </a:r>
            <a:br>
              <a:rPr lang="de-CH" sz="1600" dirty="0" smtClean="0"/>
            </a:br>
            <a:r>
              <a:rPr lang="de-CH" sz="1600" dirty="0" smtClean="0"/>
              <a:t>Aufenthaltstitel </a:t>
            </a:r>
            <a:r>
              <a:rPr lang="de-CH" sz="1600" dirty="0"/>
              <a:t>eine Person beantragen kann.</a:t>
            </a:r>
          </a:p>
          <a:p>
            <a:pPr marL="0" indent="0" hangingPunct="0">
              <a:buNone/>
            </a:pPr>
            <a:endParaRPr lang="de-CH" sz="1400" dirty="0"/>
          </a:p>
          <a:p>
            <a:pPr marL="0" indent="0" hangingPunct="0">
              <a:buNone/>
            </a:pPr>
            <a:r>
              <a:rPr lang="de-CH" sz="1600" b="1" dirty="0" smtClean="0"/>
              <a:t>Organisation: </a:t>
            </a:r>
            <a:r>
              <a:rPr lang="de-CH" sz="1600" dirty="0" smtClean="0"/>
              <a:t>Zeit</a:t>
            </a:r>
            <a:r>
              <a:rPr lang="de-CH" sz="1600" dirty="0"/>
              <a:t>: 25 Minuten </a:t>
            </a:r>
            <a:r>
              <a:rPr lang="de-CH" sz="1600" dirty="0" smtClean="0"/>
              <a:t>/ Einzelarbeit</a:t>
            </a:r>
            <a:r>
              <a:rPr lang="de-CH" sz="1600" dirty="0"/>
              <a:t>, </a:t>
            </a:r>
            <a:r>
              <a:rPr lang="de-CH" sz="1600" dirty="0" smtClean="0"/>
              <a:t>Partnerarbeit / Hilfsmittel</a:t>
            </a:r>
            <a:r>
              <a:rPr lang="de-CH" sz="1600" dirty="0"/>
              <a:t>: Stifte, Notizen aus der vorhergehenden </a:t>
            </a:r>
            <a:r>
              <a:rPr lang="de-CH" sz="1600" dirty="0" smtClean="0"/>
              <a:t>Aufgabe</a:t>
            </a:r>
            <a:endParaRPr lang="de-CH" sz="1600" dirty="0"/>
          </a:p>
          <a:p>
            <a:pPr marL="0" indent="0" hangingPunct="0">
              <a:buNone/>
            </a:pPr>
            <a:r>
              <a:rPr lang="de-CH" sz="2800" dirty="0"/>
              <a:t> </a:t>
            </a:r>
          </a:p>
        </p:txBody>
      </p:sp>
      <p:sp>
        <p:nvSpPr>
          <p:cNvPr id="4" name="Foliennummernplatzhalter 3"/>
          <p:cNvSpPr>
            <a:spLocks noGrp="1"/>
          </p:cNvSpPr>
          <p:nvPr>
            <p:ph type="sldNum" sz="quarter" idx="12"/>
          </p:nvPr>
        </p:nvSpPr>
        <p:spPr/>
        <p:txBody>
          <a:bodyPr/>
          <a:lstStyle/>
          <a:p>
            <a:fld id="{87674F0A-37BA-4CE3-B1FD-DE57A7E2F2C6}" type="slidenum">
              <a:rPr lang="de-CH" smtClean="0"/>
              <a:pPr/>
              <a:t>35</a:t>
            </a:fld>
            <a:endParaRPr lang="de-CH" dirty="0"/>
          </a:p>
        </p:txBody>
      </p:sp>
      <p:sp>
        <p:nvSpPr>
          <p:cNvPr id="5" name="Rechteck 4">
            <a:hlinkClick r:id="rId4"/>
          </p:cNvPr>
          <p:cNvSpPr/>
          <p:nvPr/>
        </p:nvSpPr>
        <p:spPr>
          <a:xfrm>
            <a:off x="9714240" y="4303971"/>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7" name="Grafik 6"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4482" y="5063611"/>
            <a:ext cx="339096" cy="573686"/>
          </a:xfrm>
          <a:prstGeom prst="rect">
            <a:avLst/>
          </a:prstGeom>
          <a:noFill/>
          <a:ln>
            <a:noFill/>
          </a:ln>
        </p:spPr>
      </p:pic>
    </p:spTree>
    <p:extLst>
      <p:ext uri="{BB962C8B-B14F-4D97-AF65-F5344CB8AC3E}">
        <p14:creationId xmlns:p14="http://schemas.microsoft.com/office/powerpoint/2010/main" val="422052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Ihre Eindrücke</a:t>
            </a:r>
            <a:br>
              <a:rPr lang="de-CH" dirty="0"/>
            </a:br>
            <a:r>
              <a:rPr lang="de-CH" dirty="0"/>
              <a:t>Blitzlicht</a:t>
            </a:r>
          </a:p>
        </p:txBody>
      </p:sp>
      <p:sp>
        <p:nvSpPr>
          <p:cNvPr id="6" name="Untertitel 5"/>
          <p:cNvSpPr>
            <a:spLocks noGrp="1"/>
          </p:cNvSpPr>
          <p:nvPr>
            <p:ph type="subTitle" idx="1"/>
          </p:nvPr>
        </p:nvSpPr>
        <p:spPr/>
        <p:txBody>
          <a:bodyPr>
            <a:normAutofit fontScale="47500" lnSpcReduction="20000"/>
          </a:bodyPr>
          <a:lstStyle/>
          <a:p>
            <a:r>
              <a:rPr lang="de-CH" dirty="0"/>
              <a:t>Präsenztag 5</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6: «Gesuchseingänge auf Zuständigkeit und Vollständigkeit überprüfen»</a:t>
            </a:r>
            <a:br>
              <a:rPr lang="de-CH" sz="3200" dirty="0"/>
            </a:br>
            <a:r>
              <a:rPr lang="de-CH" sz="3200" dirty="0"/>
              <a:t>Arbeitssituation 7: «Apostillen, Beglaubigungen, Bewilligungen, Zulassungen und Ausweispapiere ausstellen»</a:t>
            </a:r>
            <a:endParaRPr lang="de-CH" dirty="0">
              <a:highlight>
                <a:srgbClr val="C0C0C0"/>
              </a:highlight>
            </a:endParaRPr>
          </a:p>
          <a:p>
            <a:endParaRPr lang="de-CH" dirty="0">
              <a:highlight>
                <a:srgbClr val="C0C0C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95AA-0DE1-4699-9A65-3EA025BBF593}"/>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de-CH" dirty="0"/>
              <a:t>Blitzlicht</a:t>
            </a:r>
          </a:p>
        </p:txBody>
      </p:sp>
      <p:sp>
        <p:nvSpPr>
          <p:cNvPr id="7" name="Titel 4">
            <a:extLst>
              <a:ext uri="{FF2B5EF4-FFF2-40B4-BE49-F238E27FC236}">
                <a16:creationId xmlns:a16="http://schemas.microsoft.com/office/drawing/2014/main" id="{5DBD916C-7E25-47CF-A2E5-96E21CB93431}"/>
              </a:ext>
            </a:extLst>
          </p:cNvPr>
          <p:cNvSpPr txBox="1">
            <a:spLocks/>
          </p:cNvSpPr>
          <p:nvPr/>
        </p:nvSpPr>
        <p:spPr>
          <a:xfrm>
            <a:off x="609600" y="1600201"/>
            <a:ext cx="5384800" cy="4525963"/>
          </a:xfrm>
          <a:prstGeom prst="rect">
            <a:avLst/>
          </a:prstGeom>
        </p:spPr>
        <p:txBody>
          <a:bodyPr vert="horz" lIns="91440" tIns="45720" rIns="91440" bIns="45720" rtlCol="0">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algn="l"/>
            <a:r>
              <a:rPr lang="de-CH" sz="2800" dirty="0">
                <a:solidFill>
                  <a:srgbClr val="0082CA"/>
                </a:solidFill>
              </a:rPr>
              <a:t>Welche Erkenntnisse nehmen Sie zum üK-Block «Ausweispapiere» mit?</a:t>
            </a:r>
          </a:p>
          <a:p>
            <a:pPr algn="l"/>
            <a:endParaRPr lang="de-CH" sz="2800" dirty="0">
              <a:solidFill>
                <a:srgbClr val="0082CA"/>
              </a:solidFill>
            </a:endParaRPr>
          </a:p>
          <a:p>
            <a:pPr algn="l"/>
            <a:r>
              <a:rPr lang="de-CH" sz="2800" dirty="0">
                <a:solidFill>
                  <a:srgbClr val="0082CA"/>
                </a:solidFill>
              </a:rPr>
              <a:t>Überlegen </a:t>
            </a:r>
            <a:r>
              <a:rPr lang="de-CH" sz="2800" b="1" dirty="0">
                <a:solidFill>
                  <a:srgbClr val="0082CA"/>
                </a:solidFill>
                <a:ea typeface="+mj-ea"/>
                <a:cs typeface="+mj-cs"/>
              </a:rPr>
              <a:t>Sie sich still in Einzelarbeit eine Antwort.</a:t>
            </a:r>
          </a:p>
          <a:p>
            <a:pPr algn="l"/>
            <a:r>
              <a:rPr lang="de-CH" sz="2800" b="1" dirty="0">
                <a:solidFill>
                  <a:srgbClr val="0082CA"/>
                </a:solidFill>
                <a:ea typeface="+mj-ea"/>
                <a:cs typeface="+mj-cs"/>
              </a:rPr>
              <a:t>Teilen Sie Ihre Gedanken dann im Plenum.</a:t>
            </a:r>
          </a:p>
        </p:txBody>
      </p:sp>
      <p:pic>
        <p:nvPicPr>
          <p:cNvPr id="5" name="Inhaltsplatzhalter 5" descr="Kamera mit einfarbiger Füllung">
            <a:extLst>
              <a:ext uri="{FF2B5EF4-FFF2-40B4-BE49-F238E27FC236}">
                <a16:creationId xmlns:a16="http://schemas.microsoft.com/office/drawing/2014/main" id="{FADCB630-A985-2A37-18AE-7D85C74CAD23}"/>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7018" y="1600201"/>
            <a:ext cx="4525963" cy="4525963"/>
          </a:xfrm>
        </p:spPr>
      </p:pic>
      <p:sp>
        <p:nvSpPr>
          <p:cNvPr id="4" name="Foliennummernplatzhalter 3">
            <a:extLst>
              <a:ext uri="{FF2B5EF4-FFF2-40B4-BE49-F238E27FC236}">
                <a16:creationId xmlns:a16="http://schemas.microsoft.com/office/drawing/2014/main" id="{12A38A80-4087-4B68-9EFA-1E4A67B35605}"/>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87674F0A-37BA-4CE3-B1FD-DE57A7E2F2C6}" type="slidenum">
              <a:rPr lang="de-CH" smtClean="0"/>
              <a:pPr>
                <a:spcAft>
                  <a:spcPts val="600"/>
                </a:spcAft>
              </a:pPr>
              <a:t>37</a:t>
            </a:fld>
            <a:endParaRPr lang="de-CH"/>
          </a:p>
        </p:txBody>
      </p:sp>
    </p:spTree>
    <p:extLst>
      <p:ext uri="{BB962C8B-B14F-4D97-AF65-F5344CB8AC3E}">
        <p14:creationId xmlns:p14="http://schemas.microsoft.com/office/powerpoint/2010/main" val="1628193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9565187" y="4301445"/>
            <a:ext cx="1221600" cy="1558734"/>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Am Schalter – „Rollenspiel“</a:t>
            </a:r>
            <a:endParaRPr lang="de-CH" dirty="0"/>
          </a:p>
        </p:txBody>
      </p:sp>
      <p:sp>
        <p:nvSpPr>
          <p:cNvPr id="3" name="Inhaltsplatzhalter 2"/>
          <p:cNvSpPr>
            <a:spLocks noGrp="1"/>
          </p:cNvSpPr>
          <p:nvPr>
            <p:ph idx="1"/>
          </p:nvPr>
        </p:nvSpPr>
        <p:spPr>
          <a:xfrm>
            <a:off x="479376" y="1600201"/>
            <a:ext cx="11288230" cy="4853135"/>
          </a:xfrm>
        </p:spPr>
        <p:txBody>
          <a:bodyPr/>
          <a:lstStyle/>
          <a:p>
            <a:pPr marL="0" indent="0" hangingPunct="0">
              <a:buNone/>
            </a:pPr>
            <a:r>
              <a:rPr lang="de-CH" sz="1400" b="1" dirty="0" smtClean="0"/>
              <a:t>Ausgangslage: </a:t>
            </a:r>
            <a:r>
              <a:rPr lang="de-CH" sz="1400" dirty="0" smtClean="0"/>
              <a:t>Am </a:t>
            </a:r>
            <a:r>
              <a:rPr lang="de-CH" sz="1400" dirty="0"/>
              <a:t>heutigen üK haben Sie gelernt, worauf es bei der </a:t>
            </a:r>
            <a:r>
              <a:rPr lang="de-CH" sz="1400" dirty="0" err="1"/>
              <a:t>Gesuchsbearbeitung</a:t>
            </a:r>
            <a:r>
              <a:rPr lang="de-CH" sz="1400" dirty="0"/>
              <a:t> ankommt. Um den nächsten Schritt in die Praxis zu schaffen, üben Sie nun in Rollenspielen, Gesuche entgegenzunehmen und zu überprüfen. </a:t>
            </a:r>
            <a:r>
              <a:rPr lang="de-CH" sz="1400" u="sng" dirty="0" smtClean="0"/>
              <a:t>Hinweis</a:t>
            </a:r>
            <a:r>
              <a:rPr lang="de-CH" sz="1400" dirty="0"/>
              <a:t>: Sie dürfen davon ausgehen, dass die Kundinnen jeweils die Unterlagen vollständig und korrekt einreichen.</a:t>
            </a:r>
          </a:p>
          <a:p>
            <a:pPr marL="0" indent="0" hangingPunct="0">
              <a:buNone/>
            </a:pPr>
            <a:endParaRPr lang="de-CH" sz="500" dirty="0"/>
          </a:p>
          <a:p>
            <a:pPr marL="0" indent="0" hangingPunct="0">
              <a:buNone/>
            </a:pPr>
            <a:r>
              <a:rPr lang="de-CH" sz="1400" b="1" dirty="0" smtClean="0">
                <a:solidFill>
                  <a:srgbClr val="0070C0"/>
                </a:solidFill>
              </a:rPr>
              <a:t>Aufgabenstellung</a:t>
            </a:r>
            <a:endParaRPr lang="de-CH" sz="1400" b="1" dirty="0">
              <a:solidFill>
                <a:srgbClr val="0070C0"/>
              </a:solidFill>
            </a:endParaRPr>
          </a:p>
          <a:p>
            <a:pPr marL="0" indent="0" hangingPunct="0">
              <a:buNone/>
            </a:pPr>
            <a:r>
              <a:rPr lang="de-CH" sz="1400" b="1" dirty="0"/>
              <a:t>Schritt 1: </a:t>
            </a:r>
            <a:r>
              <a:rPr lang="de-CH" sz="1400" dirty="0" smtClean="0"/>
              <a:t>Bilden </a:t>
            </a:r>
            <a:r>
              <a:rPr lang="de-CH" sz="1400" dirty="0"/>
              <a:t>Sie Dreiergruppen. </a:t>
            </a:r>
          </a:p>
          <a:p>
            <a:pPr marL="0" indent="0" hangingPunct="0">
              <a:buNone/>
            </a:pPr>
            <a:r>
              <a:rPr lang="de-CH" sz="1400" b="1" dirty="0"/>
              <a:t>Schritt 2:</a:t>
            </a:r>
            <a:r>
              <a:rPr lang="de-CH" sz="1400" dirty="0"/>
              <a:t> Verteilen Sie die drei Rollen kaufmännische Fachperson, Kundin und beobachtende Person für das erste Szenario.</a:t>
            </a:r>
          </a:p>
          <a:p>
            <a:pPr marL="0" indent="0" hangingPunct="0">
              <a:buNone/>
            </a:pPr>
            <a:r>
              <a:rPr lang="de-CH" sz="1400" b="1" dirty="0"/>
              <a:t>Wichtig: Lesen Sie </a:t>
            </a:r>
            <a:r>
              <a:rPr lang="de-CH" sz="1400" b="1" u="sng" dirty="0"/>
              <a:t>nicht</a:t>
            </a:r>
            <a:r>
              <a:rPr lang="de-CH" sz="1400" b="1" dirty="0"/>
              <a:t> den Rollenbeschrieb der jeweils anderen Person.</a:t>
            </a:r>
            <a:endParaRPr lang="de-CH" sz="1400" dirty="0"/>
          </a:p>
          <a:p>
            <a:pPr marL="0" indent="0" hangingPunct="0">
              <a:buNone/>
            </a:pPr>
            <a:r>
              <a:rPr lang="de-CH" sz="1400" b="1" dirty="0"/>
              <a:t>Schritt 3:</a:t>
            </a:r>
            <a:r>
              <a:rPr lang="de-CH" sz="1400" dirty="0"/>
              <a:t> Spielen Sie das erste Szenario durch. Legen Sie den Fokus auf die Überprüfung des Gesuchs und die Kommunikation mit der Kundin. </a:t>
            </a:r>
          </a:p>
          <a:p>
            <a:pPr marL="0" indent="0" hangingPunct="0">
              <a:buNone/>
            </a:pPr>
            <a:r>
              <a:rPr lang="de-CH" sz="1400" dirty="0"/>
              <a:t>Die Person, die beobachtet, hält ihre Beobachtungen auf dem Beobachtungsbogen fest</a:t>
            </a:r>
            <a:r>
              <a:rPr lang="de-CH" sz="1400" dirty="0" smtClean="0"/>
              <a:t>.</a:t>
            </a:r>
          </a:p>
          <a:p>
            <a:pPr marL="0" indent="0" hangingPunct="0">
              <a:buNone/>
            </a:pPr>
            <a:r>
              <a:rPr lang="de-CH" sz="1400" b="1" dirty="0"/>
              <a:t>Schritt 4:</a:t>
            </a:r>
            <a:r>
              <a:rPr lang="de-CH" sz="1400" dirty="0"/>
              <a:t> Besprechen Sie das Rollenspiel</a:t>
            </a:r>
            <a:r>
              <a:rPr lang="de-CH" sz="1400" dirty="0" smtClean="0"/>
              <a:t>: Jede </a:t>
            </a:r>
            <a:r>
              <a:rPr lang="de-CH" sz="1400" dirty="0"/>
              <a:t>Rolle berichtet, wie es ihr in der Rolle ergangen ist</a:t>
            </a:r>
            <a:r>
              <a:rPr lang="de-CH" sz="1400" dirty="0" smtClean="0"/>
              <a:t>. Besprechen </a:t>
            </a:r>
            <a:r>
              <a:rPr lang="de-CH" sz="1400" dirty="0"/>
              <a:t>Sie, ob das Gesuch korrekt entgegengenommen wurde. Besprechen Sie, ob alle wichtigen Unterlagen und Angaben aufgenommen worden sind.</a:t>
            </a:r>
          </a:p>
          <a:p>
            <a:pPr marL="0" indent="0" hangingPunct="0">
              <a:buNone/>
            </a:pPr>
            <a:r>
              <a:rPr lang="de-CH" sz="1400" b="1" dirty="0"/>
              <a:t>Schritt 5:</a:t>
            </a:r>
            <a:r>
              <a:rPr lang="de-CH" sz="1400" dirty="0"/>
              <a:t> Wechseln Sie die Rollen. Spielen Sie das zweite Szenario nach dem gleichen Vorgehen durch.</a:t>
            </a:r>
          </a:p>
          <a:p>
            <a:pPr marL="0" indent="0" hangingPunct="0">
              <a:buNone/>
            </a:pPr>
            <a:r>
              <a:rPr lang="de-CH" sz="1400" b="1" dirty="0"/>
              <a:t>Für schnelle Lernende:</a:t>
            </a:r>
            <a:r>
              <a:rPr lang="de-CH" sz="1400" dirty="0"/>
              <a:t> Spielen Sie das dritte Szenario durch.</a:t>
            </a:r>
          </a:p>
          <a:p>
            <a:pPr marL="0" indent="0" hangingPunct="0">
              <a:buNone/>
            </a:pPr>
            <a:endParaRPr lang="de-CH" sz="300" dirty="0"/>
          </a:p>
          <a:p>
            <a:pPr marL="0" indent="0" hangingPunct="0">
              <a:buNone/>
            </a:pPr>
            <a:r>
              <a:rPr lang="de-CH" sz="1400" b="1" dirty="0"/>
              <a:t>Erwartungen</a:t>
            </a:r>
          </a:p>
          <a:p>
            <a:pPr hangingPunct="0"/>
            <a:r>
              <a:rPr lang="de-CH" sz="1400" dirty="0"/>
              <a:t>Sie spielen mindestens zwei Szenarien vollständig durch.</a:t>
            </a:r>
          </a:p>
          <a:p>
            <a:pPr hangingPunct="0"/>
            <a:r>
              <a:rPr lang="de-CH" sz="1400" dirty="0"/>
              <a:t>Sie überprüfen in der Rolle der zuständigen kaufmännischen Fachperson die eingegangenen Gesuche korrekt.</a:t>
            </a:r>
          </a:p>
          <a:p>
            <a:pPr hangingPunct="0"/>
            <a:r>
              <a:rPr lang="de-CH" sz="1400" dirty="0"/>
              <a:t>Sie geben in der Rolle der kaufmännischen Fachperson nachvollziehbare Auskünfte. </a:t>
            </a:r>
          </a:p>
          <a:p>
            <a:pPr marL="0" indent="0" hangingPunct="0">
              <a:buNone/>
            </a:pPr>
            <a:endParaRPr lang="de-CH" sz="500" dirty="0"/>
          </a:p>
          <a:p>
            <a:pPr marL="0" indent="0" hangingPunct="0">
              <a:buNone/>
            </a:pPr>
            <a:r>
              <a:rPr lang="de-CH" sz="1400" b="1" dirty="0" smtClean="0"/>
              <a:t>Organisation: </a:t>
            </a:r>
            <a:r>
              <a:rPr lang="de-CH" sz="1400" dirty="0" smtClean="0"/>
              <a:t>Zeit</a:t>
            </a:r>
            <a:r>
              <a:rPr lang="de-CH" sz="1400" dirty="0"/>
              <a:t>: 30 Minuten / Arbeitsweise: Dreiergruppe</a:t>
            </a:r>
          </a:p>
          <a:p>
            <a:pPr marL="0" indent="0" hangingPunct="0">
              <a:buNone/>
            </a:pPr>
            <a:endParaRPr lang="de-CH" sz="1400" dirty="0"/>
          </a:p>
          <a:p>
            <a:pPr marL="0" indent="0">
              <a:buNone/>
            </a:pPr>
            <a:endParaRPr lang="de-CH" sz="2800" dirty="0"/>
          </a:p>
          <a:p>
            <a:endParaRPr lang="de-CH" sz="2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38</a:t>
            </a:fld>
            <a:endParaRPr lang="de-CH" dirty="0"/>
          </a:p>
        </p:txBody>
      </p:sp>
      <p:sp>
        <p:nvSpPr>
          <p:cNvPr id="5" name="Rechteck 4">
            <a:hlinkClick r:id="rId4"/>
          </p:cNvPr>
          <p:cNvSpPr/>
          <p:nvPr/>
        </p:nvSpPr>
        <p:spPr>
          <a:xfrm>
            <a:off x="9171381" y="526380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sp>
        <p:nvSpPr>
          <p:cNvPr id="8" name="Rechteck 7">
            <a:hlinkClick r:id="rId5"/>
          </p:cNvPr>
          <p:cNvSpPr/>
          <p:nvPr/>
        </p:nvSpPr>
        <p:spPr>
          <a:xfrm>
            <a:off x="8666902" y="6237312"/>
            <a:ext cx="1402096" cy="47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smtClean="0"/>
              <a:t>Beilagen Szenario 1</a:t>
            </a:r>
            <a:br>
              <a:rPr lang="de-CH" sz="1000" dirty="0" smtClean="0"/>
            </a:br>
            <a:r>
              <a:rPr lang="de-CH" sz="1000" b="1" dirty="0" smtClean="0"/>
              <a:t>Namensänderung</a:t>
            </a:r>
            <a:endParaRPr lang="de-CH" sz="1000" b="1" dirty="0"/>
          </a:p>
        </p:txBody>
      </p:sp>
      <p:sp>
        <p:nvSpPr>
          <p:cNvPr id="9" name="Rechteck 8">
            <a:hlinkClick r:id="rId6"/>
          </p:cNvPr>
          <p:cNvSpPr/>
          <p:nvPr/>
        </p:nvSpPr>
        <p:spPr>
          <a:xfrm>
            <a:off x="10238520" y="6237312"/>
            <a:ext cx="1402096" cy="47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00" dirty="0" smtClean="0"/>
              <a:t>Beilagen Szenario 2</a:t>
            </a:r>
            <a:br>
              <a:rPr lang="de-CH" sz="1000" dirty="0" smtClean="0"/>
            </a:br>
            <a:r>
              <a:rPr lang="de-CH" sz="1000" b="1" dirty="0" smtClean="0"/>
              <a:t>Grenzgänger</a:t>
            </a:r>
            <a:endParaRPr lang="de-CH" sz="1000" b="1" dirty="0"/>
          </a:p>
        </p:txBody>
      </p:sp>
      <p:pic>
        <p:nvPicPr>
          <p:cNvPr id="7" name="Grafik 6" descr="Mouse PNG, Mouse Cursor, Computer Mouse Clipart Download - Free Transparent  PNG Logo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80536" y="5523338"/>
            <a:ext cx="339096" cy="573686"/>
          </a:xfrm>
          <a:prstGeom prst="rect">
            <a:avLst/>
          </a:prstGeom>
          <a:noFill/>
          <a:ln>
            <a:noFill/>
          </a:ln>
        </p:spPr>
      </p:pic>
    </p:spTree>
    <p:extLst>
      <p:ext uri="{BB962C8B-B14F-4D97-AF65-F5344CB8AC3E}">
        <p14:creationId xmlns:p14="http://schemas.microsoft.com/office/powerpoint/2010/main" val="4254055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Stand der Dinge</a:t>
            </a:r>
            <a:br>
              <a:rPr lang="de-CH" dirty="0"/>
            </a:br>
            <a:r>
              <a:rPr lang="de-CH" dirty="0"/>
              <a:t>Selbsteinschätzung</a:t>
            </a:r>
          </a:p>
        </p:txBody>
      </p:sp>
      <p:sp>
        <p:nvSpPr>
          <p:cNvPr id="6" name="Untertitel 5"/>
          <p:cNvSpPr>
            <a:spLocks noGrp="1"/>
          </p:cNvSpPr>
          <p:nvPr>
            <p:ph type="subTitle" idx="1"/>
          </p:nvPr>
        </p:nvSpPr>
        <p:spPr/>
        <p:txBody>
          <a:bodyPr>
            <a:normAutofit fontScale="70000" lnSpcReduction="20000"/>
          </a:bodyPr>
          <a:lstStyle/>
          <a:p>
            <a:r>
              <a:rPr lang="de-CH" dirty="0"/>
              <a:t>Präsenztag 5</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endParaRPr lang="de-CH" dirty="0">
              <a:highlight>
                <a:srgbClr val="C0C0C0"/>
              </a:high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erklären nachvollziehbar, was Gesuche sind.</a:t>
            </a:r>
          </a:p>
          <a:p>
            <a:r>
              <a:rPr lang="de-CH" dirty="0"/>
              <a:t>Sie sind in der Lage, Gesuche auf Vollständigkeit zu überprüfen.</a:t>
            </a:r>
          </a:p>
          <a:p>
            <a:r>
              <a:rPr lang="de-CH" dirty="0"/>
              <a:t>Sie identifizieren Schnittstellen bei der Bearbeitung von Gesuchen.</a:t>
            </a:r>
          </a:p>
          <a:p>
            <a:r>
              <a:rPr lang="de-CH" dirty="0"/>
              <a:t>Sie nennen die wichtigsten gesetzlichen Grundlagen für die Bearbeitung von Gesuchen.</a:t>
            </a:r>
            <a:endParaRPr lang="de-CH" dirty="0">
              <a:highlight>
                <a:srgbClr val="FFFF00"/>
              </a:highlight>
            </a:endParaRPr>
          </a:p>
          <a:p>
            <a:endParaRPr lang="de-CH" dirty="0"/>
          </a:p>
          <a:p>
            <a:endParaRPr lang="de-CH" dirty="0"/>
          </a:p>
          <a:p>
            <a:endParaRPr lang="de-CH" dirty="0"/>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spTree>
    <p:extLst>
      <p:ext uri="{BB962C8B-B14F-4D97-AF65-F5344CB8AC3E}">
        <p14:creationId xmlns:p14="http://schemas.microsoft.com/office/powerpoint/2010/main" val="347767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95AA-0DE1-4699-9A65-3EA025BBF593}"/>
              </a:ext>
            </a:extLst>
          </p:cNvPr>
          <p:cNvSpPr>
            <a:spLocks noGrp="1"/>
          </p:cNvSpPr>
          <p:nvPr>
            <p:ph type="title"/>
          </p:nvPr>
        </p:nvSpPr>
        <p:spPr/>
        <p:txBody>
          <a:bodyPr vert="horz" lIns="91440" tIns="45720" rIns="91440" bIns="45720" rtlCol="0" anchor="ctr">
            <a:normAutofit/>
          </a:bodyPr>
          <a:lstStyle/>
          <a:p>
            <a:r>
              <a:rPr lang="de-CH" dirty="0"/>
              <a:t>Selbsteinschätzung</a:t>
            </a:r>
          </a:p>
        </p:txBody>
      </p:sp>
      <p:sp>
        <p:nvSpPr>
          <p:cNvPr id="4" name="Foliennummernplatzhalter 3">
            <a:extLst>
              <a:ext uri="{FF2B5EF4-FFF2-40B4-BE49-F238E27FC236}">
                <a16:creationId xmlns:a16="http://schemas.microsoft.com/office/drawing/2014/main" id="{12A38A80-4087-4B68-9EFA-1E4A67B35605}"/>
              </a:ext>
            </a:extLst>
          </p:cNvPr>
          <p:cNvSpPr>
            <a:spLocks noGrp="1"/>
          </p:cNvSpPr>
          <p:nvPr>
            <p:ph type="sldNum" sz="quarter" idx="12"/>
          </p:nvPr>
        </p:nvSpPr>
        <p:spPr/>
        <p:txBody>
          <a:bodyPr vert="horz" lIns="91440" tIns="45720" rIns="91440" bIns="45720" rtlCol="0" anchor="ctr">
            <a:normAutofit/>
          </a:bodyPr>
          <a:lstStyle/>
          <a:p>
            <a:pPr>
              <a:spcAft>
                <a:spcPts val="600"/>
              </a:spcAft>
            </a:pPr>
            <a:fld id="{87674F0A-37BA-4CE3-B1FD-DE57A7E2F2C6}" type="slidenum">
              <a:rPr lang="de-CH" smtClean="0"/>
              <a:pPr>
                <a:spcAft>
                  <a:spcPts val="600"/>
                </a:spcAft>
              </a:pPr>
              <a:t>40</a:t>
            </a:fld>
            <a:endParaRPr lang="de-CH"/>
          </a:p>
        </p:txBody>
      </p:sp>
      <p:sp>
        <p:nvSpPr>
          <p:cNvPr id="7" name="Titel 4">
            <a:extLst>
              <a:ext uri="{FF2B5EF4-FFF2-40B4-BE49-F238E27FC236}">
                <a16:creationId xmlns:a16="http://schemas.microsoft.com/office/drawing/2014/main" id="{5DBD916C-7E25-47CF-A2E5-96E21CB93431}"/>
              </a:ext>
            </a:extLst>
          </p:cNvPr>
          <p:cNvSpPr txBox="1">
            <a:spLocks/>
          </p:cNvSpPr>
          <p:nvPr/>
        </p:nvSpPr>
        <p:spPr>
          <a:xfrm>
            <a:off x="609600" y="1600201"/>
            <a:ext cx="10972800" cy="3484983"/>
          </a:xfrm>
          <a:prstGeom prst="rect">
            <a:avLst/>
          </a:prstGeom>
        </p:spPr>
        <p:txBody>
          <a:bodyPr vert="horz" lIns="91440" tIns="45720" rIns="91440" bIns="45720" rtlCol="0">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endParaRPr lang="en-US" sz="2800" dirty="0">
              <a:solidFill>
                <a:srgbClr val="0082CA"/>
              </a:solidFill>
            </a:endParaRPr>
          </a:p>
          <a:p>
            <a:endParaRPr lang="de-DE" sz="2800" dirty="0">
              <a:solidFill>
                <a:srgbClr val="0082CA"/>
              </a:solidFill>
            </a:endParaRPr>
          </a:p>
          <a:p>
            <a:r>
              <a:rPr lang="de-DE" sz="2800" dirty="0">
                <a:solidFill>
                  <a:srgbClr val="0082CA"/>
                </a:solidFill>
              </a:rPr>
              <a:t>Schätzen Sie sich auf der Abbildung selber ein:</a:t>
            </a:r>
          </a:p>
          <a:p>
            <a:endParaRPr lang="de-DE" sz="2800" dirty="0">
              <a:solidFill>
                <a:srgbClr val="0082CA"/>
              </a:solidFill>
            </a:endParaRPr>
          </a:p>
          <a:p>
            <a:r>
              <a:rPr lang="de-DE" sz="2800" dirty="0">
                <a:solidFill>
                  <a:srgbClr val="0082CA"/>
                </a:solidFill>
              </a:rPr>
              <a:t>Wo auf dem Weg stehen Sie mit der Arbeit </a:t>
            </a:r>
          </a:p>
          <a:p>
            <a:r>
              <a:rPr lang="de-DE" sz="2800" dirty="0">
                <a:solidFill>
                  <a:srgbClr val="0082CA"/>
                </a:solidFill>
              </a:rPr>
              <a:t>an Ihrem üK-Transferauftrag 1?</a:t>
            </a:r>
          </a:p>
          <a:p>
            <a:pPr algn="l"/>
            <a:endParaRPr lang="en-US" sz="2800" dirty="0">
              <a:solidFill>
                <a:srgbClr val="0082CA"/>
              </a:solidFill>
            </a:endParaRPr>
          </a:p>
        </p:txBody>
      </p:sp>
    </p:spTree>
    <p:extLst>
      <p:ext uri="{BB962C8B-B14F-4D97-AF65-F5344CB8AC3E}">
        <p14:creationId xmlns:p14="http://schemas.microsoft.com/office/powerpoint/2010/main" val="353753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497B6258-04D6-3C76-7FF9-E4AB154542A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1095" b="11095"/>
          <a:stretch/>
        </p:blipFill>
        <p:spPr>
          <a:xfrm>
            <a:off x="20" y="10"/>
            <a:ext cx="12191980" cy="6857990"/>
          </a:xfrm>
          <a:noFill/>
        </p:spPr>
      </p:pic>
      <p:sp>
        <p:nvSpPr>
          <p:cNvPr id="4" name="Foliennummernplatzhalter 3" hidden="1">
            <a:extLst>
              <a:ext uri="{FF2B5EF4-FFF2-40B4-BE49-F238E27FC236}">
                <a16:creationId xmlns:a16="http://schemas.microsoft.com/office/drawing/2014/main" id="{8BF70008-02B9-C0BE-7C09-3FFA65E282FE}"/>
              </a:ext>
            </a:extLst>
          </p:cNvPr>
          <p:cNvSpPr>
            <a:spLocks noGrp="1"/>
          </p:cNvSpPr>
          <p:nvPr>
            <p:ph type="sldNum" sz="quarter" idx="12"/>
          </p:nvPr>
        </p:nvSpPr>
        <p:spPr/>
        <p:txBody>
          <a:bodyPr/>
          <a:lstStyle/>
          <a:p>
            <a:pPr>
              <a:spcAft>
                <a:spcPts val="600"/>
              </a:spcAft>
            </a:pPr>
            <a:fld id="{87674F0A-37BA-4CE3-B1FD-DE57A7E2F2C6}" type="slidenum">
              <a:rPr lang="de-CH" smtClean="0"/>
              <a:pPr>
                <a:spcAft>
                  <a:spcPts val="600"/>
                </a:spcAft>
              </a:pPr>
              <a:t>41</a:t>
            </a:fld>
            <a:endParaRPr lang="de-CH"/>
          </a:p>
        </p:txBody>
      </p:sp>
    </p:spTree>
    <p:extLst>
      <p:ext uri="{BB962C8B-B14F-4D97-AF65-F5344CB8AC3E}">
        <p14:creationId xmlns:p14="http://schemas.microsoft.com/office/powerpoint/2010/main" val="3271403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Einen Schritt weiter – „Peer-Coaching“</a:t>
            </a:r>
            <a:endParaRPr lang="de-CH" dirty="0"/>
          </a:p>
        </p:txBody>
      </p:sp>
      <p:sp>
        <p:nvSpPr>
          <p:cNvPr id="3" name="Inhaltsplatzhalter 2"/>
          <p:cNvSpPr>
            <a:spLocks noGrp="1"/>
          </p:cNvSpPr>
          <p:nvPr>
            <p:ph idx="1"/>
          </p:nvPr>
        </p:nvSpPr>
        <p:spPr>
          <a:xfrm>
            <a:off x="609600" y="1600201"/>
            <a:ext cx="10972800" cy="4756150"/>
          </a:xfrm>
        </p:spPr>
        <p:txBody>
          <a:bodyPr/>
          <a:lstStyle/>
          <a:p>
            <a:pPr marL="0" indent="0" hangingPunct="0">
              <a:buNone/>
            </a:pPr>
            <a:r>
              <a:rPr lang="de-CH" sz="1600" b="1" dirty="0" smtClean="0"/>
              <a:t>Ausgangslage: </a:t>
            </a:r>
            <a:r>
              <a:rPr lang="de-CH" sz="1600" dirty="0" smtClean="0"/>
              <a:t>In </a:t>
            </a:r>
            <a:r>
              <a:rPr lang="de-CH" sz="1600" dirty="0"/>
              <a:t>den vergangenen Wochen haben Sie sich Ihrem ersten üK-Transferauftrag gewidmet. Nutzen Sie den Austausch im </a:t>
            </a:r>
            <a:r>
              <a:rPr lang="de-CH" sz="1600" dirty="0" err="1"/>
              <a:t>üK</a:t>
            </a:r>
            <a:r>
              <a:rPr lang="de-CH" sz="1600" dirty="0"/>
              <a:t>, um Input und Inspiration für Ihr weiteres Vorgehen zu erhalten. Dazu setzen Sie sich nun in «Coaching-Gruppen» zusammen</a:t>
            </a:r>
            <a:r>
              <a:rPr lang="de-CH" sz="1600" dirty="0" smtClean="0"/>
              <a:t>.</a:t>
            </a:r>
          </a:p>
          <a:p>
            <a:pPr marL="0" indent="0" hangingPunct="0">
              <a:buNone/>
            </a:pPr>
            <a:endParaRPr lang="de-CH" sz="1400" dirty="0"/>
          </a:p>
          <a:p>
            <a:pPr marL="0" indent="0" hangingPunct="0">
              <a:buNone/>
            </a:pPr>
            <a:r>
              <a:rPr lang="de-CH" sz="1600" b="1" dirty="0">
                <a:solidFill>
                  <a:srgbClr val="0070C0"/>
                </a:solidFill>
              </a:rPr>
              <a:t>Aufgabenstellung</a:t>
            </a:r>
          </a:p>
          <a:p>
            <a:pPr marL="0" indent="0" hangingPunct="0">
              <a:buNone/>
            </a:pPr>
            <a:r>
              <a:rPr lang="de-CH" sz="1600" b="1" dirty="0"/>
              <a:t>Schritt 1:</a:t>
            </a:r>
            <a:r>
              <a:rPr lang="de-CH" sz="1600" dirty="0"/>
              <a:t> Setzen Sie sich in Dreiergruppen zusammen.</a:t>
            </a:r>
          </a:p>
          <a:p>
            <a:pPr marL="0" indent="0" hangingPunct="0">
              <a:buNone/>
            </a:pPr>
            <a:r>
              <a:rPr lang="de-CH" sz="1600" b="1" dirty="0"/>
              <a:t>Schritt 2:</a:t>
            </a:r>
            <a:r>
              <a:rPr lang="de-CH" sz="1600" dirty="0"/>
              <a:t> Teilen Sie die Gruppenzeit so auf, dass jede Lernende gleich viel Zeit hat, ihre Arbeit vorzustellen und zu besprechen. Bestimmen Sie jemanden, der für die Zeiteinhaltung zuständig ist.</a:t>
            </a:r>
          </a:p>
          <a:p>
            <a:pPr marL="0" indent="0" hangingPunct="0">
              <a:buNone/>
            </a:pPr>
            <a:r>
              <a:rPr lang="de-CH" sz="1600" b="1" dirty="0"/>
              <a:t>Schritt 3:</a:t>
            </a:r>
            <a:r>
              <a:rPr lang="de-CH" sz="1600" dirty="0"/>
              <a:t> Der erste Lernende stellt seinen Auftrag vor. Sie können z.B. folgende Fragen nutzen:</a:t>
            </a:r>
          </a:p>
          <a:p>
            <a:pPr lvl="0" hangingPunct="0"/>
            <a:r>
              <a:rPr lang="de-CH" sz="1600" dirty="0"/>
              <a:t>Was ist mein Thema</a:t>
            </a:r>
            <a:r>
              <a:rPr lang="de-CH" sz="1600" dirty="0" smtClean="0"/>
              <a:t>? Wie </a:t>
            </a:r>
            <a:r>
              <a:rPr lang="de-CH" sz="1600" dirty="0"/>
              <a:t>setze ich das Thema in meinem Lehrbetrieb um?</a:t>
            </a:r>
          </a:p>
          <a:p>
            <a:pPr lvl="0" hangingPunct="0"/>
            <a:r>
              <a:rPr lang="de-CH" sz="1600" dirty="0"/>
              <a:t>Wo stehe ich mit meinem Transferauftrag</a:t>
            </a:r>
            <a:r>
              <a:rPr lang="de-CH" sz="1600" dirty="0" smtClean="0"/>
              <a:t>? Welche </a:t>
            </a:r>
            <a:r>
              <a:rPr lang="de-CH" sz="1600" dirty="0"/>
              <a:t>Herausforderungen stellen sich mir</a:t>
            </a:r>
            <a:r>
              <a:rPr lang="de-CH" sz="1600" dirty="0" smtClean="0"/>
              <a:t>? Welche </a:t>
            </a:r>
            <a:r>
              <a:rPr lang="de-CH" sz="1600" dirty="0"/>
              <a:t>offenen Fragen habe ich?</a:t>
            </a:r>
          </a:p>
          <a:p>
            <a:pPr marL="0" indent="0" hangingPunct="0">
              <a:buNone/>
            </a:pPr>
            <a:r>
              <a:rPr lang="de-CH" sz="1600" b="1" dirty="0"/>
              <a:t>Schritt 4: </a:t>
            </a:r>
            <a:r>
              <a:rPr lang="de-CH" sz="1600" dirty="0"/>
              <a:t>Sammeln Sie offene Fragen, die Sie an die </a:t>
            </a:r>
            <a:r>
              <a:rPr lang="de-CH" sz="1600" dirty="0" err="1"/>
              <a:t>üK</a:t>
            </a:r>
            <a:r>
              <a:rPr lang="de-CH" sz="1600" dirty="0"/>
              <a:t>-Kursleitung haben.</a:t>
            </a:r>
          </a:p>
          <a:p>
            <a:pPr marL="0" indent="0" hangingPunct="0">
              <a:buNone/>
            </a:pPr>
            <a:endParaRPr lang="de-DE" sz="300" dirty="0" smtClean="0"/>
          </a:p>
          <a:p>
            <a:pPr marL="0" indent="0" hangingPunct="0">
              <a:buNone/>
            </a:pPr>
            <a:endParaRPr lang="de-CH" sz="300" dirty="0"/>
          </a:p>
          <a:p>
            <a:pPr marL="0" indent="0" hangingPunct="0">
              <a:buNone/>
            </a:pPr>
            <a:r>
              <a:rPr lang="de-CH" sz="1600" b="1" dirty="0"/>
              <a:t>Erwartungen</a:t>
            </a:r>
          </a:p>
          <a:p>
            <a:pPr hangingPunct="0"/>
            <a:r>
              <a:rPr lang="de-CH" sz="1600" dirty="0"/>
              <a:t>Alle stellen ihr Thema </a:t>
            </a:r>
            <a:r>
              <a:rPr lang="de-CH" sz="1600" dirty="0" smtClean="0"/>
              <a:t>vor und jeder </a:t>
            </a:r>
            <a:r>
              <a:rPr lang="de-CH" sz="1600" dirty="0"/>
              <a:t>von Ihnen hat mindestens einen konkreten Tipp oder Hilfestellung erhalten.</a:t>
            </a:r>
          </a:p>
          <a:p>
            <a:pPr marL="0" indent="0" hangingPunct="0">
              <a:buNone/>
            </a:pPr>
            <a:endParaRPr lang="de-DE" sz="300" dirty="0" smtClean="0"/>
          </a:p>
          <a:p>
            <a:pPr marL="0" indent="0" hangingPunct="0">
              <a:buNone/>
            </a:pPr>
            <a:endParaRPr lang="de-CH" sz="300" dirty="0"/>
          </a:p>
          <a:p>
            <a:pPr marL="0" indent="0" hangingPunct="0">
              <a:buNone/>
            </a:pPr>
            <a:r>
              <a:rPr lang="de-CH" sz="1600" b="1" dirty="0" smtClean="0"/>
              <a:t>Organisation: </a:t>
            </a:r>
            <a:r>
              <a:rPr lang="de-CH" sz="1600" dirty="0" smtClean="0"/>
              <a:t>Zeit</a:t>
            </a:r>
            <a:r>
              <a:rPr lang="de-CH" sz="1600" dirty="0"/>
              <a:t>: 30 </a:t>
            </a:r>
            <a:r>
              <a:rPr lang="de-CH" sz="1600" dirty="0" smtClean="0"/>
              <a:t>Minuten / Dreiergruppe / Hilfsmittel</a:t>
            </a:r>
            <a:r>
              <a:rPr lang="de-CH" sz="1600" dirty="0"/>
              <a:t>: Erste Ausarbeitungen zum Transferauftrag, ggf. Auftrag Transferauftrag</a:t>
            </a:r>
          </a:p>
          <a:p>
            <a:pPr lvl="0" hangingPunct="0"/>
            <a:endParaRPr lang="de-CH" sz="1800" dirty="0"/>
          </a:p>
          <a:p>
            <a:pPr marL="0" indent="0">
              <a:buNone/>
            </a:pPr>
            <a:endParaRPr lang="de-CH" sz="2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67770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Zielscheibe</a:t>
            </a:r>
          </a:p>
        </p:txBody>
      </p:sp>
      <p:sp>
        <p:nvSpPr>
          <p:cNvPr id="6" name="Untertitel 5"/>
          <p:cNvSpPr>
            <a:spLocks noGrp="1"/>
          </p:cNvSpPr>
          <p:nvPr>
            <p:ph type="subTitle" idx="1"/>
          </p:nvPr>
        </p:nvSpPr>
        <p:spPr/>
        <p:txBody>
          <a:bodyPr>
            <a:normAutofit fontScale="47500" lnSpcReduction="20000"/>
          </a:bodyPr>
          <a:lstStyle/>
          <a:p>
            <a:r>
              <a:rPr lang="de-CH" dirty="0"/>
              <a:t>Präsenztag 5</a:t>
            </a:r>
            <a:br>
              <a:rPr lang="de-CH" dirty="0"/>
            </a:br>
            <a:r>
              <a:rPr lang="de-CH" dirty="0"/>
              <a:t>Überbetriebliche Kurse Block 2</a:t>
            </a:r>
          </a:p>
          <a:p>
            <a:r>
              <a:rPr lang="de-CH" dirty="0"/>
              <a:t>Kauffrau/Kaufmann EFZ BOG</a:t>
            </a:r>
          </a:p>
          <a:p>
            <a:r>
              <a:rPr lang="de-CH" dirty="0"/>
              <a:t>Branche «Öffentliche Verwaltung/Administration </a:t>
            </a:r>
            <a:r>
              <a:rPr lang="de-CH" dirty="0" err="1"/>
              <a:t>publique</a:t>
            </a:r>
            <a:r>
              <a:rPr lang="de-CH" dirty="0"/>
              <a:t>/</a:t>
            </a:r>
            <a:r>
              <a:rPr lang="de-CH" dirty="0" err="1"/>
              <a:t>Amministrazione</a:t>
            </a:r>
            <a:r>
              <a:rPr lang="de-CH" dirty="0"/>
              <a:t> </a:t>
            </a:r>
            <a:r>
              <a:rPr lang="de-CH" dirty="0" err="1"/>
              <a:t>pubblica</a:t>
            </a:r>
            <a:r>
              <a:rPr lang="de-CH" dirty="0"/>
              <a:t>»</a:t>
            </a:r>
          </a:p>
          <a:p>
            <a:r>
              <a:rPr lang="de-CH" dirty="0"/>
              <a:t>Arbeitssituation 6: «Gesuchseingänge auf Zuständigkeit und Vollständigkeit überprüfen»</a:t>
            </a:r>
            <a:br>
              <a:rPr lang="de-CH" dirty="0"/>
            </a:br>
            <a:r>
              <a:rPr lang="de-CH" dirty="0"/>
              <a:t>Arbeitssituation 7: «Apostillen, Beglaubigungen, Bewilligungen, Zulassungen und Ausweispapiere ausstellen»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dirty="0"/>
              <a:t>Am heutigen Präsenztag haben Sie folgende Ziele erarbeitet:</a:t>
            </a:r>
          </a:p>
        </p:txBody>
      </p:sp>
      <p:sp>
        <p:nvSpPr>
          <p:cNvPr id="6" name="Inhaltsplatzhalter 5"/>
          <p:cNvSpPr>
            <a:spLocks noGrp="1"/>
          </p:cNvSpPr>
          <p:nvPr>
            <p:ph idx="1"/>
          </p:nvPr>
        </p:nvSpPr>
        <p:spPr/>
        <p:txBody>
          <a:bodyPr/>
          <a:lstStyle/>
          <a:p>
            <a:r>
              <a:rPr lang="de-CH" dirty="0"/>
              <a:t>Sie erklären nachvollziehbar, was Gesuche sind.</a:t>
            </a:r>
          </a:p>
          <a:p>
            <a:r>
              <a:rPr lang="de-CH" dirty="0"/>
              <a:t>Sie sind in der Lage, Gesuche auf Vollständigkeit zu überprüfen.</a:t>
            </a:r>
          </a:p>
          <a:p>
            <a:r>
              <a:rPr lang="de-CH" dirty="0"/>
              <a:t>Sie identifizieren Schnittstellen bei der Bearbeitung von Gesuchen.</a:t>
            </a:r>
          </a:p>
          <a:p>
            <a:r>
              <a:rPr lang="de-CH" dirty="0"/>
              <a:t>Sie nennen die wichtigsten gesetzlichen Grundlagen für die Bearbeitung von Gesuchen.</a:t>
            </a:r>
          </a:p>
          <a:p>
            <a:pPr marL="0" indent="0">
              <a:buNone/>
            </a:pPr>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44</a:t>
            </a:fld>
            <a:endParaRPr lang="de-CH"/>
          </a:p>
        </p:txBody>
      </p:sp>
    </p:spTree>
    <p:extLst>
      <p:ext uri="{BB962C8B-B14F-4D97-AF65-F5344CB8AC3E}">
        <p14:creationId xmlns:p14="http://schemas.microsoft.com/office/powerpoint/2010/main" val="208800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1344" y="548680"/>
            <a:ext cx="3470176" cy="1603201"/>
          </a:xfrm>
        </p:spPr>
        <p:txBody>
          <a:bodyPr>
            <a:noAutofit/>
          </a:bodyPr>
          <a:lstStyle/>
          <a:p>
            <a:r>
              <a:rPr lang="de-CH" b="1" dirty="0">
                <a:solidFill>
                  <a:srgbClr val="0082CA"/>
                </a:solidFill>
              </a:rPr>
              <a:t>Stimmung in der Klasse</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45</a:t>
            </a:fld>
            <a:endParaRPr lang="de-CH"/>
          </a:p>
        </p:txBody>
      </p:sp>
      <p:pic>
        <p:nvPicPr>
          <p:cNvPr id="6" name="Grafik 5" descr="Ziel Silhouette">
            <a:extLst>
              <a:ext uri="{FF2B5EF4-FFF2-40B4-BE49-F238E27FC236}">
                <a16:creationId xmlns:a16="http://schemas.microsoft.com/office/drawing/2014/main" id="{16F53821-374D-18B8-6D10-2698C24D4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208366" y="-387424"/>
            <a:ext cx="7775267" cy="7775267"/>
          </a:xfrm>
          <a:prstGeom prst="rect">
            <a:avLst/>
          </a:prstGeom>
        </p:spPr>
      </p:pic>
      <p:sp>
        <p:nvSpPr>
          <p:cNvPr id="8" name="Titel 4">
            <a:extLst>
              <a:ext uri="{FF2B5EF4-FFF2-40B4-BE49-F238E27FC236}">
                <a16:creationId xmlns:a16="http://schemas.microsoft.com/office/drawing/2014/main" id="{ED5A69CB-FC13-8D59-8C1B-41F9FA6D8987}"/>
              </a:ext>
            </a:extLst>
          </p:cNvPr>
          <p:cNvSpPr txBox="1">
            <a:spLocks/>
          </p:cNvSpPr>
          <p:nvPr/>
        </p:nvSpPr>
        <p:spPr>
          <a:xfrm>
            <a:off x="8424912" y="5088111"/>
            <a:ext cx="3470176" cy="16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r>
              <a:rPr lang="de-CH" dirty="0">
                <a:solidFill>
                  <a:srgbClr val="0082CA"/>
                </a:solidFill>
              </a:rPr>
              <a:t>Ich hatte ein Erfolgserlebnis </a:t>
            </a:r>
            <a:endParaRPr lang="de-CH" b="0" i="1" dirty="0">
              <a:solidFill>
                <a:srgbClr val="FF0000"/>
              </a:solidFill>
            </a:endParaRPr>
          </a:p>
        </p:txBody>
      </p:sp>
      <p:sp>
        <p:nvSpPr>
          <p:cNvPr id="9" name="Titel 4">
            <a:extLst>
              <a:ext uri="{FF2B5EF4-FFF2-40B4-BE49-F238E27FC236}">
                <a16:creationId xmlns:a16="http://schemas.microsoft.com/office/drawing/2014/main" id="{A4D6820E-4375-3A50-2C5A-C565FC7978CB}"/>
              </a:ext>
            </a:extLst>
          </p:cNvPr>
          <p:cNvSpPr txBox="1">
            <a:spLocks/>
          </p:cNvSpPr>
          <p:nvPr/>
        </p:nvSpPr>
        <p:spPr>
          <a:xfrm>
            <a:off x="428840" y="5088112"/>
            <a:ext cx="3470176" cy="16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r>
              <a:rPr lang="de-CH" dirty="0">
                <a:solidFill>
                  <a:srgbClr val="0082CA"/>
                </a:solidFill>
              </a:rPr>
              <a:t>Ich habe Neues gelernt</a:t>
            </a:r>
            <a:endParaRPr lang="de-CH" b="0" i="1" dirty="0">
              <a:solidFill>
                <a:srgbClr val="FF0000"/>
              </a:solidFill>
            </a:endParaRPr>
          </a:p>
        </p:txBody>
      </p:sp>
      <p:sp>
        <p:nvSpPr>
          <p:cNvPr id="10" name="Titel 4">
            <a:extLst>
              <a:ext uri="{FF2B5EF4-FFF2-40B4-BE49-F238E27FC236}">
                <a16:creationId xmlns:a16="http://schemas.microsoft.com/office/drawing/2014/main" id="{572F8E57-4D52-AFD3-B010-FD05FE479873}"/>
              </a:ext>
            </a:extLst>
          </p:cNvPr>
          <p:cNvSpPr txBox="1">
            <a:spLocks/>
          </p:cNvSpPr>
          <p:nvPr/>
        </p:nvSpPr>
        <p:spPr>
          <a:xfrm>
            <a:off x="8424912" y="581202"/>
            <a:ext cx="3470176" cy="1603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r>
              <a:rPr lang="de-CH" dirty="0">
                <a:solidFill>
                  <a:srgbClr val="0082CA"/>
                </a:solidFill>
              </a:rPr>
              <a:t>Nutzen für meinen Arbeitsalltag</a:t>
            </a:r>
            <a:endParaRPr lang="de-CH" b="0" i="1" dirty="0">
              <a:solidFill>
                <a:srgbClr val="FF0000"/>
              </a:solidFill>
            </a:endParaRPr>
          </a:p>
        </p:txBody>
      </p:sp>
    </p:spTree>
    <p:extLst>
      <p:ext uri="{BB962C8B-B14F-4D97-AF65-F5344CB8AC3E}">
        <p14:creationId xmlns:p14="http://schemas.microsoft.com/office/powerpoint/2010/main" val="3166915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Ausblick</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Am kommenden üK dreht sich alles rund um das Thema Finanzen. Wir beschäftigen uns mit «</a:t>
            </a:r>
            <a:r>
              <a:rPr lang="de-CH" sz="2400" dirty="0"/>
              <a:t>Gebühren, Abgaben, Rückforderungen, Bussen verrechnen sowie Debitoren-/Kreditorenbuchhaltung führen</a:t>
            </a:r>
            <a:r>
              <a:rPr lang="de-CH" dirty="0"/>
              <a:t>».</a:t>
            </a:r>
          </a:p>
          <a:p>
            <a:endParaRPr lang="de-CH" dirty="0"/>
          </a:p>
          <a:p>
            <a:r>
              <a:rPr lang="de-CH" dirty="0"/>
              <a:t>Bereiten Sie sich gut darauf vor, indem Sie den Vorbereitungsauftrag frühzeitig lösen.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46</a:t>
            </a:fld>
            <a:endParaRPr lang="de-CH"/>
          </a:p>
        </p:txBody>
      </p:sp>
    </p:spTree>
    <p:extLst>
      <p:ext uri="{BB962C8B-B14F-4D97-AF65-F5344CB8AC3E}">
        <p14:creationId xmlns:p14="http://schemas.microsoft.com/office/powerpoint/2010/main" val="2356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Warum ist das wichtig?</a:t>
            </a:r>
            <a:endParaRPr lang="de-CH" dirty="0"/>
          </a:p>
        </p:txBody>
      </p:sp>
      <p:sp>
        <p:nvSpPr>
          <p:cNvPr id="6" name="Inhaltsplatzhalter 5"/>
          <p:cNvSpPr>
            <a:spLocks noGrp="1"/>
          </p:cNvSpPr>
          <p:nvPr>
            <p:ph idx="1"/>
          </p:nvPr>
        </p:nvSpPr>
        <p:spPr/>
        <p:txBody>
          <a:bodyPr/>
          <a:lstStyle/>
          <a:p>
            <a:r>
              <a:rPr lang="de-CH" dirty="0"/>
              <a:t>Im Berufsalltag bearbeiten Sie unterschiedliche Gesuche. Sie überprüfen, ob alle Dokumente vollständig sind und die Zuständigkeiten erfüllt sind. Sie fordern fehlende Unterlagen kundenorientiert ein und setzen Fristen zur Nachreichung. </a:t>
            </a:r>
          </a:p>
          <a:p>
            <a:r>
              <a:rPr lang="de-CH" dirty="0"/>
              <a:t>Das setzt voraus, dass Sie sich mit den rechtlichen und betrieblichen Grundlagen auskennen. So gewährleisten Sie, dass Sie sämtliche Gesuche gleich behandeln und das Vorgehen für Ihre Kundinnen nachvollziehbar ist.</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076211378"/>
              </p:ext>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de-CH"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Grundlagen schaffen</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1: Grundlagen schaffen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Ausweispapiere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90066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Transferaufträge besprechen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b="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spTree>
    <p:extLst>
      <p:ext uri="{BB962C8B-B14F-4D97-AF65-F5344CB8AC3E}">
        <p14:creationId xmlns:p14="http://schemas.microsoft.com/office/powerpoint/2010/main" val="361734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CH" dirty="0"/>
              <a:t>Einstieg ins Thema </a:t>
            </a:r>
            <a:br>
              <a:rPr lang="de-CH" dirty="0"/>
            </a:br>
            <a:endParaRPr lang="de-CH" sz="1300" b="0" i="1" dirty="0">
              <a:solidFill>
                <a:srgbClr val="FF0000"/>
              </a:solidFill>
              <a:highlight>
                <a:srgbClr val="C0C0C0"/>
              </a:highlight>
            </a:endParaRPr>
          </a:p>
        </p:txBody>
      </p:sp>
      <p:sp>
        <p:nvSpPr>
          <p:cNvPr id="6" name="Inhaltsplatzhalter 5"/>
          <p:cNvSpPr>
            <a:spLocks noGrp="1"/>
          </p:cNvSpPr>
          <p:nvPr>
            <p:ph idx="1"/>
          </p:nvPr>
        </p:nvSpPr>
        <p:spPr/>
        <p:txBody>
          <a:bodyPr/>
          <a:lstStyle/>
          <a:p>
            <a:pPr marL="0" indent="0">
              <a:buNone/>
            </a:pPr>
            <a:r>
              <a:rPr lang="de-CH" sz="1800" b="1" dirty="0"/>
              <a:t>Ausgangslage</a:t>
            </a:r>
          </a:p>
          <a:p>
            <a:pPr marL="0" indent="0">
              <a:buNone/>
            </a:pPr>
            <a:r>
              <a:rPr lang="de-CH" sz="1800" dirty="0"/>
              <a:t>Als Vorbereitung auf heute haben Sie wiederum die Wissenssicherungen gelöst. Unter anderem haben Sie für das Kapitel «Apostillen, Beglaubigungen, Bewilligungen, Zulassungen und Ausweispapiere ausstellen» die wichtigsten Begriffe definiert. Testen Sie nun das Wissen Ihrer Mitlernenden, indem Sie sich gegenseitig abfragen.</a:t>
            </a:r>
          </a:p>
          <a:p>
            <a:pPr marL="0" indent="0">
              <a:buNone/>
            </a:pPr>
            <a:endParaRPr lang="de-CH" sz="1800" dirty="0"/>
          </a:p>
          <a:p>
            <a:pPr marL="0" indent="0">
              <a:buNone/>
            </a:pPr>
            <a:r>
              <a:rPr lang="de-CH" sz="1800" b="1" dirty="0">
                <a:solidFill>
                  <a:srgbClr val="0070C0"/>
                </a:solidFill>
              </a:rPr>
              <a:t>Aufgabenstellung</a:t>
            </a:r>
          </a:p>
          <a:p>
            <a:pPr marL="0" indent="0">
              <a:buNone/>
            </a:pPr>
            <a:r>
              <a:rPr lang="de-CH" sz="1800" b="1" dirty="0"/>
              <a:t>Schritt 1: </a:t>
            </a:r>
            <a:r>
              <a:rPr lang="de-CH" sz="1800" dirty="0"/>
              <a:t>Laufen Sie im Raum herum und suchen Sie sich eine Mitlernende.</a:t>
            </a:r>
          </a:p>
          <a:p>
            <a:pPr marL="0" indent="0">
              <a:buNone/>
            </a:pPr>
            <a:r>
              <a:rPr lang="de-CH" sz="1800" b="1" dirty="0"/>
              <a:t>Schritt 2: </a:t>
            </a:r>
            <a:r>
              <a:rPr lang="de-CH" sz="1800" dirty="0"/>
              <a:t>Nennen Sie einen Begriff aus dem Kapitel. Die andere Person muss den Begriff korrekt definieren.</a:t>
            </a:r>
          </a:p>
          <a:p>
            <a:pPr marL="0" indent="0">
              <a:buNone/>
            </a:pPr>
            <a:r>
              <a:rPr lang="de-CH" sz="1800" b="1" dirty="0"/>
              <a:t>Schritt 3: </a:t>
            </a:r>
            <a:r>
              <a:rPr lang="de-CH" sz="1800" dirty="0"/>
              <a:t>Geben Sie der Person eine Rückmeldung, ob der Begriff korrekt definiert wurde. Beantworten Sie die Frage Ihrer Mitlernenden.</a:t>
            </a:r>
          </a:p>
          <a:p>
            <a:pPr marL="0" indent="0">
              <a:buNone/>
            </a:pPr>
            <a:r>
              <a:rPr lang="de-CH" sz="1800" b="1" dirty="0"/>
              <a:t>Schritt 4</a:t>
            </a:r>
            <a:r>
              <a:rPr lang="de-CH" sz="1800" dirty="0"/>
              <a:t>: Suchen Sie sich einen anderen Mitlernenden. Stellen Sie die nächste Frage.</a:t>
            </a:r>
          </a:p>
          <a:p>
            <a:endParaRPr lang="de-CH" sz="1800" dirty="0"/>
          </a:p>
          <a:p>
            <a:pPr marL="0" indent="0">
              <a:buNone/>
            </a:pPr>
            <a:r>
              <a:rPr lang="de-CH" sz="1800" b="1" dirty="0"/>
              <a:t>Organisation</a:t>
            </a:r>
          </a:p>
          <a:p>
            <a:r>
              <a:rPr lang="de-CH" sz="1800" dirty="0"/>
              <a:t>Arbeitsweise: Plenum</a:t>
            </a:r>
          </a:p>
          <a:p>
            <a:r>
              <a:rPr lang="de-CH" sz="1800" dirty="0"/>
              <a:t>Zeit: 10 Minuten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7</a:t>
            </a:fld>
            <a:endParaRPr lang="de-CH"/>
          </a:p>
        </p:txBody>
      </p:sp>
    </p:spTree>
    <p:extLst>
      <p:ext uri="{BB962C8B-B14F-4D97-AF65-F5344CB8AC3E}">
        <p14:creationId xmlns:p14="http://schemas.microsoft.com/office/powerpoint/2010/main" val="405103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Gesuche in Ihrem Lehrbetrieb – „Schatzkiste“</a:t>
            </a:r>
            <a:endParaRPr lang="de-CH" dirty="0"/>
          </a:p>
        </p:txBody>
      </p:sp>
      <p:sp>
        <p:nvSpPr>
          <p:cNvPr id="3" name="Inhaltsplatzhalter 2"/>
          <p:cNvSpPr>
            <a:spLocks noGrp="1"/>
          </p:cNvSpPr>
          <p:nvPr>
            <p:ph idx="1"/>
          </p:nvPr>
        </p:nvSpPr>
        <p:spPr/>
        <p:txBody>
          <a:bodyPr/>
          <a:lstStyle/>
          <a:p>
            <a:pPr marL="0" indent="0" hangingPunct="0">
              <a:buNone/>
            </a:pPr>
            <a:r>
              <a:rPr lang="de-CH" sz="1600" b="1" dirty="0" smtClean="0"/>
              <a:t>Ausgangslage: </a:t>
            </a:r>
            <a:r>
              <a:rPr lang="de-CH" sz="1600" dirty="0" smtClean="0"/>
              <a:t>Als </a:t>
            </a:r>
            <a:r>
              <a:rPr lang="de-CH" sz="1600" dirty="0"/>
              <a:t>Vorbereitung auf den heutigen üK-Tag haben Sie sich dazu informiert, welche Gesuche Ihr Betrieb bearbeitet. Nun haben Sie Zeit, sich mit Ihren Mitlernenden auszutauschen und zu erfahren, wie es in den Betrieben Ihrer Mitlernenden aussieht. </a:t>
            </a:r>
            <a:r>
              <a:rPr lang="de-CH" sz="1600" dirty="0" smtClean="0"/>
              <a:t>Dafür </a:t>
            </a:r>
            <a:r>
              <a:rPr lang="de-CH" sz="1600" dirty="0"/>
              <a:t>lassen wir heute den Zufall spielen!</a:t>
            </a:r>
          </a:p>
          <a:p>
            <a:pPr marL="0" indent="0" hangingPunct="0">
              <a:buNone/>
            </a:pPr>
            <a:r>
              <a:rPr lang="de-CH" sz="1600" b="1" dirty="0" smtClean="0">
                <a:solidFill>
                  <a:srgbClr val="0070C0"/>
                </a:solidFill>
              </a:rPr>
              <a:t>Aufgabenstellung</a:t>
            </a:r>
            <a:endParaRPr lang="de-CH" sz="1600" b="1" dirty="0">
              <a:solidFill>
                <a:srgbClr val="0070C0"/>
              </a:solidFill>
            </a:endParaRPr>
          </a:p>
          <a:p>
            <a:pPr marL="0" indent="0" hangingPunct="0">
              <a:buNone/>
            </a:pPr>
            <a:r>
              <a:rPr lang="de-CH" sz="1600" b="1" dirty="0"/>
              <a:t>Schritt 1:</a:t>
            </a:r>
            <a:r>
              <a:rPr lang="de-CH" sz="1600" dirty="0"/>
              <a:t> Die erste Hälfte der Klasse fängt an. Jede/r schreibt die Art des Gesuchs sowie den eigenen Namen auf ein Stück Papier.</a:t>
            </a:r>
          </a:p>
          <a:p>
            <a:pPr marL="0" indent="0" hangingPunct="0">
              <a:buNone/>
            </a:pPr>
            <a:r>
              <a:rPr lang="de-CH" sz="1600" b="1" dirty="0"/>
              <a:t>Schritt 2: </a:t>
            </a:r>
            <a:r>
              <a:rPr lang="de-CH" sz="1600" dirty="0"/>
              <a:t>Werfen Sie den Zettel in die Schatzkiste. </a:t>
            </a:r>
          </a:p>
          <a:p>
            <a:pPr marL="0" indent="0" hangingPunct="0">
              <a:buNone/>
            </a:pPr>
            <a:r>
              <a:rPr lang="de-CH" sz="1600" b="1" dirty="0"/>
              <a:t>Schritt 3:</a:t>
            </a:r>
            <a:r>
              <a:rPr lang="de-CH" sz="1600" dirty="0"/>
              <a:t> Wenn die halbe Klasse ihre Zettel eingeworfen hat, zieht die andere Klassenhälfte einen Zettel aus der Schatzkiste. </a:t>
            </a:r>
            <a:endParaRPr lang="de-CH" sz="1600" dirty="0" smtClean="0"/>
          </a:p>
          <a:p>
            <a:pPr marL="0" indent="0" hangingPunct="0">
              <a:buNone/>
            </a:pPr>
            <a:r>
              <a:rPr lang="de-CH" sz="1600" b="1" dirty="0"/>
              <a:t>Schritt 4:</a:t>
            </a:r>
            <a:r>
              <a:rPr lang="de-CH" sz="1600" dirty="0"/>
              <a:t> Finden Sie sich in den Zweiergruppen zusammen. Tauschen Sie sich gegenseitig zu «Ihren» Gesuchen aus, z.B.:</a:t>
            </a:r>
          </a:p>
          <a:p>
            <a:pPr hangingPunct="0"/>
            <a:r>
              <a:rPr lang="de-CH" sz="1600" dirty="0"/>
              <a:t>Um was für eine Art von Gesuch geht </a:t>
            </a:r>
            <a:r>
              <a:rPr lang="de-CH" sz="1600" dirty="0" smtClean="0"/>
              <a:t>es? Wer </a:t>
            </a:r>
            <a:r>
              <a:rPr lang="de-CH" sz="1600" dirty="0"/>
              <a:t>sind in der Regel die gesuchstellenden Personen</a:t>
            </a:r>
            <a:r>
              <a:rPr lang="de-CH" sz="1600" dirty="0" smtClean="0"/>
              <a:t>?</a:t>
            </a:r>
          </a:p>
          <a:p>
            <a:pPr hangingPunct="0"/>
            <a:r>
              <a:rPr lang="de-CH" sz="1600" dirty="0"/>
              <a:t>Welche Daten und Unterlagen werden benötigt, um das Gesuch </a:t>
            </a:r>
            <a:r>
              <a:rPr lang="de-CH" sz="1600" dirty="0" smtClean="0"/>
              <a:t>einzureichen? Wie </a:t>
            </a:r>
            <a:r>
              <a:rPr lang="de-CH" sz="1600" dirty="0"/>
              <a:t>oft bearbeiten Sie diese Gesuche?</a:t>
            </a:r>
          </a:p>
          <a:p>
            <a:pPr lvl="0" hangingPunct="0"/>
            <a:r>
              <a:rPr lang="de-CH" sz="1600" dirty="0"/>
              <a:t>Benötigen Sie dazu Unterstützung oder machen Sie dies bereits </a:t>
            </a:r>
            <a:r>
              <a:rPr lang="de-CH" sz="1600" dirty="0" smtClean="0"/>
              <a:t>selbstständig?	</a:t>
            </a:r>
          </a:p>
          <a:p>
            <a:pPr lvl="0" hangingPunct="0"/>
            <a:r>
              <a:rPr lang="de-CH" sz="1600" dirty="0" smtClean="0"/>
              <a:t>Gibt </a:t>
            </a:r>
            <a:r>
              <a:rPr lang="de-CH" sz="1600" dirty="0"/>
              <a:t>es bei diesen Gesuchen Stolpersteine oder müssen Sie sich auf etwas Spezielles achten? </a:t>
            </a:r>
          </a:p>
          <a:p>
            <a:pPr marL="0" indent="0" hangingPunct="0">
              <a:buNone/>
            </a:pPr>
            <a:r>
              <a:rPr lang="de-CH" sz="1600" b="1" dirty="0"/>
              <a:t>Schritt 5:</a:t>
            </a:r>
            <a:r>
              <a:rPr lang="de-CH" sz="1600" dirty="0"/>
              <a:t> Finden Sie Gemeinsamkeiten und Unterschiede zwischen den Gesuchen. Teilen Sie diese im Plenum</a:t>
            </a:r>
            <a:r>
              <a:rPr lang="de-CH" sz="1600" dirty="0" smtClean="0"/>
              <a:t>.</a:t>
            </a:r>
          </a:p>
          <a:p>
            <a:pPr marL="0" indent="0" hangingPunct="0">
              <a:buNone/>
            </a:pPr>
            <a:r>
              <a:rPr lang="de-CH" sz="1600" b="1" dirty="0" smtClean="0"/>
              <a:t>Erwartungen: </a:t>
            </a:r>
            <a:r>
              <a:rPr lang="de-CH" sz="1600" dirty="0" smtClean="0"/>
              <a:t>Sie </a:t>
            </a:r>
            <a:r>
              <a:rPr lang="de-CH" sz="1600" dirty="0"/>
              <a:t>stellen einer Mitlernenden ein Gesuch Ihres Lehrbetriebs </a:t>
            </a:r>
            <a:r>
              <a:rPr lang="de-CH" sz="1600" dirty="0" smtClean="0"/>
              <a:t>vor und sind </a:t>
            </a:r>
            <a:r>
              <a:rPr lang="de-CH" sz="1600" dirty="0"/>
              <a:t>in der Lage, Gemeinsamkeiten und Unterschiede zwischen verschiedenen Gesuchen zu erkennen.</a:t>
            </a:r>
          </a:p>
          <a:p>
            <a:pPr marL="0" indent="0" hangingPunct="0">
              <a:buNone/>
            </a:pPr>
            <a:r>
              <a:rPr lang="de-CH" sz="1600" b="1" dirty="0" smtClean="0"/>
              <a:t>Organisation: </a:t>
            </a:r>
            <a:r>
              <a:rPr lang="de-CH" sz="1600" dirty="0" smtClean="0"/>
              <a:t>Zeit</a:t>
            </a:r>
            <a:r>
              <a:rPr lang="de-CH" sz="1600" dirty="0"/>
              <a:t>: 20 </a:t>
            </a:r>
            <a:r>
              <a:rPr lang="de-CH" sz="1600" dirty="0" smtClean="0"/>
              <a:t>Minuten / Arbeitsweise</a:t>
            </a:r>
            <a:r>
              <a:rPr lang="de-CH" sz="1600" dirty="0"/>
              <a:t>: Plenum, </a:t>
            </a:r>
            <a:r>
              <a:rPr lang="de-CH" sz="1600" dirty="0" smtClean="0"/>
              <a:t>Partnerarbeit / Hilfsmittel</a:t>
            </a:r>
            <a:r>
              <a:rPr lang="de-CH" sz="1600" dirty="0"/>
              <a:t>: Papier, Stifte, Materialien </a:t>
            </a:r>
            <a:r>
              <a:rPr lang="de-CH" sz="1600" dirty="0" smtClean="0"/>
              <a:t>Vorbereitungsauftrag</a:t>
            </a:r>
            <a:endParaRPr lang="de-CH" sz="2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1039574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Ein Gesuch bearbeiten: Die Identitätskarte</a:t>
            </a:r>
            <a:br>
              <a:rPr lang="de-CH" dirty="0"/>
            </a:br>
            <a:r>
              <a:rPr lang="de-CH" dirty="0"/>
              <a:t>Modellierung</a:t>
            </a:r>
          </a:p>
        </p:txBody>
      </p:sp>
      <p:sp>
        <p:nvSpPr>
          <p:cNvPr id="6" name="Untertitel 5"/>
          <p:cNvSpPr>
            <a:spLocks noGrp="1"/>
          </p:cNvSpPr>
          <p:nvPr>
            <p:ph type="subTitle" idx="1"/>
          </p:nvPr>
        </p:nvSpPr>
        <p:spPr/>
        <p:txBody>
          <a:bodyPr>
            <a:normAutofit fontScale="47500" lnSpcReduction="20000"/>
          </a:bodyPr>
          <a:lstStyle/>
          <a:p>
            <a:r>
              <a:rPr lang="de-CH" dirty="0"/>
              <a:t>Präsenztag 5</a:t>
            </a:r>
            <a:br>
              <a:rPr lang="de-CH" dirty="0"/>
            </a:br>
            <a:r>
              <a:rPr lang="de-CH" dirty="0"/>
              <a:t>Überbetriebliche Kurse Block 2</a:t>
            </a:r>
          </a:p>
          <a:p>
            <a:r>
              <a:rPr lang="de-CH" sz="3200" dirty="0"/>
              <a:t>Kauffrau/Kaufmann EFZ BOG</a:t>
            </a:r>
          </a:p>
          <a:p>
            <a:r>
              <a:rPr lang="de-CH" sz="3200" dirty="0"/>
              <a:t>Branche «Öffentliche Verwaltung/Administration </a:t>
            </a:r>
            <a:r>
              <a:rPr lang="de-CH" sz="3200" dirty="0" err="1"/>
              <a:t>publique</a:t>
            </a:r>
            <a:r>
              <a:rPr lang="de-CH" sz="3200" dirty="0"/>
              <a:t>/</a:t>
            </a:r>
            <a:r>
              <a:rPr lang="de-CH" sz="3200" dirty="0" err="1"/>
              <a:t>Amministrazione</a:t>
            </a:r>
            <a:r>
              <a:rPr lang="de-CH" sz="3200" dirty="0"/>
              <a:t> </a:t>
            </a:r>
            <a:r>
              <a:rPr lang="de-CH" sz="3200" dirty="0" err="1"/>
              <a:t>pubblica</a:t>
            </a:r>
            <a:r>
              <a:rPr lang="de-CH" sz="3200" dirty="0"/>
              <a:t>»</a:t>
            </a:r>
          </a:p>
          <a:p>
            <a:r>
              <a:rPr lang="de-CH" sz="3200" dirty="0"/>
              <a:t>Arbeitssituation 6: «Gesuchseingänge auf Zuständigkeit und Vollständigkeit überprüfen»</a:t>
            </a:r>
            <a:br>
              <a:rPr lang="de-CH" sz="3200" dirty="0"/>
            </a:br>
            <a:r>
              <a:rPr lang="de-CH" sz="3200" dirty="0"/>
              <a:t>Arbeitssituation 7: «Apostillen, Beglaubigungen, Bewilligungen, Zulassungen und Ausweispapiere ausstellen»</a:t>
            </a:r>
            <a:endParaRPr lang="de-CH" dirty="0">
              <a:highlight>
                <a:srgbClr val="C0C0C0"/>
              </a:highlight>
            </a:endParaRPr>
          </a:p>
          <a:p>
            <a:endParaRPr lang="de-CH" dirty="0">
              <a:highlight>
                <a:srgbClr val="C0C0C0"/>
              </a:high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3797</Words>
  <Application>Microsoft Office PowerPoint</Application>
  <PresentationFormat>Breitbild</PresentationFormat>
  <Paragraphs>437</Paragraphs>
  <Slides>46</Slides>
  <Notes>22</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46</vt:i4>
      </vt:variant>
    </vt:vector>
  </HeadingPairs>
  <TitlesOfParts>
    <vt:vector size="52" baseType="lpstr">
      <vt:lpstr>Arial</vt:lpstr>
      <vt:lpstr>Calibri</vt:lpstr>
      <vt:lpstr>Segoe UI</vt:lpstr>
      <vt:lpstr>Vorlage Präsentation</vt:lpstr>
      <vt:lpstr>1_Benutzerdefiniertes Design</vt:lpstr>
      <vt:lpstr>Benutzerdefiniertes Design</vt:lpstr>
      <vt:lpstr>Gesuchseingänge prüfen und  Bewilligungen ausstellen - Einstieg</vt:lpstr>
      <vt:lpstr>Themen heute</vt:lpstr>
      <vt:lpstr>Themen heute</vt:lpstr>
      <vt:lpstr>Ziele</vt:lpstr>
      <vt:lpstr>Warum ist das wichtig?</vt:lpstr>
      <vt:lpstr>Ablauf</vt:lpstr>
      <vt:lpstr>Einstieg ins Thema  </vt:lpstr>
      <vt:lpstr>Gesuche in Ihrem Lehrbetrieb – „Schatzkiste“</vt:lpstr>
      <vt:lpstr>Ein Gesuch bearbeiten: Die Identitätskarte Modellierung</vt:lpstr>
      <vt:lpstr>Ziele</vt:lpstr>
      <vt:lpstr>Das Wichtigste im Überblick</vt:lpstr>
      <vt:lpstr>Bevor ich mich an die Arbeit mache, …</vt:lpstr>
      <vt:lpstr>Schritt 1: Kunde begrüssen und Dokumente sichten</vt:lpstr>
      <vt:lpstr>Schritt 1: Kunde begrüssen und Dokumente sichten</vt:lpstr>
      <vt:lpstr>Schritt 2: Fehlende Informationen einholen</vt:lpstr>
      <vt:lpstr>Schritt 2: Fehlende Informationen einholen</vt:lpstr>
      <vt:lpstr>Schritt 3: Gesuchsformular unterschreiben lassen</vt:lpstr>
      <vt:lpstr>Schritt 4: Gesuch elektronisch an  kantonales Passamt / Ausweiszentrum weiterleiten</vt:lpstr>
      <vt:lpstr>Zwischenschritt </vt:lpstr>
      <vt:lpstr>Schritt 5: Identitätskarte an Kunde abgeben</vt:lpstr>
      <vt:lpstr>Zusammenfassung: Das Wichtigste im Überblick</vt:lpstr>
      <vt:lpstr>Ein Gesuch bearbeiten – „Anwendungsaufgabe“</vt:lpstr>
      <vt:lpstr>Ein Gesuch bearbeiten – Unterlagen zur „Anwendungsaufgabe“</vt:lpstr>
      <vt:lpstr>Weitere Fälle Input</vt:lpstr>
      <vt:lpstr>Zielsetzungen</vt:lpstr>
      <vt:lpstr>Das Wichtigste in Kürze</vt:lpstr>
      <vt:lpstr>Der Rückzug eines Gesuchs</vt:lpstr>
      <vt:lpstr>Beispiel: Rückzug Baugesuch infolge Einsprachen</vt:lpstr>
      <vt:lpstr>Die Sistierung eines Gesuchs</vt:lpstr>
      <vt:lpstr>Beispiel: Sistierung eines Gesuchs für die Verlängerung der Öffnungszeiten</vt:lpstr>
      <vt:lpstr>Reflexionsfrage </vt:lpstr>
      <vt:lpstr>Sistierung und Rückzug – „Mini Cases“</vt:lpstr>
      <vt:lpstr>Von A-Z ein Gesuch bearbeiten – „Posterausstellung“</vt:lpstr>
      <vt:lpstr>Aufenthaltsstatus – „Lernaufgabe“</vt:lpstr>
      <vt:lpstr>Verschiedene Aufenthaltstitel – „Fallbeispiele“</vt:lpstr>
      <vt:lpstr>Ihre Eindrücke Blitzlicht</vt:lpstr>
      <vt:lpstr>Blitzlicht</vt:lpstr>
      <vt:lpstr>Am Schalter – „Rollenspiel“</vt:lpstr>
      <vt:lpstr>Stand der Dinge Selbsteinschätzung</vt:lpstr>
      <vt:lpstr>Selbsteinschätzung</vt:lpstr>
      <vt:lpstr>PowerPoint-Präsentation</vt:lpstr>
      <vt:lpstr>Einen Schritt weiter – „Peer-Coaching“</vt:lpstr>
      <vt:lpstr>Tagesabschluss Zielscheibe</vt:lpstr>
      <vt:lpstr>Am heutigen Präsenztag haben Sie folgende Ziele erarbeitet:</vt:lpstr>
      <vt:lpstr>Stimmung in der Klasse</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Carmen Ferri</dc:creator>
  <cp:lastModifiedBy>Hugentobler Danny</cp:lastModifiedBy>
  <cp:revision>57</cp:revision>
  <dcterms:created xsi:type="dcterms:W3CDTF">2022-04-05T09:20:17Z</dcterms:created>
  <dcterms:modified xsi:type="dcterms:W3CDTF">2024-01-05T09:54:06Z</dcterms:modified>
</cp:coreProperties>
</file>