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4.xml" ContentType="application/vnd.openxmlformats-officedocument.presentationml.notesSlide+xml"/>
  <Override PartName="/ppt/ink/ink7.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ink/ink8.xml" ContentType="application/inkml+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F_6C1FB81B.xml" ContentType="application/vnd.ms-powerpoint.comments+xml"/>
  <Override PartName="/ppt/comments/modernComment_172_3F02FAEA.xml" ContentType="application/vnd.ms-powerpoint.comments+xml"/>
  <Override PartName="/ppt/comments/modernComment_173_38D892E2.xml" ContentType="application/vnd.ms-powerpoint.comments+xml"/>
  <Override PartName="/ppt/comments/modernComment_175_D215BD03.xml" ContentType="application/vnd.ms-powerpoint.comments+xml"/>
  <Override PartName="/ppt/comments/modernComment_13D_A6E0F6BA.xml" ContentType="application/vnd.ms-powerpoint.comment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72" r:id="rId2"/>
    <p:sldMasterId id="2147483660" r:id="rId3"/>
    <p:sldMasterId id="2147483696" r:id="rId4"/>
    <p:sldMasterId id="2147483708" r:id="rId5"/>
  </p:sldMasterIdLst>
  <p:notesMasterIdLst>
    <p:notesMasterId r:id="rId154"/>
  </p:notesMasterIdLst>
  <p:handoutMasterIdLst>
    <p:handoutMasterId r:id="rId155"/>
  </p:handoutMasterIdLst>
  <p:sldIdLst>
    <p:sldId id="409" r:id="rId6"/>
    <p:sldId id="408" r:id="rId7"/>
    <p:sldId id="263" r:id="rId8"/>
    <p:sldId id="265" r:id="rId9"/>
    <p:sldId id="264" r:id="rId10"/>
    <p:sldId id="267" r:id="rId11"/>
    <p:sldId id="1593" r:id="rId12"/>
    <p:sldId id="269" r:id="rId13"/>
    <p:sldId id="1591" r:id="rId14"/>
    <p:sldId id="1594" r:id="rId15"/>
    <p:sldId id="1590" r:id="rId16"/>
    <p:sldId id="1616" r:id="rId17"/>
    <p:sldId id="270" r:id="rId18"/>
    <p:sldId id="271" r:id="rId19"/>
    <p:sldId id="273" r:id="rId20"/>
    <p:sldId id="338" r:id="rId21"/>
    <p:sldId id="280" r:id="rId22"/>
    <p:sldId id="281" r:id="rId23"/>
    <p:sldId id="283" r:id="rId24"/>
    <p:sldId id="339" r:id="rId25"/>
    <p:sldId id="347" r:id="rId26"/>
    <p:sldId id="346" r:id="rId27"/>
    <p:sldId id="342" r:id="rId28"/>
    <p:sldId id="345" r:id="rId29"/>
    <p:sldId id="343" r:id="rId30"/>
    <p:sldId id="344" r:id="rId31"/>
    <p:sldId id="340" r:id="rId32"/>
    <p:sldId id="288" r:id="rId33"/>
    <p:sldId id="277" r:id="rId34"/>
    <p:sldId id="300" r:id="rId35"/>
    <p:sldId id="301" r:id="rId36"/>
    <p:sldId id="274" r:id="rId37"/>
    <p:sldId id="304" r:id="rId38"/>
    <p:sldId id="275" r:id="rId39"/>
    <p:sldId id="305" r:id="rId40"/>
    <p:sldId id="307" r:id="rId41"/>
    <p:sldId id="334" r:id="rId42"/>
    <p:sldId id="276" r:id="rId43"/>
    <p:sldId id="348" r:id="rId44"/>
    <p:sldId id="302" r:id="rId45"/>
    <p:sldId id="272" r:id="rId46"/>
    <p:sldId id="1589" r:id="rId47"/>
    <p:sldId id="1588" r:id="rId48"/>
    <p:sldId id="349" r:id="rId49"/>
    <p:sldId id="350" r:id="rId50"/>
    <p:sldId id="351" r:id="rId51"/>
    <p:sldId id="352" r:id="rId52"/>
    <p:sldId id="308" r:id="rId53"/>
    <p:sldId id="353" r:id="rId54"/>
    <p:sldId id="1600" r:id="rId55"/>
    <p:sldId id="1602" r:id="rId56"/>
    <p:sldId id="354" r:id="rId57"/>
    <p:sldId id="355" r:id="rId58"/>
    <p:sldId id="356" r:id="rId59"/>
    <p:sldId id="357" r:id="rId60"/>
    <p:sldId id="291" r:id="rId61"/>
    <p:sldId id="292" r:id="rId62"/>
    <p:sldId id="319" r:id="rId63"/>
    <p:sldId id="306" r:id="rId64"/>
    <p:sldId id="358" r:id="rId65"/>
    <p:sldId id="359" r:id="rId66"/>
    <p:sldId id="360" r:id="rId67"/>
    <p:sldId id="318" r:id="rId68"/>
    <p:sldId id="361" r:id="rId69"/>
    <p:sldId id="311" r:id="rId70"/>
    <p:sldId id="312" r:id="rId71"/>
    <p:sldId id="362" r:id="rId72"/>
    <p:sldId id="313" r:id="rId73"/>
    <p:sldId id="314" r:id="rId74"/>
    <p:sldId id="1613" r:id="rId75"/>
    <p:sldId id="363" r:id="rId76"/>
    <p:sldId id="1605" r:id="rId77"/>
    <p:sldId id="1604" r:id="rId78"/>
    <p:sldId id="1603" r:id="rId79"/>
    <p:sldId id="1606" r:id="rId80"/>
    <p:sldId id="364" r:id="rId81"/>
    <p:sldId id="365" r:id="rId82"/>
    <p:sldId id="366" r:id="rId83"/>
    <p:sldId id="367" r:id="rId84"/>
    <p:sldId id="368" r:id="rId85"/>
    <p:sldId id="369" r:id="rId86"/>
    <p:sldId id="370" r:id="rId87"/>
    <p:sldId id="371" r:id="rId88"/>
    <p:sldId id="372" r:id="rId89"/>
    <p:sldId id="373" r:id="rId90"/>
    <p:sldId id="317" r:id="rId91"/>
    <p:sldId id="374" r:id="rId92"/>
    <p:sldId id="322" r:id="rId93"/>
    <p:sldId id="320" r:id="rId94"/>
    <p:sldId id="321" r:id="rId95"/>
    <p:sldId id="316" r:id="rId96"/>
    <p:sldId id="375" r:id="rId97"/>
    <p:sldId id="376" r:id="rId98"/>
    <p:sldId id="377" r:id="rId99"/>
    <p:sldId id="378" r:id="rId100"/>
    <p:sldId id="379" r:id="rId101"/>
    <p:sldId id="380" r:id="rId102"/>
    <p:sldId id="1614" r:id="rId103"/>
    <p:sldId id="381" r:id="rId104"/>
    <p:sldId id="382" r:id="rId105"/>
    <p:sldId id="282" r:id="rId106"/>
    <p:sldId id="383" r:id="rId107"/>
    <p:sldId id="384" r:id="rId108"/>
    <p:sldId id="278" r:id="rId109"/>
    <p:sldId id="1615" r:id="rId110"/>
    <p:sldId id="1607" r:id="rId111"/>
    <p:sldId id="1609" r:id="rId112"/>
    <p:sldId id="1608" r:id="rId113"/>
    <p:sldId id="279" r:id="rId114"/>
    <p:sldId id="386" r:id="rId115"/>
    <p:sldId id="387" r:id="rId116"/>
    <p:sldId id="388" r:id="rId117"/>
    <p:sldId id="389" r:id="rId118"/>
    <p:sldId id="293" r:id="rId119"/>
    <p:sldId id="390" r:id="rId120"/>
    <p:sldId id="391" r:id="rId121"/>
    <p:sldId id="392" r:id="rId122"/>
    <p:sldId id="286" r:id="rId123"/>
    <p:sldId id="294" r:id="rId124"/>
    <p:sldId id="393" r:id="rId125"/>
    <p:sldId id="394" r:id="rId126"/>
    <p:sldId id="287" r:id="rId127"/>
    <p:sldId id="395" r:id="rId128"/>
    <p:sldId id="295" r:id="rId129"/>
    <p:sldId id="396" r:id="rId130"/>
    <p:sldId id="296" r:id="rId131"/>
    <p:sldId id="397" r:id="rId132"/>
    <p:sldId id="398" r:id="rId133"/>
    <p:sldId id="289" r:id="rId134"/>
    <p:sldId id="290" r:id="rId135"/>
    <p:sldId id="399" r:id="rId136"/>
    <p:sldId id="400" r:id="rId137"/>
    <p:sldId id="401" r:id="rId138"/>
    <p:sldId id="402" r:id="rId139"/>
    <p:sldId id="403" r:id="rId140"/>
    <p:sldId id="297" r:id="rId141"/>
    <p:sldId id="298" r:id="rId142"/>
    <p:sldId id="404" r:id="rId143"/>
    <p:sldId id="1610" r:id="rId144"/>
    <p:sldId id="405" r:id="rId145"/>
    <p:sldId id="1611" r:id="rId146"/>
    <p:sldId id="1612" r:id="rId147"/>
    <p:sldId id="406" r:id="rId148"/>
    <p:sldId id="407" r:id="rId149"/>
    <p:sldId id="1595" r:id="rId150"/>
    <p:sldId id="1598" r:id="rId151"/>
    <p:sldId id="1599" r:id="rId152"/>
    <p:sldId id="1596" r:id="rId153"/>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EFA14E-41C6-6D36-787C-DB68BD8976A8}" name="Christine Haener" initials="CH" userId="S::christine.haener@ectaveo.ch::0c53b111-0164-43e8-a316-29155435c297" providerId="AD"/>
  <p188:author id="{117757B0-7D34-ED3F-83B1-5AC550894929}" name="Joëlle Clemen" initials="JC" userId="S::joelle.clemen@ectaveo.ch::76cfbdef-221a-4b59-aed8-05c496251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008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03" autoAdjust="0"/>
    <p:restoredTop sz="66395" autoAdjust="0"/>
  </p:normalViewPr>
  <p:slideViewPr>
    <p:cSldViewPr>
      <p:cViewPr varScale="1">
        <p:scale>
          <a:sx n="92" d="100"/>
          <a:sy n="92" d="100"/>
        </p:scale>
        <p:origin x="2154" y="96"/>
      </p:cViewPr>
      <p:guideLst>
        <p:guide orient="horz" pos="2160"/>
        <p:guide pos="3840"/>
      </p:guideLst>
    </p:cSldViewPr>
  </p:slideViewPr>
  <p:notesTextViewPr>
    <p:cViewPr>
      <p:scale>
        <a:sx n="100" d="100"/>
        <a:sy n="100" d="100"/>
      </p:scale>
      <p:origin x="0" y="0"/>
    </p:cViewPr>
  </p:notesTextViewPr>
  <p:notesViewPr>
    <p:cSldViewPr>
      <p:cViewPr varScale="1">
        <p:scale>
          <a:sx n="77" d="100"/>
          <a:sy n="77" d="100"/>
        </p:scale>
        <p:origin x="5922" y="11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tableStyles" Target="tableStyles.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microsoft.com/office/2018/10/relationships/authors" Target="authors.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presProps" Target="pres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notesMaster" Target="notesMasters/notesMaster1.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e Schnyder" userId="323b24194741f6f9" providerId="LiveId" clId="{10E137B2-B980-4AC8-B5A2-ABE399C78D95}"/>
    <pc:docChg chg="custSel modSld">
      <pc:chgData name="Stefanie Schnyder" userId="323b24194741f6f9" providerId="LiveId" clId="{10E137B2-B980-4AC8-B5A2-ABE399C78D95}" dt="2023-08-31T19:38:26.294" v="11" actId="729"/>
      <pc:docMkLst>
        <pc:docMk/>
      </pc:docMkLst>
      <pc:sldChg chg="addSp delSp modSp mod">
        <pc:chgData name="Stefanie Schnyder" userId="323b24194741f6f9" providerId="LiveId" clId="{10E137B2-B980-4AC8-B5A2-ABE399C78D95}" dt="2023-08-31T19:26:24.217" v="10" actId="1076"/>
        <pc:sldMkLst>
          <pc:docMk/>
          <pc:sldMk cId="2074852128" sldId="312"/>
        </pc:sldMkLst>
        <pc:spChg chg="del">
          <ac:chgData name="Stefanie Schnyder" userId="323b24194741f6f9" providerId="LiveId" clId="{10E137B2-B980-4AC8-B5A2-ABE399C78D95}" dt="2023-08-31T19:25:18.440" v="0" actId="478"/>
          <ac:spMkLst>
            <pc:docMk/>
            <pc:sldMk cId="2074852128" sldId="312"/>
            <ac:spMk id="2" creationId="{DD7F8FD0-1BAE-4939-8EFF-3D8BF9EEC301}"/>
          </ac:spMkLst>
        </pc:spChg>
        <pc:picChg chg="del">
          <ac:chgData name="Stefanie Schnyder" userId="323b24194741f6f9" providerId="LiveId" clId="{10E137B2-B980-4AC8-B5A2-ABE399C78D95}" dt="2023-08-31T19:25:22.558" v="2" actId="478"/>
          <ac:picMkLst>
            <pc:docMk/>
            <pc:sldMk cId="2074852128" sldId="312"/>
            <ac:picMk id="6" creationId="{00000000-0000-0000-0000-000000000000}"/>
          </ac:picMkLst>
        </pc:picChg>
        <pc:picChg chg="add del mod">
          <ac:chgData name="Stefanie Schnyder" userId="323b24194741f6f9" providerId="LiveId" clId="{10E137B2-B980-4AC8-B5A2-ABE399C78D95}" dt="2023-08-31T19:26:15.966" v="7" actId="478"/>
          <ac:picMkLst>
            <pc:docMk/>
            <pc:sldMk cId="2074852128" sldId="312"/>
            <ac:picMk id="8" creationId="{4E96491F-F04A-ECB9-2C32-59CE9E8CB6FF}"/>
          </ac:picMkLst>
        </pc:picChg>
        <pc:picChg chg="del">
          <ac:chgData name="Stefanie Schnyder" userId="323b24194741f6f9" providerId="LiveId" clId="{10E137B2-B980-4AC8-B5A2-ABE399C78D95}" dt="2023-08-31T19:25:20.418" v="1" actId="478"/>
          <ac:picMkLst>
            <pc:docMk/>
            <pc:sldMk cId="2074852128" sldId="312"/>
            <ac:picMk id="10" creationId="{00000000-0000-0000-0000-000000000000}"/>
          </ac:picMkLst>
        </pc:picChg>
        <pc:picChg chg="add mod">
          <ac:chgData name="Stefanie Schnyder" userId="323b24194741f6f9" providerId="LiveId" clId="{10E137B2-B980-4AC8-B5A2-ABE399C78D95}" dt="2023-08-31T19:26:24.217" v="10" actId="1076"/>
          <ac:picMkLst>
            <pc:docMk/>
            <pc:sldMk cId="2074852128" sldId="312"/>
            <ac:picMk id="11" creationId="{065655EA-AB44-B980-0580-975A62F75E1F}"/>
          </ac:picMkLst>
        </pc:picChg>
      </pc:sldChg>
      <pc:sldChg chg="mod modShow">
        <pc:chgData name="Stefanie Schnyder" userId="323b24194741f6f9" providerId="LiveId" clId="{10E137B2-B980-4AC8-B5A2-ABE399C78D95}" dt="2023-08-31T19:38:26.294" v="11" actId="729"/>
        <pc:sldMkLst>
          <pc:docMk/>
          <pc:sldMk cId="1331165070" sldId="385"/>
        </pc:sldMkLst>
      </pc:sldChg>
    </pc:docChg>
  </pc:docChgLst>
</pc:chgInfo>
</file>

<file path=ppt/comments/modernComment_10F_6C1FB81B.xml><?xml version="1.0" encoding="utf-8"?>
<p188:cmLst xmlns:a="http://schemas.openxmlformats.org/drawingml/2006/main" xmlns:r="http://schemas.openxmlformats.org/officeDocument/2006/relationships" xmlns:p188="http://schemas.microsoft.com/office/powerpoint/2018/8/main">
  <p188:cm id="{F6510942-B74C-4BF1-8066-26599AED05B6}" authorId="{16EFA14E-41C6-6D36-787C-DB68BD8976A8}" created="2022-11-07T09:32:58.545">
    <ac:txMkLst xmlns:ac="http://schemas.microsoft.com/office/drawing/2013/main/command">
      <pc:docMk xmlns:pc="http://schemas.microsoft.com/office/powerpoint/2013/main/command"/>
      <pc:sldMk xmlns:pc="http://schemas.microsoft.com/office/powerpoint/2013/main/command" cId="1814018075" sldId="271"/>
      <ac:spMk id="6" creationId="{00000000-0000-0000-0000-000000000000}"/>
      <ac:txMk cp="106" len="76">
        <ac:context len="858" hash="2698729295"/>
      </ac:txMk>
    </ac:txMkLst>
    <p188:pos x="8784771" y="914399"/>
    <p188:txBody>
      <a:bodyPr/>
      <a:lstStyle/>
      <a:p>
        <a:r>
          <a:rPr lang="de-CH"/>
          <a:t>@Martina: Was genau soll hier ausgesagt werden? Sonst gibt es überall einen Satz. </a:t>
        </a:r>
      </a:p>
    </p188:txBody>
  </p188:cm>
</p188:cmLst>
</file>

<file path=ppt/comments/modernComment_13D_A6E0F6BA.xml><?xml version="1.0" encoding="utf-8"?>
<p188:cmLst xmlns:a="http://schemas.openxmlformats.org/drawingml/2006/main" xmlns:r="http://schemas.openxmlformats.org/officeDocument/2006/relationships" xmlns:p188="http://schemas.microsoft.com/office/powerpoint/2018/8/main">
  <p188:cm id="{C22C245A-76B5-44D7-83B4-C66A04761373}" authorId="{16EFA14E-41C6-6D36-787C-DB68BD8976A8}" created="2022-09-22T14:05:59.895">
    <pc:sldMkLst xmlns:pc="http://schemas.microsoft.com/office/powerpoint/2013/main/command">
      <pc:docMk/>
      <pc:sldMk cId="3524640003" sldId="315"/>
    </pc:sldMkLst>
    <p188:txBody>
      <a:bodyPr/>
      <a:lstStyle/>
      <a:p>
        <a:r>
          <a:rPr lang="de-CH"/>
          <a:t>@Martina: Vgl. meine Kommentare in den Dokumenten. </a:t>
        </a:r>
      </a:p>
    </p188:txBody>
  </p188:cm>
</p188:cmLst>
</file>

<file path=ppt/comments/modernComment_172_3F02FAEA.xml><?xml version="1.0" encoding="utf-8"?>
<p188:cmLst xmlns:a="http://schemas.openxmlformats.org/drawingml/2006/main" xmlns:r="http://schemas.openxmlformats.org/officeDocument/2006/relationships" xmlns:p188="http://schemas.microsoft.com/office/powerpoint/2018/8/main">
  <p188:cm id="{66FF116D-7001-4F25-8413-09EB20561E64}" authorId="{16EFA14E-41C6-6D36-787C-DB68BD8976A8}" created="2022-09-22T13:21:37.262">
    <pc:sldMkLst xmlns:pc="http://schemas.microsoft.com/office/powerpoint/2013/main/command">
      <pc:docMk/>
      <pc:sldMk cId="1271600059" sldId="309"/>
    </pc:sldMkLst>
    <p188:txBody>
      <a:bodyPr/>
      <a:lstStyle/>
      <a:p>
        <a:r>
          <a:rPr lang="de-CH"/>
          <a:t>@Martina: Bitte anpassen, falls die Beurteilungskriterien noch branchenspezifisch angepasst wurden. Herzlichen Dank!</a:t>
        </a:r>
      </a:p>
    </p188:txBody>
  </p188:cm>
</p188:cmLst>
</file>

<file path=ppt/comments/modernComment_173_38D892E2.xml><?xml version="1.0" encoding="utf-8"?>
<p188:cmLst xmlns:a="http://schemas.openxmlformats.org/drawingml/2006/main" xmlns:r="http://schemas.openxmlformats.org/officeDocument/2006/relationships" xmlns:p188="http://schemas.microsoft.com/office/powerpoint/2018/8/main">
  <p188:cm id="{2FD9693D-7DC8-4EDA-A5FD-617133D91213}" authorId="{16EFA14E-41C6-6D36-787C-DB68BD8976A8}" created="2022-09-22T13:21:37.262">
    <pc:sldMkLst xmlns:pc="http://schemas.microsoft.com/office/powerpoint/2013/main/command">
      <pc:docMk/>
      <pc:sldMk cId="1271600059" sldId="309"/>
    </pc:sldMkLst>
    <p188:txBody>
      <a:bodyPr/>
      <a:lstStyle/>
      <a:p>
        <a:r>
          <a:rPr lang="de-CH"/>
          <a:t>@Martina: Bitte anpassen, falls die Beurteilungskriterien noch branchenspezifisch angepasst wurden. Herzlichen Dank!</a:t>
        </a:r>
      </a:p>
    </p188:txBody>
  </p188:cm>
</p188:cmLst>
</file>

<file path=ppt/comments/modernComment_175_D215BD03.xml><?xml version="1.0" encoding="utf-8"?>
<p188:cmLst xmlns:a="http://schemas.openxmlformats.org/drawingml/2006/main" xmlns:r="http://schemas.openxmlformats.org/officeDocument/2006/relationships" xmlns:p188="http://schemas.microsoft.com/office/powerpoint/2018/8/main">
  <p188:cm id="{C22C245A-76B5-44D7-83B4-C66A04761373}" authorId="{16EFA14E-41C6-6D36-787C-DB68BD8976A8}" created="2022-09-22T14:05:59.895">
    <pc:sldMkLst xmlns:pc="http://schemas.microsoft.com/office/powerpoint/2013/main/command">
      <pc:docMk/>
      <pc:sldMk cId="3524640003" sldId="315"/>
    </pc:sldMkLst>
    <p188:txBody>
      <a:bodyPr/>
      <a:lstStyle/>
      <a:p>
        <a:r>
          <a:rPr lang="de-CH"/>
          <a:t>@Martina: Vgl. meine Kommentare in den Dokumenten.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48CEFF-4D12-CD78-36DB-A7D189272F0D}"/>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B211E6D0-4D5F-448B-277F-A5ECDF843936}"/>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B53AD4CD-F02B-4A20-AC18-0E4A7E964D17}" type="datetimeFigureOut">
              <a:rPr lang="de-CH" smtClean="0"/>
              <a:t>10.06.2024</a:t>
            </a:fld>
            <a:endParaRPr lang="de-CH"/>
          </a:p>
        </p:txBody>
      </p:sp>
      <p:sp>
        <p:nvSpPr>
          <p:cNvPr id="4" name="Fußzeilenplatzhalter 3">
            <a:extLst>
              <a:ext uri="{FF2B5EF4-FFF2-40B4-BE49-F238E27FC236}">
                <a16:creationId xmlns:a16="http://schemas.microsoft.com/office/drawing/2014/main" id="{937C320C-08D6-694B-20F0-6812248578E9}"/>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B6369D44-27E9-0D54-D7F7-F3C293CF60EF}"/>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0C90F54F-87C1-462B-9FDC-62C31FC97A0F}" type="slidenum">
              <a:rPr lang="de-CH" smtClean="0"/>
              <a:t>‹Nr.›</a:t>
            </a:fld>
            <a:endParaRPr lang="de-CH"/>
          </a:p>
        </p:txBody>
      </p:sp>
    </p:spTree>
    <p:extLst>
      <p:ext uri="{BB962C8B-B14F-4D97-AF65-F5344CB8AC3E}">
        <p14:creationId xmlns:p14="http://schemas.microsoft.com/office/powerpoint/2010/main" val="19498119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36.850"/>
    </inkml:context>
    <inkml:brush xml:id="br0">
      <inkml:brushProperty name="width" value="0.05" units="cm"/>
      <inkml:brushProperty name="height" value="0.05" units="cm"/>
      <inkml:brushProperty name="color" value="#E71224"/>
    </inkml:brush>
  </inkml:definitions>
  <inkml:trace contextRef="#ctx0" brushRef="#br0">2042 5665 24575,'-2'-1'0,"1"1"0,0 0 0,-1-1 0,1 1 0,0-1 0,0 1 0,-1-1 0,1 0 0,0 1 0,0-1 0,0 0 0,0 0 0,0 0 0,0 0 0,0-1 0,0 1 0,0 0 0,0 0 0,1 0 0,-1 0 0,0 0 0,0-2 0,-13-35 0,12 32 0,-15-61 0,3-1 0,-9-88 0,8 44 0,-1 30 0,-44-143 0,16 99 0,17 53 0,-27-122 0,34 65 0,-3-16 0,18 126 0,-1-1 0,0 1 0,-1 0 0,-18-34 0,-4-1 0,13 30 0,2 0 0,1-1 0,-19-53 0,24 52 0,-8-57 0,7 38 0,6 30 0,0 0 0,-2-24 0,5 2 0,-2 1 0,-1 0 0,-2 0 0,-2 0 0,-1 1 0,-1 1 0,-16-41 0,2 5 0,1 0 0,-18-99 0,18 68 0,-39-177 0,-58-234 0,97 450 0,-1 3 0,-4-1 0,-49-86 0,42 86 0,4 0 0,-44-118 0,34 6 0,33 130 0,-2 2 0,-2 0 0,-1 1 0,-25-58 0,30 86 0,1-1 0,-2 2 0,0-1 0,0 1 0,-1 1 0,-1 0 0,0 0 0,-14-12 0,-6 2 0,-53-31 0,62 41 0,2-1 0,-1-2 0,0 0 0,1-1 0,1-1 0,0-1 0,-21-25 0,27 27 0,-1 2 0,0-1 0,0 2 0,-1 0 0,-27-16 0,27 18 0,0 2 0,1-3 0,0 0 0,1-1 0,0 1 0,1-1 0,-14-20 0,19 21 0,0-2 0,1 0 0,1 0 0,-1 0 0,2-1 0,-1 1 0,2-1 0,-1 0 0,0-18 0,0 9 0,-9-40 0,-18-30 0,17 55 0,1-2 0,-13-72 0,21 92-1365,-1 5-5461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40.171"/>
    </inkml:context>
    <inkml:brush xml:id="br0">
      <inkml:brushProperty name="width" value="0.05" units="cm"/>
      <inkml:brushProperty name="height" value="0.05" units="cm"/>
      <inkml:brushProperty name="color" value="#E71224"/>
    </inkml:brush>
  </inkml:definitions>
  <inkml:trace contextRef="#ctx0" brushRef="#br0">984 12462 24575,'0'-11'0,"1"1"0,1-1 0,-1 0 0,7-20 0,-2 7 0,67-309 0,43-410 0,-78 179-783,-24-5 596,1-29 263,27 2-105,47 2-308,26 1-324,24-146 174,-7-453 154,-100-12 0,-33 990 655,-19-628 2430,15 791-2752,-2 1 0,-2 0 0,-2 0 0,-29-83 0,-88-183 0,87 225 0,-390-820-667,224 490 702,115 224-35,-43-88 0,87 195 0,-62-90 0,-71-61 458,103 142-371,-96-154 0,152 215-87,4 6 0,-31-62 0,63 99 0,17 18 0,-16-12 0,111 63 0,-5-5 0,-105-58 0,-1 1 0,0 0 0,-1 2 0,-1-1 0,20 29 0,-6-6 0,58 77 0,-72-98 0,0-1 0,0-1 0,1 0 0,0-2 0,19 12 0,-25-18 17,0-2 0,0 0 1,1 1-1,-1-2 0,1 0 0,15 2 0,-21-4-88,0 0 1,0 1-1,0-1 0,0 0 0,1 0 1,-1-1-1,0 1 0,0-1 1,0 0-1,-1 0 0,1 0 0,0 0 1,0 0-1,0-1 0,0 0 1,0 0-1,-1 0 0,1 0 0,-1 0 1,5-6-1,2-9-6755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49.86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50.576"/>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55.454"/>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2:52.26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2:23.29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10:41:19.548"/>
    </inkml:context>
    <inkml:brush xml:id="br0">
      <inkml:brushProperty name="width" value="0.05" units="cm"/>
      <inkml:brushProperty name="height" value="0.05" units="cm"/>
      <inkml:brushProperty name="color" value="#E71224"/>
    </inkml:brush>
  </inkml:definitions>
  <inkml:trace contextRef="#ctx0" brushRef="#br0">6 0 24575,'9'45'0,"0"-9"0,-5 43 0,-6 80 0,2 54 0,2-199 0,1 1 0,0-1 0,1 1 0,0-1 0,9 17 0,-8-17 0,0 1 0,0 1 0,6 29 0,-11-39 0,1-1 0,-1 1 0,0-1 0,0 0 0,-1 1 0,0-2 0,1 2 0,-2-1 0,1 0 0,0 1 0,-1-2 0,0 2 0,0-2 0,0 1 0,-6 8 0,-13 17 0,16-24 0,-1 1 0,1-1 0,1 2 0,-1 0 0,-5 11 0,9-16 0,1 0 0,-1 0 0,0-1 0,1 1 0,0 0 0,-1 0 0,1 0 0,0 0 0,0 0 0,1 0 0,-1 0 0,0 0 0,1-1 0,0 2 0,-1-2 0,1 1 0,0-1 0,1 1 0,-1 0 0,0 0 0,3 2 0,3 6 0,3 5 0,-1 2 0,8 18 0,-15-32 0,0 0 0,-1 2 0,1-2 0,-1 1 0,0 0 0,0 0 0,-1 0 0,1 0 0,-1 0 0,0 0 0,0 0 0,-1 1 0,0 5 0,-2-9-1365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B16823F-8271-4E40-8173-30F60AD3F097}" type="datetimeFigureOut">
              <a:rPr lang="de-DE" smtClean="0"/>
              <a:pPr/>
              <a:t>10.06.2024</a:t>
            </a:fld>
            <a:endParaRPr lang="de-CH"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CH" dirty="0"/>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dirty="0"/>
          </a:p>
        </p:txBody>
      </p:sp>
    </p:spTree>
    <p:extLst>
      <p:ext uri="{BB962C8B-B14F-4D97-AF65-F5344CB8AC3E}">
        <p14:creationId xmlns:p14="http://schemas.microsoft.com/office/powerpoint/2010/main" val="113758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3" Type="http://schemas.openxmlformats.org/officeDocument/2006/relationships/hyperlink" Target="https://miro.com/welcomeonboard/ejI5NWJkdjRhOUtmak5lWXFubE1TWmMyTllGbTNubGVxZVcxOHNxWHRtbmpscW55VmxnVGltalRIOENoSUNaNnwzNDU4NzY0NTUyNTA2NTc4ODc1fDI=?share_link_id=169648280550" TargetMode="External"/><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9.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6.xm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image" Target="../media/image28.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80.png"/><Relationship Id="rId4" Type="http://schemas.openxmlformats.org/officeDocument/2006/relationships/image" Target="../media/image27.png"/><Relationship Id="rId9" Type="http://schemas.openxmlformats.org/officeDocument/2006/relationships/customXml" Target="../ink/ink4.xml"/></Relationships>
</file>

<file path=ppt/notesSlides/_rels/notesSlide3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image" Target="../media/image29.png"/></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slide" Target="../slides/slide91.xml"/><Relationship Id="rId1" Type="http://schemas.openxmlformats.org/officeDocument/2006/relationships/notesMaster" Target="../notesMasters/notesMaster1.xml"/><Relationship Id="rId4" Type="http://schemas.openxmlformats.org/officeDocument/2006/relationships/image" Target="../media/image400.png"/></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hangingPunct="0">
              <a:buFont typeface="HelveticaNeueLT Std"/>
              <a:buChar char="–"/>
            </a:pPr>
            <a:r>
              <a:rPr lang="de-CH" sz="1200" dirty="0">
                <a:effectLst/>
                <a:latin typeface="Calibri" panose="020F0502020204030204" pitchFamily="34" charset="0"/>
                <a:ea typeface="Calibri" panose="020F0502020204030204" pitchFamily="34" charset="0"/>
                <a:cs typeface="Times New Roman" panose="02020603050405020304" pitchFamily="18" charset="0"/>
              </a:rPr>
              <a:t>Begrüssung der Teilnehmenden</a:t>
            </a:r>
          </a:p>
          <a:p>
            <a:pPr marL="342900" lvl="0" indent="-342900" hangingPunct="0">
              <a:buFont typeface="HelveticaNeueLT Std"/>
              <a:buChar char="–"/>
            </a:pPr>
            <a:r>
              <a:rPr lang="de-CH" sz="1200" dirty="0">
                <a:effectLst/>
                <a:latin typeface="Calibri" panose="020F0502020204030204" pitchFamily="34" charset="0"/>
                <a:ea typeface="Calibri" panose="020F0502020204030204" pitchFamily="34" charset="0"/>
                <a:cs typeface="Times New Roman" panose="02020603050405020304" pitchFamily="18" charset="0"/>
              </a:rPr>
              <a:t>Vorstellung des Coachs / </a:t>
            </a:r>
          </a:p>
          <a:p>
            <a:pPr marL="342900" lvl="0" indent="-342900" hangingPunct="0">
              <a:buFont typeface="HelveticaNeueLT Std"/>
              <a:buChar char="–"/>
            </a:pPr>
            <a:r>
              <a:rPr lang="de-CH" sz="1200" dirty="0">
                <a:effectLst/>
                <a:latin typeface="Calibri" panose="020F0502020204030204" pitchFamily="34" charset="0"/>
                <a:ea typeface="Calibri" panose="020F0502020204030204" pitchFamily="34" charset="0"/>
                <a:cs typeface="Times New Roman" panose="02020603050405020304" pitchFamily="18" charset="0"/>
              </a:rPr>
              <a:t>duzen</a:t>
            </a:r>
          </a:p>
          <a:p>
            <a:pPr marL="342900" lvl="0" indent="-342900" hangingPunct="0">
              <a:buFont typeface="HelveticaNeueLT Std"/>
              <a:buChar char="–"/>
            </a:pPr>
            <a:r>
              <a:rPr lang="de-CH" sz="1200" dirty="0">
                <a:effectLst/>
                <a:latin typeface="Calibri" panose="020F0502020204030204" pitchFamily="34" charset="0"/>
                <a:ea typeface="Calibri" panose="020F0502020204030204" pitchFamily="34" charset="0"/>
                <a:cs typeface="Times New Roman" panose="02020603050405020304" pitchFamily="18" charset="0"/>
              </a:rPr>
              <a:t>Zu Beginn ganz grober Überblick</a:t>
            </a:r>
          </a:p>
          <a:p>
            <a:r>
              <a:rPr lang="de-CH" dirty="0"/>
              <a:t>https://ovag.gemeinden-ag.ch/page/1211 </a:t>
            </a:r>
          </a:p>
        </p:txBody>
      </p:sp>
      <p:sp>
        <p:nvSpPr>
          <p:cNvPr id="4" name="Foliennummernplatzhalter 3"/>
          <p:cNvSpPr>
            <a:spLocks noGrp="1"/>
          </p:cNvSpPr>
          <p:nvPr>
            <p:ph type="sldNum" sz="quarter" idx="5"/>
          </p:nvPr>
        </p:nvSpPr>
        <p:spPr/>
        <p:txBody>
          <a:bodyPr/>
          <a:lstStyle/>
          <a:p>
            <a:fld id="{B4A389DC-B868-4A76-93F1-E20505CB5D10}" type="slidenum">
              <a:rPr lang="de-CH" smtClean="0"/>
              <a:pPr/>
              <a:t>1</a:t>
            </a:fld>
            <a:endParaRPr lang="de-CH" dirty="0"/>
          </a:p>
        </p:txBody>
      </p:sp>
    </p:spTree>
    <p:extLst>
      <p:ext uri="{BB962C8B-B14F-4D97-AF65-F5344CB8AC3E}">
        <p14:creationId xmlns:p14="http://schemas.microsoft.com/office/powerpoint/2010/main" val="55008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10</a:t>
            </a:fld>
            <a:endParaRPr lang="de-CH" dirty="0"/>
          </a:p>
        </p:txBody>
      </p:sp>
    </p:spTree>
    <p:extLst>
      <p:ext uri="{BB962C8B-B14F-4D97-AF65-F5344CB8AC3E}">
        <p14:creationId xmlns:p14="http://schemas.microsoft.com/office/powerpoint/2010/main" val="16605047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Bei integrierter BM kann Technologie nicht gewählt werden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216064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Fehler im Video Technologie (auf Extranet); Aussage HK e5 oder e6; richtig ist HKe5 </a:t>
            </a:r>
            <a:r>
              <a:rPr lang="de-CH" b="1" dirty="0"/>
              <a:t>und</a:t>
            </a:r>
            <a:r>
              <a:rPr lang="de-CH" dirty="0"/>
              <a:t> e6 </a:t>
            </a:r>
          </a:p>
          <a:p>
            <a:r>
              <a:rPr lang="de-CH" dirty="0"/>
              <a:t>Beide Handlungskompetenzen sind bei dieser Option abzudecken (inkl. der entsprechenden Praxisaufträge)! </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47758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Finanzen muss nicht nur Finanzamt sein, das könnten auch andere Abteilungen bzw. Betriebe sein (Altersheim……)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423061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75175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Überlegen was muss geändert werden </a:t>
            </a:r>
          </a:p>
          <a:p>
            <a:pPr marL="171450" indent="-171450">
              <a:buFontTx/>
              <a:buChar char="-"/>
            </a:pPr>
            <a:r>
              <a:rPr lang="de-CH" dirty="0"/>
              <a:t>Lehrstart</a:t>
            </a:r>
          </a:p>
          <a:p>
            <a:pPr marL="171450" indent="-171450">
              <a:buFontTx/>
              <a:buChar char="-"/>
            </a:pPr>
            <a:r>
              <a:rPr lang="de-CH" dirty="0"/>
              <a:t>Optionen</a:t>
            </a:r>
          </a:p>
          <a:p>
            <a:pPr marL="171450" indent="-171450">
              <a:buFontTx/>
              <a:buChar char="-"/>
            </a:pPr>
            <a:r>
              <a:rPr lang="de-CH" dirty="0"/>
              <a:t>Rotationsplan </a:t>
            </a:r>
            <a:r>
              <a:rPr lang="de-CH"/>
              <a:t>wie möglich?</a:t>
            </a:r>
          </a:p>
          <a:p>
            <a:pPr marL="171450" indent="-171450">
              <a:buFontTx/>
              <a:buChar cha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106</a:t>
            </a:fld>
            <a:endParaRPr lang="de-CH" dirty="0"/>
          </a:p>
        </p:txBody>
      </p:sp>
    </p:spTree>
    <p:extLst>
      <p:ext uri="{BB962C8B-B14F-4D97-AF65-F5344CB8AC3E}">
        <p14:creationId xmlns:p14="http://schemas.microsoft.com/office/powerpoint/2010/main" val="201796480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107</a:t>
            </a:fld>
            <a:endParaRPr lang="de-CH" dirty="0"/>
          </a:p>
        </p:txBody>
      </p:sp>
    </p:spTree>
    <p:extLst>
      <p:ext uri="{BB962C8B-B14F-4D97-AF65-F5344CB8AC3E}">
        <p14:creationId xmlns:p14="http://schemas.microsoft.com/office/powerpoint/2010/main" val="3397549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hangingPunct="0"/>
            <a:r>
              <a:rPr lang="de-CH" sz="1200" kern="1200" dirty="0">
                <a:solidFill>
                  <a:schemeClr val="tx1"/>
                </a:solidFill>
                <a:effectLst/>
                <a:latin typeface="+mn-lt"/>
                <a:ea typeface="+mn-ea"/>
                <a:cs typeface="+mn-cs"/>
              </a:rPr>
              <a:t>Sammeln Sie wichtige Erkenntnisse der Teilnehmenden aus der Transferaufgabe. Die Teilnehmenden sollen sich ruhig auch gegenseitig Tipps und Tricks mit auf den Weg geben. </a:t>
            </a:r>
          </a:p>
          <a:p>
            <a:pPr hangingPunct="0"/>
            <a:r>
              <a:rPr lang="de-CH" sz="1200" kern="1200" dirty="0">
                <a:solidFill>
                  <a:schemeClr val="tx1"/>
                </a:solidFill>
                <a:effectLst/>
                <a:latin typeface="+mn-lt"/>
                <a:ea typeface="+mn-ea"/>
                <a:cs typeface="+mn-cs"/>
              </a:rPr>
              <a:t> </a:t>
            </a:r>
          </a:p>
          <a:p>
            <a:pPr hangingPunct="0"/>
            <a:r>
              <a:rPr lang="de-CH" sz="1200" kern="1200" dirty="0">
                <a:solidFill>
                  <a:schemeClr val="tx1"/>
                </a:solidFill>
                <a:effectLst/>
                <a:latin typeface="+mn-lt"/>
                <a:ea typeface="+mn-ea"/>
                <a:cs typeface="+mn-cs"/>
              </a:rPr>
              <a:t>Beantworten Sie Fragen der Teilnehmenden. </a:t>
            </a:r>
          </a:p>
          <a:p>
            <a:pPr hangingPunct="0"/>
            <a:r>
              <a:rPr lang="de-CH" sz="1200" kern="1200" dirty="0">
                <a:solidFill>
                  <a:schemeClr val="tx1"/>
                </a:solidFill>
                <a:effectLst/>
                <a:latin typeface="+mn-lt"/>
                <a:ea typeface="+mn-ea"/>
                <a:cs typeface="+mn-cs"/>
              </a:rPr>
              <a:t> </a:t>
            </a:r>
          </a:p>
          <a:p>
            <a:pPr hangingPunct="0"/>
            <a:r>
              <a:rPr lang="de-CH" sz="1200" kern="1200" dirty="0">
                <a:solidFill>
                  <a:schemeClr val="tx1"/>
                </a:solidFill>
                <a:effectLst/>
                <a:latin typeface="+mn-lt"/>
                <a:ea typeface="+mn-ea"/>
                <a:cs typeface="+mn-cs"/>
              </a:rPr>
              <a:t>Halten Sie Fragen sowie Anmerkungen, auf die Sie zu einem späteren Zeitpunkt eingehen werden, im Themenspeicher fest. </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108</a:t>
            </a:fld>
            <a:endParaRPr lang="de-CH" dirty="0"/>
          </a:p>
        </p:txBody>
      </p:sp>
    </p:spTree>
    <p:extLst>
      <p:ext uri="{BB962C8B-B14F-4D97-AF65-F5344CB8AC3E}">
        <p14:creationId xmlns:p14="http://schemas.microsoft.com/office/powerpoint/2010/main" val="219764839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109</a:t>
            </a:fld>
            <a:endParaRPr lang="de-CH" dirty="0"/>
          </a:p>
        </p:txBody>
      </p:sp>
    </p:spTree>
    <p:extLst>
      <p:ext uri="{BB962C8B-B14F-4D97-AF65-F5344CB8AC3E}">
        <p14:creationId xmlns:p14="http://schemas.microsoft.com/office/powerpoint/2010/main" val="353796648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Details stehen noch nicht – darum vielleicht Folien rausnehmen und nur Überblick geben (KS)</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088003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5402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Auf Plan notieren, wer </a:t>
            </a:r>
            <a:r>
              <a:rPr lang="de-CH" dirty="0" err="1"/>
              <a:t>wer</a:t>
            </a:r>
            <a:r>
              <a:rPr lang="de-CH" dirty="0"/>
              <a:t> ist</a:t>
            </a:r>
          </a:p>
        </p:txBody>
      </p:sp>
      <p:sp>
        <p:nvSpPr>
          <p:cNvPr id="4" name="Foliennummernplatzhalter 3"/>
          <p:cNvSpPr>
            <a:spLocks noGrp="1"/>
          </p:cNvSpPr>
          <p:nvPr>
            <p:ph type="sldNum" sz="quarter" idx="5"/>
          </p:nvPr>
        </p:nvSpPr>
        <p:spPr/>
        <p:txBody>
          <a:bodyPr/>
          <a:lstStyle/>
          <a:p>
            <a:fld id="{B4A389DC-B868-4A76-93F1-E20505CB5D10}" type="slidenum">
              <a:rPr lang="de-CH" smtClean="0"/>
              <a:pPr/>
              <a:t>11</a:t>
            </a:fld>
            <a:endParaRPr lang="de-CH" dirty="0"/>
          </a:p>
        </p:txBody>
      </p:sp>
    </p:spTree>
    <p:extLst>
      <p:ext uri="{BB962C8B-B14F-4D97-AF65-F5344CB8AC3E}">
        <p14:creationId xmlns:p14="http://schemas.microsoft.com/office/powerpoint/2010/main" val="380127983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218196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Wichtig: Vertiefungsarbeit gehört zum QV der BFS!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183767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093342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Wahlpflichtbereich ist nur schulisch</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5087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Transferauftrag aus den </a:t>
            </a:r>
            <a:r>
              <a:rPr lang="de-CH" dirty="0" err="1"/>
              <a:t>ÜK’s</a:t>
            </a:r>
            <a:r>
              <a:rPr lang="de-CH" dirty="0"/>
              <a:t> haben einen Umfang von 4 Stunden im Betrieb </a:t>
            </a:r>
          </a:p>
          <a:p>
            <a:r>
              <a:rPr lang="de-CH" dirty="0"/>
              <a:t>Korrektur und Bewertung durch LRO (Annahme: 90’ für Beurteilung) </a:t>
            </a:r>
          </a:p>
          <a:p>
            <a:r>
              <a:rPr lang="de-CH" dirty="0"/>
              <a:t>E-Test: 20 Minuten zu Hause/Betrieb (dürfen Unterlagen brauchen. Hilft aber zeitlich </a:t>
            </a:r>
            <a:r>
              <a:rPr lang="de-CH" dirty="0" err="1"/>
              <a:t>nicth</a:t>
            </a:r>
            <a:r>
              <a:rPr lang="de-CH" dirty="0"/>
              <a:t>)</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545955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931019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Ev. auf diese Folie verzichten – betrifft lediglich die BFS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880791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Theoretisch haben wir nichts damit zu tun –&gt; läuft alles über die Schule</a:t>
            </a:r>
          </a:p>
          <a:p>
            <a:r>
              <a:rPr lang="de-CH" dirty="0"/>
              <a:t>Nur das Portfolio für die Grundlage wird von uns genommen </a:t>
            </a:r>
            <a:r>
              <a:rPr lang="de-CH" dirty="0">
                <a:sym typeface="Wingdings" panose="05000000000000000000" pitchFamily="2" charset="2"/>
              </a:rPr>
              <a:t> saubere Führung unterstützen</a:t>
            </a:r>
          </a:p>
          <a:p>
            <a:r>
              <a:rPr lang="de-CH" dirty="0">
                <a:sym typeface="Wingdings" panose="05000000000000000000" pitchFamily="2" charset="2"/>
              </a:rPr>
              <a:t>Nachfragen, aber grundsätzlich nicht helfen</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782741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712290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Berufsbildung umfasst auch die Privatperson i.S. von gesellschaftsfähig machen -  darum diese Trennung Privat- und Berufsperson </a:t>
            </a:r>
          </a:p>
          <a:p>
            <a:r>
              <a:rPr lang="de-CH" dirty="0"/>
              <a:t>Ev. diese Folie auch weglassen (da BFS)</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8566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https://create.kahoot.it/auth/login </a:t>
            </a:r>
          </a:p>
          <a:p>
            <a:r>
              <a:rPr lang="de-DE" dirty="0" smtClean="0"/>
              <a:t>Benutzername: info@ov-ag.ch</a:t>
            </a:r>
          </a:p>
          <a:p>
            <a:r>
              <a:rPr lang="de-DE" dirty="0" smtClean="0"/>
              <a:t>Passwort: </a:t>
            </a:r>
            <a:r>
              <a:rPr lang="de-CH" sz="1200" kern="1200" dirty="0" smtClean="0">
                <a:solidFill>
                  <a:schemeClr val="tx1"/>
                </a:solidFill>
                <a:effectLst/>
                <a:latin typeface="+mn-lt"/>
                <a:ea typeface="+mn-ea"/>
                <a:cs typeface="+mn-cs"/>
              </a:rPr>
              <a:t>Winter2023+</a:t>
            </a:r>
          </a:p>
          <a:p>
            <a:r>
              <a:rPr lang="de-DE" sz="1200" kern="1200" dirty="0" smtClean="0">
                <a:solidFill>
                  <a:schemeClr val="tx1"/>
                </a:solidFill>
                <a:effectLst/>
                <a:latin typeface="+mn-lt"/>
                <a:ea typeface="+mn-ea"/>
                <a:cs typeface="+mn-cs"/>
              </a:rPr>
              <a:t>Wichtig</a:t>
            </a:r>
            <a:r>
              <a:rPr lang="de-DE" sz="1200" kern="1200" baseline="0" dirty="0" smtClean="0">
                <a:solidFill>
                  <a:schemeClr val="tx1"/>
                </a:solidFill>
                <a:effectLst/>
                <a:latin typeface="+mn-lt"/>
                <a:ea typeface="+mn-ea"/>
                <a:cs typeface="+mn-cs"/>
              </a:rPr>
              <a:t>: Nach dem einloggen wird eine </a:t>
            </a:r>
            <a:r>
              <a:rPr lang="de-DE" sz="1200" kern="1200" baseline="0" dirty="0" err="1" smtClean="0">
                <a:solidFill>
                  <a:schemeClr val="tx1"/>
                </a:solidFill>
                <a:effectLst/>
                <a:latin typeface="+mn-lt"/>
                <a:ea typeface="+mn-ea"/>
                <a:cs typeface="+mn-cs"/>
              </a:rPr>
              <a:t>bestätigungsmeldung</a:t>
            </a:r>
            <a:r>
              <a:rPr lang="de-DE" sz="1200" kern="1200" baseline="0" dirty="0" smtClean="0">
                <a:solidFill>
                  <a:schemeClr val="tx1"/>
                </a:solidFill>
                <a:effectLst/>
                <a:latin typeface="+mn-lt"/>
                <a:ea typeface="+mn-ea"/>
                <a:cs typeface="+mn-cs"/>
              </a:rPr>
              <a:t> kommen klickt auf „</a:t>
            </a:r>
            <a:r>
              <a:rPr lang="de-DE" sz="1200" kern="1200" baseline="0" dirty="0" err="1" smtClean="0">
                <a:solidFill>
                  <a:schemeClr val="tx1"/>
                </a:solidFill>
                <a:effectLst/>
                <a:latin typeface="+mn-lt"/>
                <a:ea typeface="+mn-ea"/>
                <a:cs typeface="+mn-cs"/>
              </a:rPr>
              <a:t>click</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here</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to</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get</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access</a:t>
            </a:r>
            <a:r>
              <a:rPr lang="de-DE" sz="1200" kern="1200" baseline="0" dirty="0" smtClean="0">
                <a:solidFill>
                  <a:schemeClr val="tx1"/>
                </a:solidFill>
                <a:effectLst/>
                <a:latin typeface="+mn-lt"/>
                <a:ea typeface="+mn-ea"/>
                <a:cs typeface="+mn-cs"/>
              </a:rPr>
              <a:t>“ und gebt eure eigene Mailadresse ein </a:t>
            </a:r>
            <a:endParaRPr lang="de-CH"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Anleitung:</a:t>
            </a:r>
            <a:r>
              <a:rPr lang="de-DE" sz="1200" kern="1200" baseline="0" dirty="0" smtClean="0">
                <a:solidFill>
                  <a:schemeClr val="tx1"/>
                </a:solidFill>
                <a:effectLst/>
                <a:latin typeface="+mn-lt"/>
                <a:ea typeface="+mn-ea"/>
                <a:cs typeface="+mn-cs"/>
              </a:rPr>
              <a:t> Link öffnen, Login Daten eingeben, rechts oben auf „Meine </a:t>
            </a:r>
            <a:r>
              <a:rPr lang="de-DE" sz="1200" kern="1200" baseline="0" dirty="0" err="1" smtClean="0">
                <a:solidFill>
                  <a:schemeClr val="tx1"/>
                </a:solidFill>
                <a:effectLst/>
                <a:latin typeface="+mn-lt"/>
                <a:ea typeface="+mn-ea"/>
                <a:cs typeface="+mn-cs"/>
              </a:rPr>
              <a:t>Kahoots</a:t>
            </a:r>
            <a:r>
              <a:rPr lang="de-DE" sz="1200" kern="1200" baseline="0" dirty="0" smtClean="0">
                <a:solidFill>
                  <a:schemeClr val="tx1"/>
                </a:solidFill>
                <a:effectLst/>
                <a:latin typeface="+mn-lt"/>
                <a:ea typeface="+mn-ea"/>
                <a:cs typeface="+mn-cs"/>
              </a:rPr>
              <a:t>“ klicken, beim </a:t>
            </a:r>
            <a:r>
              <a:rPr lang="de-DE" sz="1200" kern="1200" baseline="0" dirty="0" err="1" smtClean="0">
                <a:solidFill>
                  <a:schemeClr val="tx1"/>
                </a:solidFill>
                <a:effectLst/>
                <a:latin typeface="+mn-lt"/>
                <a:ea typeface="+mn-ea"/>
                <a:cs typeface="+mn-cs"/>
              </a:rPr>
              <a:t>Kahoot</a:t>
            </a:r>
            <a:r>
              <a:rPr lang="de-DE" sz="1200" kern="1200" baseline="0" dirty="0" smtClean="0">
                <a:solidFill>
                  <a:schemeClr val="tx1"/>
                </a:solidFill>
                <a:effectLst/>
                <a:latin typeface="+mn-lt"/>
                <a:ea typeface="+mn-ea"/>
                <a:cs typeface="+mn-cs"/>
              </a:rPr>
              <a:t> auf den Blauen Button Klicken „Live hosten“, danach auf den Button „Start“, </a:t>
            </a:r>
            <a:endParaRPr lang="de-CH" smtClean="0"/>
          </a:p>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12</a:t>
            </a:fld>
            <a:endParaRPr lang="de-CH" dirty="0"/>
          </a:p>
        </p:txBody>
      </p:sp>
    </p:spTree>
    <p:extLst>
      <p:ext uri="{BB962C8B-B14F-4D97-AF65-F5344CB8AC3E}">
        <p14:creationId xmlns:p14="http://schemas.microsoft.com/office/powerpoint/2010/main" val="82972568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Ev. diese Folie auch weglassen (da BFS)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189163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Ev. diese Folie auch weglassen (da BFS) </a:t>
            </a:r>
          </a:p>
          <a:p>
            <a:r>
              <a:rPr lang="de-CH" dirty="0"/>
              <a:t>Standortbestimmung erfolgt bei Qualifikationsgesprächen und Besprechung Bildungsbericht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055223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Unser Bereich</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096362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 haben wir noch wenig – Branche wird diese entwickeln, erstmals auf 2026 (Anfang 2024 sollte alles klar sein)</a:t>
            </a:r>
          </a:p>
          <a:p>
            <a:r>
              <a:rPr lang="de-CH" dirty="0"/>
              <a:t>Folie stellt nur den Rahmen dar, heutiger Stand des Irrtums </a:t>
            </a:r>
          </a:p>
          <a:p>
            <a:r>
              <a:rPr lang="de-CH" dirty="0"/>
              <a:t>Total 50 Minuten (30 Minuten sind </a:t>
            </a:r>
            <a:r>
              <a:rPr lang="de-CH" b="1" dirty="0"/>
              <a:t>inklusive</a:t>
            </a:r>
            <a:r>
              <a:rPr lang="de-CH" dirty="0"/>
              <a:t>) </a:t>
            </a:r>
          </a:p>
          <a:p>
            <a:r>
              <a:rPr lang="de-CH" dirty="0"/>
              <a:t>Alle 5 Handlungsbereiche müssen beurteilt werden (gemäss </a:t>
            </a:r>
            <a:r>
              <a:rPr lang="de-CH" dirty="0" err="1"/>
              <a:t>BiVo</a:t>
            </a:r>
            <a:r>
              <a:rPr lang="de-CH" dirty="0"/>
              <a:t>-Formulierung «möglichst…») </a:t>
            </a:r>
          </a:p>
          <a:p>
            <a:r>
              <a:rPr lang="de-CH" dirty="0"/>
              <a:t>30’ sind ein Maximalwert und sind Teil der 50’</a:t>
            </a:r>
          </a:p>
          <a:p>
            <a:r>
              <a:rPr lang="de-CH" dirty="0"/>
              <a:t>Ziel sind allgemeine Prüfungen, nicht individuell zugeschnittene (allgemeine Fälle) </a:t>
            </a:r>
          </a:p>
          <a:p>
            <a:pPr marL="171450" indent="-171450">
              <a:buFont typeface="Arial" panose="020B0604020202020204" pitchFamily="34" charset="0"/>
              <a:buChar char="•"/>
            </a:pPr>
            <a:r>
              <a:rPr lang="de-CH" baseline="0" dirty="0"/>
              <a:t>Geleitet mündliche Fallarbeit, optional Vorbereitungsaufgabe wird </a:t>
            </a:r>
            <a:r>
              <a:rPr lang="de-CH" baseline="0" dirty="0" err="1"/>
              <a:t>mitbwerbtet</a:t>
            </a:r>
            <a:r>
              <a:rPr lang="de-CH" baseline="0" dirty="0"/>
              <a:t> </a:t>
            </a:r>
            <a:r>
              <a:rPr lang="de-CH" baseline="0" dirty="0">
                <a:sym typeface="Wingdings" panose="05000000000000000000" pitchFamily="2" charset="2"/>
              </a:rPr>
              <a:t> schriftliche Elemente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baseline="0" dirty="0">
                <a:sym typeface="Wingdings" panose="05000000000000000000" pitchFamily="2" charset="2"/>
              </a:rPr>
              <a:t>Ist eine </a:t>
            </a:r>
            <a:r>
              <a:rPr lang="de-CH" baseline="0" dirty="0" err="1">
                <a:sym typeface="Wingdings" panose="05000000000000000000" pitchFamily="2" charset="2"/>
              </a:rPr>
              <a:t>Fallnote</a:t>
            </a:r>
            <a:r>
              <a:rPr lang="de-CH" baseline="0" dirty="0">
                <a:sym typeface="Wingdings" panose="05000000000000000000" pitchFamily="2" charset="2"/>
              </a:rPr>
              <a:t>!  unter 4 durchgefallen! EFZ: Gibt Berufsbefähigung </a:t>
            </a:r>
            <a:endParaRPr lang="de-CH" dirty="0"/>
          </a:p>
          <a:p>
            <a:pPr marL="171450" indent="-171450">
              <a:buFont typeface="Arial" panose="020B0604020202020204" pitchFamily="34" charset="0"/>
              <a:buChar char="•"/>
            </a:pPr>
            <a:r>
              <a:rPr lang="de-CH" baseline="0" dirty="0">
                <a:sym typeface="Wingdings" panose="05000000000000000000" pitchFamily="2" charset="2"/>
              </a:rPr>
              <a:t>Noch sehr unklar, ob es mit dem Portfolio zu tun hat</a:t>
            </a:r>
          </a:p>
          <a:p>
            <a:pPr marL="171450" indent="-171450">
              <a:buFont typeface="Arial" panose="020B0604020202020204" pitchFamily="34" charset="0"/>
              <a:buChar char="•"/>
            </a:pPr>
            <a:r>
              <a:rPr lang="de-CH" baseline="0" dirty="0">
                <a:sym typeface="Wingdings" panose="05000000000000000000" pitchFamily="2" charset="2"/>
              </a:rPr>
              <a:t>Muss alle 5 Kompetenzbereich müssen in der Prüfung sein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749068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Ist schulischer Teil bei anderen Berufen ist dies ABU</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902619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Betrifft Berufsfachschule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282835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Berufsfachschule </a:t>
            </a:r>
          </a:p>
          <a:p>
            <a:r>
              <a:rPr lang="de-CH" dirty="0"/>
              <a:t>Eventuell weglassen (Folie ist fakultativ)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291574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Berufsfachschule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Eventuell weglassen (Folie ist fakultativ) </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508695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Berufsfachschule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Eventuell weglassen (Folie ist fakultativ)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460723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Berufsfachschule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Eventuell weglassen (Folie ist fakultativ)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9611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765491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Berufsfachschule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Eventuell weglassen (Folie ist fakultativ)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113205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Berufsfachschule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Eventuell weglassen (Folie ist fakultativ)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049538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559410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518109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002177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Diese Folie ist einfach und übersichtlich – ev. genügt diese zum heutigen Zeitpunkt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318856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35288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hangingPunct="0"/>
            <a:r>
              <a:rPr lang="de-CH" sz="1200" kern="1200" dirty="0">
                <a:solidFill>
                  <a:schemeClr val="tx1"/>
                </a:solidFill>
                <a:effectLst/>
                <a:latin typeface="+mn-lt"/>
                <a:ea typeface="+mn-ea"/>
                <a:cs typeface="+mn-cs"/>
              </a:rPr>
              <a:t>Sammeln Sie wichtige Erkenntnisse der Teilnehmenden aus der Transferaufgabe. Die Teilnehmenden sollen sich ruhig auch gegenseitig Tipps und Tricks mit auf den Weg geben. </a:t>
            </a:r>
          </a:p>
          <a:p>
            <a:pPr hangingPunct="0"/>
            <a:r>
              <a:rPr lang="de-CH" sz="1200" kern="1200" dirty="0">
                <a:solidFill>
                  <a:schemeClr val="tx1"/>
                </a:solidFill>
                <a:effectLst/>
                <a:latin typeface="+mn-lt"/>
                <a:ea typeface="+mn-ea"/>
                <a:cs typeface="+mn-cs"/>
              </a:rPr>
              <a:t> </a:t>
            </a:r>
          </a:p>
          <a:p>
            <a:pPr hangingPunct="0"/>
            <a:r>
              <a:rPr lang="de-CH" sz="1200" kern="1200" dirty="0">
                <a:solidFill>
                  <a:schemeClr val="tx1"/>
                </a:solidFill>
                <a:effectLst/>
                <a:latin typeface="+mn-lt"/>
                <a:ea typeface="+mn-ea"/>
                <a:cs typeface="+mn-cs"/>
              </a:rPr>
              <a:t>Beantworten Sie Fragen der Teilnehmenden. </a:t>
            </a:r>
          </a:p>
          <a:p>
            <a:pPr hangingPunct="0"/>
            <a:r>
              <a:rPr lang="de-CH" sz="1200" kern="1200" dirty="0">
                <a:solidFill>
                  <a:schemeClr val="tx1"/>
                </a:solidFill>
                <a:effectLst/>
                <a:latin typeface="+mn-lt"/>
                <a:ea typeface="+mn-ea"/>
                <a:cs typeface="+mn-cs"/>
              </a:rPr>
              <a:t> </a:t>
            </a:r>
          </a:p>
          <a:p>
            <a:pPr hangingPunct="0"/>
            <a:r>
              <a:rPr lang="de-CH" sz="1200" kern="1200" dirty="0">
                <a:solidFill>
                  <a:schemeClr val="tx1"/>
                </a:solidFill>
                <a:effectLst/>
                <a:latin typeface="+mn-lt"/>
                <a:ea typeface="+mn-ea"/>
                <a:cs typeface="+mn-cs"/>
              </a:rPr>
              <a:t>Halten Sie Fragen sowie Anmerkungen, auf die Sie zu einem späteren Zeitpunkt eingehen werden, im Themenspeicher fest. </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139</a:t>
            </a:fld>
            <a:endParaRPr lang="de-CH" dirty="0"/>
          </a:p>
        </p:txBody>
      </p:sp>
    </p:spTree>
    <p:extLst>
      <p:ext uri="{BB962C8B-B14F-4D97-AF65-F5344CB8AC3E}">
        <p14:creationId xmlns:p14="http://schemas.microsoft.com/office/powerpoint/2010/main" val="381934166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140</a:t>
            </a:fld>
            <a:endParaRPr lang="de-CH" dirty="0"/>
          </a:p>
        </p:txBody>
      </p:sp>
    </p:spTree>
    <p:extLst>
      <p:ext uri="{BB962C8B-B14F-4D97-AF65-F5344CB8AC3E}">
        <p14:creationId xmlns:p14="http://schemas.microsoft.com/office/powerpoint/2010/main" val="150533506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u="sng" kern="1200" dirty="0">
                <a:solidFill>
                  <a:schemeClr val="tx1"/>
                </a:solidFill>
                <a:effectLst/>
                <a:latin typeface="+mn-lt"/>
                <a:ea typeface="+mn-ea"/>
                <a:cs typeface="+mn-cs"/>
                <a:hlinkClick r:id="rId3"/>
              </a:rPr>
              <a:t>https://miro.com/welcomeonboard/ejI5NWJkdjRhOUtmak5lWXFubE1TWmMyTllGbTNubGVxZVcxOHNxWHRtbmpscW55VmxnVGltalRIOENoSUNaNnwzNDU4NzY0NTUyNTA2NTc4ODc1fDI=?share_link_id=169648280550</a:t>
            </a:r>
            <a:r>
              <a:rPr lang="de-CH" sz="1200" u="sng" kern="1200" dirty="0">
                <a:solidFill>
                  <a:schemeClr val="tx1"/>
                </a:solidFill>
                <a:effectLst/>
                <a:latin typeface="+mn-lt"/>
                <a:ea typeface="+mn-ea"/>
                <a:cs typeface="+mn-cs"/>
              </a:rPr>
              <a:t> </a:t>
            </a:r>
          </a:p>
          <a:p>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B4A389DC-B868-4A76-93F1-E20505CB5D10}" type="slidenum">
              <a:rPr lang="de-CH" smtClean="0"/>
              <a:pPr/>
              <a:t>141</a:t>
            </a:fld>
            <a:endParaRPr lang="de-CH" dirty="0"/>
          </a:p>
        </p:txBody>
      </p:sp>
    </p:spTree>
    <p:extLst>
      <p:ext uri="{BB962C8B-B14F-4D97-AF65-F5344CB8AC3E}">
        <p14:creationId xmlns:p14="http://schemas.microsoft.com/office/powerpoint/2010/main" val="2340003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BiVo bildet die rechtliche Grundlage für die Umsetzung</a:t>
            </a:r>
          </a:p>
        </p:txBody>
      </p:sp>
      <p:sp>
        <p:nvSpPr>
          <p:cNvPr id="4" name="Foliennummernplatzhalter 3"/>
          <p:cNvSpPr>
            <a:spLocks noGrp="1"/>
          </p:cNvSpPr>
          <p:nvPr>
            <p:ph type="sldNum" sz="quarter" idx="5"/>
          </p:nvPr>
        </p:nvSpPr>
        <p:spPr/>
        <p:txBody>
          <a:bodyPr/>
          <a:lstStyle/>
          <a:p>
            <a:fld id="{B4A389DC-B868-4A76-93F1-E20505CB5D10}" type="slidenum">
              <a:rPr lang="de-CH" smtClean="0"/>
              <a:pPr/>
              <a:t>14</a:t>
            </a:fld>
            <a:endParaRPr lang="de-CH" dirty="0"/>
          </a:p>
        </p:txBody>
      </p:sp>
    </p:spTree>
    <p:extLst>
      <p:ext uri="{BB962C8B-B14F-4D97-AF65-F5344CB8AC3E}">
        <p14:creationId xmlns:p14="http://schemas.microsoft.com/office/powerpoint/2010/main" val="229900104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142</a:t>
            </a:fld>
            <a:endParaRPr lang="de-CH" dirty="0"/>
          </a:p>
        </p:txBody>
      </p:sp>
    </p:spTree>
    <p:extLst>
      <p:ext uri="{BB962C8B-B14F-4D97-AF65-F5344CB8AC3E}">
        <p14:creationId xmlns:p14="http://schemas.microsoft.com/office/powerpoint/2010/main" val="103912250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Wichtig:</a:t>
            </a:r>
          </a:p>
          <a:p>
            <a:pPr marL="171450" indent="-171450">
              <a:buFontTx/>
              <a:buChar char="-"/>
            </a:pPr>
            <a:r>
              <a:rPr lang="de-CH" dirty="0"/>
              <a:t>Praxisaufträge auf Abteilungen verteilen und Ablauf erstellen</a:t>
            </a:r>
          </a:p>
          <a:p>
            <a:pPr marL="171450" indent="-171450">
              <a:buFontTx/>
              <a:buChar char="-"/>
            </a:pPr>
            <a:r>
              <a:rPr lang="de-CH" dirty="0"/>
              <a:t>Abteilungen sollen sich überlegen, wann sie welchen Praxisauftrag machen werden (es sind viele!)</a:t>
            </a:r>
          </a:p>
          <a:p>
            <a:pPr marL="171450" indent="-171450">
              <a:buFontTx/>
              <a:buChar char="-"/>
            </a:pPr>
            <a:r>
              <a:rPr lang="de-CH" dirty="0"/>
              <a:t>Überlegt euch an welchen Gesprächen ihr dabei seit</a:t>
            </a:r>
          </a:p>
          <a:p>
            <a:pPr marL="171450" indent="-171450">
              <a:buFontTx/>
              <a:buChar char="-"/>
            </a:pPr>
            <a:r>
              <a:rPr lang="de-CH" dirty="0"/>
              <a:t>Führt die Lernenden gut ein, schaut, dass sie die </a:t>
            </a:r>
            <a:r>
              <a:rPr lang="de-CH" dirty="0" err="1"/>
              <a:t>Blended</a:t>
            </a:r>
            <a:r>
              <a:rPr lang="de-CH" dirty="0"/>
              <a:t> </a:t>
            </a:r>
            <a:r>
              <a:rPr lang="de-CH" dirty="0" err="1"/>
              <a:t>Learnings</a:t>
            </a:r>
            <a:r>
              <a:rPr lang="de-CH" dirty="0"/>
              <a:t> machen und gebt ihnen Zeit dafür! Es sind ÜK-Tage</a:t>
            </a:r>
          </a:p>
          <a:p>
            <a:pPr marL="171450" indent="-171450">
              <a:buFontTx/>
              <a:buChar char="-"/>
            </a:pPr>
            <a:r>
              <a:rPr lang="de-CH" dirty="0"/>
              <a:t>Die Branche AG wird weiterhin Hilfsmittel zur Verfügung stellen – es ist ein rollender Ablauf </a:t>
            </a:r>
          </a:p>
          <a:p>
            <a:pPr marL="171450" indent="-171450">
              <a:buFontTx/>
              <a:buChar char="-"/>
            </a:pPr>
            <a:r>
              <a:rPr lang="de-CH" dirty="0"/>
              <a:t>Wenn ihr Wünsche/Ideen habt, was euch helfen könnte </a:t>
            </a:r>
            <a:r>
              <a:rPr lang="de-CH" dirty="0">
                <a:sym typeface="Wingdings" panose="05000000000000000000" pitchFamily="2" charset="2"/>
              </a:rPr>
              <a:t> informiert </a:t>
            </a:r>
            <a:r>
              <a:rPr lang="de-CH">
                <a:sym typeface="Wingdings" panose="05000000000000000000" pitchFamily="2" charset="2"/>
              </a:rPr>
              <a:t>die Branche</a:t>
            </a: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143</a:t>
            </a:fld>
            <a:endParaRPr lang="de-CH" dirty="0"/>
          </a:p>
        </p:txBody>
      </p:sp>
    </p:spTree>
    <p:extLst>
      <p:ext uri="{BB962C8B-B14F-4D97-AF65-F5344CB8AC3E}">
        <p14:creationId xmlns:p14="http://schemas.microsoft.com/office/powerpoint/2010/main" val="300421783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144</a:t>
            </a:fld>
            <a:endParaRPr lang="de-CH" dirty="0"/>
          </a:p>
        </p:txBody>
      </p:sp>
    </p:spTree>
    <p:extLst>
      <p:ext uri="{BB962C8B-B14F-4D97-AF65-F5344CB8AC3E}">
        <p14:creationId xmlns:p14="http://schemas.microsoft.com/office/powerpoint/2010/main" val="320823120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145</a:t>
            </a:fld>
            <a:endParaRPr lang="de-CH" dirty="0"/>
          </a:p>
        </p:txBody>
      </p:sp>
    </p:spTree>
    <p:extLst>
      <p:ext uri="{BB962C8B-B14F-4D97-AF65-F5344CB8AC3E}">
        <p14:creationId xmlns:p14="http://schemas.microsoft.com/office/powerpoint/2010/main" val="69563791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146</a:t>
            </a:fld>
            <a:endParaRPr lang="de-CH" dirty="0"/>
          </a:p>
        </p:txBody>
      </p:sp>
    </p:spTree>
    <p:extLst>
      <p:ext uri="{BB962C8B-B14F-4D97-AF65-F5344CB8AC3E}">
        <p14:creationId xmlns:p14="http://schemas.microsoft.com/office/powerpoint/2010/main" val="48856711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147</a:t>
            </a:fld>
            <a:endParaRPr lang="de-CH" dirty="0"/>
          </a:p>
        </p:txBody>
      </p:sp>
    </p:spTree>
    <p:extLst>
      <p:ext uri="{BB962C8B-B14F-4D97-AF65-F5344CB8AC3E}">
        <p14:creationId xmlns:p14="http://schemas.microsoft.com/office/powerpoint/2010/main" val="83186150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148</a:t>
            </a:fld>
            <a:endParaRPr lang="de-CH" dirty="0"/>
          </a:p>
        </p:txBody>
      </p:sp>
    </p:spTree>
    <p:extLst>
      <p:ext uri="{BB962C8B-B14F-4D97-AF65-F5344CB8AC3E}">
        <p14:creationId xmlns:p14="http://schemas.microsoft.com/office/powerpoint/2010/main" val="2677122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313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2869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Aktivität–</a:t>
            </a:r>
            <a:r>
              <a:rPr lang="de-DE" baseline="0" dirty="0"/>
              <a:t> und </a:t>
            </a:r>
            <a:r>
              <a:rPr lang="de-DE" baseline="0" dirty="0" err="1"/>
              <a:t>Hanldungskompetenz</a:t>
            </a:r>
            <a:r>
              <a:rPr lang="de-DE" baseline="0" dirty="0"/>
              <a:t> willensstark und aktiv umsetzten ist etwas neues </a:t>
            </a:r>
            <a:r>
              <a:rPr lang="de-DE" baseline="0" dirty="0">
                <a:sym typeface="Wingdings" panose="05000000000000000000" pitchFamily="2" charset="2"/>
              </a:rPr>
              <a:t> Achtung ist aber nicht für alle einfach zu Beginn  gutes Vorbild sein</a:t>
            </a:r>
            <a:endParaRPr lang="de-DE" baseline="0" dirty="0"/>
          </a:p>
          <a:p>
            <a:r>
              <a:rPr lang="de-DE" baseline="0" dirty="0"/>
              <a:t>Folie sehr wichtig!</a:t>
            </a:r>
          </a:p>
          <a:p>
            <a:r>
              <a:rPr lang="de-DE" baseline="0" dirty="0"/>
              <a:t>Emotion </a:t>
            </a:r>
            <a:r>
              <a:rPr lang="de-DE" baseline="0" dirty="0">
                <a:sym typeface="Wingdings" panose="05000000000000000000" pitchFamily="2" charset="2"/>
              </a:rPr>
              <a:t> starke Gefühle</a:t>
            </a:r>
            <a:endParaRPr lang="de-DE" baseline="0" dirty="0"/>
          </a:p>
          <a:p>
            <a:r>
              <a:rPr lang="de-DE" baseline="0" dirty="0"/>
              <a:t>Motivation </a:t>
            </a:r>
            <a:r>
              <a:rPr lang="de-DE" baseline="0" dirty="0">
                <a:sym typeface="Wingdings" panose="05000000000000000000" pitchFamily="2" charset="2"/>
              </a:rPr>
              <a:t> menschliches Verhalten</a:t>
            </a:r>
          </a:p>
          <a:p>
            <a:endParaRPr lang="de-DE" baseline="0" dirty="0">
              <a:sym typeface="Wingdings" panose="05000000000000000000" pitchFamily="2" charset="2"/>
            </a:endParaRPr>
          </a:p>
          <a:p>
            <a:r>
              <a:rPr lang="de-DE" baseline="0" dirty="0">
                <a:sym typeface="Wingdings" panose="05000000000000000000" pitchFamily="2" charset="2"/>
              </a:rPr>
              <a:t>Wir müssen Anreize schaffen, dass Lernende dies umsetzten können. </a:t>
            </a:r>
            <a:endParaRPr lang="de-CH" dirty="0"/>
          </a:p>
          <a:p>
            <a:r>
              <a:rPr lang="de-CH" dirty="0"/>
              <a:t>Ein Umfeld schaffen, das Motivation zulässt/fördert </a:t>
            </a:r>
          </a:p>
          <a:p>
            <a:r>
              <a:rPr lang="de-CH" dirty="0"/>
              <a:t>Wichtig: Vorbildfunktion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771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Es braucht immer eine theoretische Grundlage </a:t>
            </a:r>
          </a:p>
          <a:p>
            <a:r>
              <a:rPr lang="de-CH" dirty="0"/>
              <a:t>Mit diesem Prozess können wir uns Kompetenzen aneignen </a:t>
            </a:r>
          </a:p>
          <a:p>
            <a:r>
              <a:rPr lang="de-CH" dirty="0"/>
              <a:t>z.B. Kind mit musizieren – üben – gute Schüler (hat nichts mit Intelligenz zu tun) </a:t>
            </a:r>
          </a:p>
          <a:p>
            <a:r>
              <a:rPr lang="de-CH" dirty="0"/>
              <a:t>Erfolgserlebnisse selber erfahren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2) Fortschritte erzielen durch üben! (Analog Sportler, Musiker usw.) </a:t>
            </a:r>
          </a:p>
          <a:p>
            <a:r>
              <a:rPr lang="de-CH" dirty="0"/>
              <a:t>4) Auswerten/Reflexion: Ziel ist ein 360°-Feedback / Erkennen von «Blinden Flecken» </a:t>
            </a:r>
          </a:p>
          <a:p>
            <a:r>
              <a:rPr lang="de-CH" dirty="0"/>
              <a:t>4) Entwicklung ermöglichen (durch Ziele oder Verbesserungsmassnahmen vereinbaren) </a:t>
            </a:r>
          </a:p>
          <a:p>
            <a:r>
              <a:rPr lang="de-CH" dirty="0"/>
              <a:t>Wichtig: Erfolgserlebnisse ermöglichen und selber erfahrbar machen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1644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Wie heute LLD </a:t>
            </a:r>
          </a:p>
          <a:p>
            <a:r>
              <a:rPr lang="de-CH" dirty="0"/>
              <a:t>Gut dokumentieren </a:t>
            </a:r>
          </a:p>
          <a:p>
            <a:r>
              <a:rPr lang="de-CH" dirty="0"/>
              <a:t>Persönliches Portfolio – Lernender kann Zugriffe vergeben (an Lehrerin, über begrenzte Zeit) </a:t>
            </a:r>
          </a:p>
          <a:p>
            <a:r>
              <a:rPr lang="de-CH" dirty="0"/>
              <a:t>Ausbildungscoach hat Zugriff (kann auch auf Berufsbildende übertragen werden), Zugriffe über Geschäftsstelle ov-ap</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496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a:t>
            </a:fld>
            <a:endParaRPr lang="de-CH" dirty="0"/>
          </a:p>
        </p:txBody>
      </p:sp>
    </p:spTree>
    <p:extLst>
      <p:ext uri="{BB962C8B-B14F-4D97-AF65-F5344CB8AC3E}">
        <p14:creationId xmlns:p14="http://schemas.microsoft.com/office/powerpoint/2010/main" val="4122874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0755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Branche = Fachrichtung </a:t>
            </a:r>
          </a:p>
          <a:p>
            <a:r>
              <a:rPr lang="de-DE" dirty="0"/>
              <a:t>Ziel und Anforderungen sind</a:t>
            </a:r>
            <a:r>
              <a:rPr lang="de-DE" baseline="0" dirty="0"/>
              <a:t> über Handlungskompetenzen geregelt</a:t>
            </a:r>
          </a:p>
          <a:p>
            <a:r>
              <a:rPr lang="de-DE" baseline="0" dirty="0" err="1"/>
              <a:t>Qualifkationsprofil</a:t>
            </a:r>
            <a:r>
              <a:rPr lang="de-DE" baseline="0" dirty="0"/>
              <a:t>: zeigt mind. Anforderung und was max. geprüft wird</a:t>
            </a:r>
            <a:endParaRPr lang="de-CH" dirty="0"/>
          </a:p>
          <a:p>
            <a:r>
              <a:rPr lang="de-CH" dirty="0"/>
              <a:t>Arbeitssicherheit bei uns nicht so wichtig wie Bsp. Beim Elektriker </a:t>
            </a:r>
            <a:r>
              <a:rPr lang="de-CH" dirty="0">
                <a:sym typeface="Wingdings" panose="05000000000000000000" pitchFamily="2" charset="2"/>
              </a:rPr>
              <a:t> </a:t>
            </a:r>
          </a:p>
          <a:p>
            <a:r>
              <a:rPr lang="de-CH" dirty="0">
                <a:sym typeface="Wingdings" panose="05000000000000000000" pitchFamily="2" charset="2"/>
              </a:rPr>
              <a:t>SOG-Ausbildung mit Langzeitpraktikum von mind. 12 Monate </a:t>
            </a:r>
          </a:p>
          <a:p>
            <a:r>
              <a:rPr lang="de-CH" dirty="0">
                <a:sym typeface="Wingdings" panose="05000000000000000000" pitchFamily="2" charset="2"/>
              </a:rPr>
              <a:t>Qualifikationsprofil ist wichtig bei Anrechnung von früheren Lehren etc.  </a:t>
            </a:r>
          </a:p>
          <a:p>
            <a:r>
              <a:rPr lang="de-CH" dirty="0">
                <a:sym typeface="Wingdings" panose="05000000000000000000" pitchFamily="2" charset="2"/>
              </a:rPr>
              <a:t>Handlungskompetenzbereiche (stellen Minimalstandard für Ausbildung sicher und bilden maximaler Umfang für QV)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9040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Qualifikationsverfahren ist ganz neu gestaltet, an andere Berufe angepasst!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430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Siehe nächste Folien ist alles genau erklärt</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7606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Siehe nächste Folien ist alles genau erklärt</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710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t>Heute gilt ALS </a:t>
            </a:r>
            <a:r>
              <a:rPr lang="de-CH" i="1" dirty="0" err="1"/>
              <a:t>als</a:t>
            </a:r>
            <a:r>
              <a:rPr lang="de-CH" i="1" dirty="0"/>
              <a:t> Bildungsbericht </a:t>
            </a:r>
          </a:p>
          <a:p>
            <a:r>
              <a:rPr lang="de-CH" b="1" dirty="0"/>
              <a:t>System</a:t>
            </a:r>
            <a:r>
              <a:rPr lang="de-CH" dirty="0"/>
              <a:t> führt </a:t>
            </a:r>
            <a:r>
              <a:rPr lang="de-CH" dirty="0" err="1"/>
              <a:t>üK</a:t>
            </a:r>
            <a:r>
              <a:rPr lang="de-CH" dirty="0"/>
              <a:t> und Betrieb automatisch zusammen – es fehlen Zeugnisse der Berufsschule </a:t>
            </a:r>
          </a:p>
          <a:p>
            <a:r>
              <a:rPr lang="de-CH" dirty="0"/>
              <a:t>Bildungsbericht soll so nicht </a:t>
            </a:r>
            <a:r>
              <a:rPr lang="de-CH" dirty="0" err="1"/>
              <a:t>mega</a:t>
            </a:r>
            <a:r>
              <a:rPr lang="de-CH" dirty="0"/>
              <a:t> aufwändig sein </a:t>
            </a:r>
          </a:p>
          <a:p>
            <a:r>
              <a:rPr lang="de-CH" dirty="0"/>
              <a:t>Bei Ausfall Praxisbildner können Rechte übertragen werden </a:t>
            </a:r>
          </a:p>
          <a:p>
            <a:r>
              <a:rPr lang="de-CH" dirty="0"/>
              <a:t>Zeugnis kann hochgeladen werden und allfällige Massnahmen auch – Rest erfolgt automatisch</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540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7492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19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Branchenübergreifend ist Hauptteil</a:t>
            </a:r>
          </a:p>
          <a:p>
            <a:r>
              <a:rPr lang="de-DE" dirty="0"/>
              <a:t>Genaueres nächste Folien</a:t>
            </a:r>
            <a:endParaRPr lang="de-CH" dirty="0"/>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6487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39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3</a:t>
            </a:fld>
            <a:endParaRPr lang="de-CH" dirty="0"/>
          </a:p>
        </p:txBody>
      </p:sp>
    </p:spTree>
    <p:extLst>
      <p:ext uri="{BB962C8B-B14F-4D97-AF65-F5344CB8AC3E}">
        <p14:creationId xmlns:p14="http://schemas.microsoft.com/office/powerpoint/2010/main" val="3761767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Zu detaillierte Folie – evtl. weglassen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9631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Zu detaillierte Folie – evtl. weglassen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89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093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Unten </a:t>
            </a:r>
            <a:r>
              <a:rPr lang="de-CH" b="1" dirty="0"/>
              <a:t>Entwicklung</a:t>
            </a:r>
            <a:r>
              <a:rPr lang="de-CH" dirty="0"/>
              <a:t> der Kompetenzen (Lernende unterstützen zur Erreichung der Kompetenzen) </a:t>
            </a:r>
          </a:p>
          <a:p>
            <a:r>
              <a:rPr lang="de-CH" dirty="0"/>
              <a:t>Oben </a:t>
            </a:r>
            <a:r>
              <a:rPr lang="de-CH" b="1" dirty="0"/>
              <a:t>Beurteilung </a:t>
            </a:r>
            <a:endParaRPr lang="de-CH" b="0" dirty="0"/>
          </a:p>
          <a:p>
            <a:endParaRPr lang="de-CH" dirty="0"/>
          </a:p>
          <a:p>
            <a:r>
              <a:rPr lang="de-DE" dirty="0"/>
              <a:t>Ausbildungsprogramm entspricht dem Basisausbildungsprogramm</a:t>
            </a:r>
          </a:p>
          <a:p>
            <a:endParaRPr lang="de-CH" dirty="0"/>
          </a:p>
          <a:p>
            <a:r>
              <a:rPr lang="de-CH" dirty="0"/>
              <a:t>Feedback immer auch zeitnah, Beurteilungsgespräch ist Übersicht über das Ganze </a:t>
            </a:r>
          </a:p>
          <a:p>
            <a:r>
              <a:rPr lang="de-CH" dirty="0"/>
              <a:t>Im Betrieb definieren, wer Beurteilung und Gespräch macht </a:t>
            </a:r>
          </a:p>
          <a:p>
            <a:r>
              <a:rPr lang="de-CH" dirty="0"/>
              <a:t>= am Schluss ist der Bildungsbericht das Resultat (mit Unterschrift uploaden) </a:t>
            </a:r>
          </a:p>
          <a:p>
            <a:r>
              <a:rPr lang="de-CH" dirty="0"/>
              <a:t>Bei minderjährigen Lernenden = Unterschrift gesetzlicher Vertreter einholen </a:t>
            </a:r>
          </a:p>
          <a:p>
            <a:r>
              <a:rPr lang="de-CH" b="1" dirty="0"/>
              <a:t>Fehler auf Folie: Beurteilung erfolgt pro Semester </a:t>
            </a:r>
          </a:p>
          <a:p>
            <a:r>
              <a:rPr lang="de-DE" dirty="0"/>
              <a:t>Entwicklung:</a:t>
            </a:r>
          </a:p>
          <a:p>
            <a:endParaRPr lang="de-DE" dirty="0"/>
          </a:p>
          <a:p>
            <a:r>
              <a:rPr lang="de-DE" dirty="0" err="1"/>
              <a:t>aBteilung</a:t>
            </a:r>
            <a:r>
              <a:rPr lang="de-DE" baseline="0" dirty="0"/>
              <a:t> pro </a:t>
            </a:r>
            <a:r>
              <a:rPr lang="de-DE" baseline="0" dirty="0" err="1"/>
              <a:t>Semster</a:t>
            </a:r>
            <a:r>
              <a:rPr lang="de-DE" baseline="0" dirty="0"/>
              <a:t> wird zugewiesen</a:t>
            </a:r>
          </a:p>
          <a:p>
            <a:r>
              <a:rPr lang="de-DE" baseline="0" dirty="0"/>
              <a:t>Kompetenzraster hat mehrere Praxisaufträge, alle müssen verschoben werden </a:t>
            </a:r>
          </a:p>
          <a:p>
            <a:r>
              <a:rPr lang="de-DE" baseline="0" dirty="0"/>
              <a:t>Wie viele Praxisaufträge pro Semester </a:t>
            </a:r>
          </a:p>
          <a:p>
            <a:r>
              <a:rPr lang="de-DE" baseline="0" dirty="0"/>
              <a:t>Wenn man etwas ändert am Ausbildungsprogramm stimmt es nicht </a:t>
            </a:r>
            <a:r>
              <a:rPr lang="de-DE" baseline="0" dirty="0" err="1"/>
              <a:t>emhr</a:t>
            </a:r>
            <a:r>
              <a:rPr lang="de-DE" baseline="0" dirty="0"/>
              <a:t> mit der Schule überein, ist aber möglich.</a:t>
            </a:r>
          </a:p>
          <a:p>
            <a:r>
              <a:rPr lang="de-DE" baseline="0" dirty="0"/>
              <a:t>Raster kann man verschieben </a:t>
            </a:r>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9B6D5DF1-2690-AE5B-EAF4-C1910B4DA685}"/>
                  </a:ext>
                </a:extLst>
              </p14:cNvPr>
              <p14:cNvContentPartPr/>
              <p14:nvPr/>
            </p14:nvContentPartPr>
            <p14:xfrm>
              <a:off x="2360333" y="2924787"/>
              <a:ext cx="734974" cy="2039325"/>
            </p14:xfrm>
          </p:contentPart>
        </mc:Choice>
        <mc:Fallback xmlns="">
          <p:pic>
            <p:nvPicPr>
              <p:cNvPr id="5" name="Freihand 4">
                <a:extLst>
                  <a:ext uri="{FF2B5EF4-FFF2-40B4-BE49-F238E27FC236}">
                    <a16:creationId xmlns:a16="http://schemas.microsoft.com/office/drawing/2014/main" id="{9B6D5DF1-2690-AE5B-EAF4-C1910B4DA685}"/>
                  </a:ext>
                </a:extLst>
              </p:cNvPr>
              <p:cNvPicPr/>
              <p:nvPr/>
            </p:nvPicPr>
            <p:blipFill>
              <a:blip r:embed="rId4"/>
              <a:stretch>
                <a:fillRect/>
              </a:stretch>
            </p:blipFill>
            <p:spPr>
              <a:xfrm>
                <a:off x="2351335" y="2915787"/>
                <a:ext cx="752610" cy="20569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D48FE633-A1B3-9CE2-6881-2E05D62572E1}"/>
                  </a:ext>
                </a:extLst>
              </p14:cNvPr>
              <p14:cNvContentPartPr/>
              <p14:nvPr/>
            </p14:nvContentPartPr>
            <p14:xfrm>
              <a:off x="1858626" y="974320"/>
              <a:ext cx="650507" cy="4486204"/>
            </p14:xfrm>
          </p:contentPart>
        </mc:Choice>
        <mc:Fallback xmlns="">
          <p:pic>
            <p:nvPicPr>
              <p:cNvPr id="6" name="Freihand 5">
                <a:extLst>
                  <a:ext uri="{FF2B5EF4-FFF2-40B4-BE49-F238E27FC236}">
                    <a16:creationId xmlns:a16="http://schemas.microsoft.com/office/drawing/2014/main" id="{D48FE633-A1B3-9CE2-6881-2E05D62572E1}"/>
                  </a:ext>
                </a:extLst>
              </p:cNvPr>
              <p:cNvPicPr/>
              <p:nvPr/>
            </p:nvPicPr>
            <p:blipFill>
              <a:blip r:embed="rId6"/>
              <a:stretch>
                <a:fillRect/>
              </a:stretch>
            </p:blipFill>
            <p:spPr>
              <a:xfrm>
                <a:off x="1849631" y="965320"/>
                <a:ext cx="668137" cy="4503844"/>
              </a:xfrm>
              <a:prstGeom prst="rect">
                <a:avLst/>
              </a:prstGeom>
            </p:spPr>
          </p:pic>
        </mc:Fallback>
      </mc:AlternateContent>
      <p:grpSp>
        <p:nvGrpSpPr>
          <p:cNvPr id="11" name="Gruppieren 10">
            <a:extLst>
              <a:ext uri="{FF2B5EF4-FFF2-40B4-BE49-F238E27FC236}">
                <a16:creationId xmlns:a16="http://schemas.microsoft.com/office/drawing/2014/main" id="{B696C32D-E5C1-9634-A028-5662F1CFBB63}"/>
              </a:ext>
            </a:extLst>
          </p:cNvPr>
          <p:cNvGrpSpPr/>
          <p:nvPr/>
        </p:nvGrpSpPr>
        <p:grpSpPr>
          <a:xfrm>
            <a:off x="1918574" y="5261829"/>
            <a:ext cx="37824" cy="50032"/>
            <a:chOff x="1935600" y="4846200"/>
            <a:chExt cx="38160" cy="4608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F490B216-8F18-583A-919C-8BD250F21A8A}"/>
                    </a:ext>
                  </a:extLst>
                </p14:cNvPr>
                <p14:cNvContentPartPr/>
                <p14:nvPr/>
              </p14:nvContentPartPr>
              <p14:xfrm>
                <a:off x="1957920" y="4891920"/>
                <a:ext cx="360" cy="360"/>
              </p14:xfrm>
            </p:contentPart>
          </mc:Choice>
          <mc:Fallback xmlns="">
            <p:pic>
              <p:nvPicPr>
                <p:cNvPr id="7" name="Freihand 6">
                  <a:extLst>
                    <a:ext uri="{FF2B5EF4-FFF2-40B4-BE49-F238E27FC236}">
                      <a16:creationId xmlns:a16="http://schemas.microsoft.com/office/drawing/2014/main" id="{F490B216-8F18-583A-919C-8BD250F21A8A}"/>
                    </a:ext>
                  </a:extLst>
                </p:cNvPr>
                <p:cNvPicPr/>
                <p:nvPr/>
              </p:nvPicPr>
              <p:blipFill>
                <a:blip r:embed="rId8"/>
                <a:stretch>
                  <a:fillRect/>
                </a:stretch>
              </p:blipFill>
              <p:spPr>
                <a:xfrm>
                  <a:off x="1949280" y="4882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D8EEBB0-DBBE-6550-C303-74286E4781FC}"/>
                    </a:ext>
                  </a:extLst>
                </p14:cNvPr>
                <p14:cNvContentPartPr/>
                <p14:nvPr/>
              </p14:nvContentPartPr>
              <p14:xfrm>
                <a:off x="1935600" y="4891920"/>
                <a:ext cx="360" cy="360"/>
              </p14:xfrm>
            </p:contentPart>
          </mc:Choice>
          <mc:Fallback xmlns="">
            <p:pic>
              <p:nvPicPr>
                <p:cNvPr id="8" name="Freihand 7">
                  <a:extLst>
                    <a:ext uri="{FF2B5EF4-FFF2-40B4-BE49-F238E27FC236}">
                      <a16:creationId xmlns:a16="http://schemas.microsoft.com/office/drawing/2014/main" id="{7D8EEBB0-DBBE-6550-C303-74286E4781FC}"/>
                    </a:ext>
                  </a:extLst>
                </p:cNvPr>
                <p:cNvPicPr/>
                <p:nvPr/>
              </p:nvPicPr>
              <p:blipFill>
                <a:blip r:embed="rId10"/>
                <a:stretch>
                  <a:fillRect/>
                </a:stretch>
              </p:blipFill>
              <p:spPr>
                <a:xfrm>
                  <a:off x="1926600" y="4882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92093AE6-79E5-163A-F09E-B7A19A5F186F}"/>
                    </a:ext>
                  </a:extLst>
                </p14:cNvPr>
                <p14:cNvContentPartPr/>
                <p14:nvPr/>
              </p14:nvContentPartPr>
              <p14:xfrm>
                <a:off x="1973400" y="4846200"/>
                <a:ext cx="360" cy="360"/>
              </p14:xfrm>
            </p:contentPart>
          </mc:Choice>
          <mc:Fallback xmlns="">
            <p:pic>
              <p:nvPicPr>
                <p:cNvPr id="10" name="Freihand 9">
                  <a:extLst>
                    <a:ext uri="{FF2B5EF4-FFF2-40B4-BE49-F238E27FC236}">
                      <a16:creationId xmlns:a16="http://schemas.microsoft.com/office/drawing/2014/main" id="{92093AE6-79E5-163A-F09E-B7A19A5F186F}"/>
                    </a:ext>
                  </a:extLst>
                </p:cNvPr>
                <p:cNvPicPr/>
                <p:nvPr/>
              </p:nvPicPr>
              <p:blipFill>
                <a:blip r:embed="rId8"/>
                <a:stretch>
                  <a:fillRect/>
                </a:stretch>
              </p:blipFill>
              <p:spPr>
                <a:xfrm>
                  <a:off x="1964760" y="483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735A3758-1B44-1A9B-010E-709246310758}"/>
                  </a:ext>
                </a:extLst>
              </p14:cNvPr>
              <p14:cNvContentPartPr/>
              <p14:nvPr/>
            </p14:nvContentPartPr>
            <p14:xfrm>
              <a:off x="883400" y="5626124"/>
              <a:ext cx="357" cy="391"/>
            </p14:xfrm>
          </p:contentPart>
        </mc:Choice>
        <mc:Fallback xmlns="">
          <p:pic>
            <p:nvPicPr>
              <p:cNvPr id="12" name="Freihand 11">
                <a:extLst>
                  <a:ext uri="{FF2B5EF4-FFF2-40B4-BE49-F238E27FC236}">
                    <a16:creationId xmlns:a16="http://schemas.microsoft.com/office/drawing/2014/main" id="{735A3758-1B44-1A9B-010E-709246310758}"/>
                  </a:ext>
                </a:extLst>
              </p:cNvPr>
              <p:cNvPicPr/>
              <p:nvPr/>
            </p:nvPicPr>
            <p:blipFill>
              <a:blip r:embed="rId13"/>
              <a:stretch>
                <a:fillRect/>
              </a:stretch>
            </p:blipFill>
            <p:spPr>
              <a:xfrm>
                <a:off x="874475" y="5616349"/>
                <a:ext cx="17850" cy="19550"/>
              </a:xfrm>
              <a:prstGeom prst="rect">
                <a:avLst/>
              </a:prstGeom>
            </p:spPr>
          </p:pic>
        </mc:Fallback>
      </mc:AlternateContent>
    </p:spTree>
    <p:extLst>
      <p:ext uri="{BB962C8B-B14F-4D97-AF65-F5344CB8AC3E}">
        <p14:creationId xmlns:p14="http://schemas.microsoft.com/office/powerpoint/2010/main" val="371723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A48A539E-9EE2-1CBA-1D70-65F6A0624B01}"/>
                  </a:ext>
                </a:extLst>
              </p14:cNvPr>
              <p14:cNvContentPartPr/>
              <p14:nvPr/>
            </p14:nvContentPartPr>
            <p14:xfrm>
              <a:off x="2522693" y="4823658"/>
              <a:ext cx="357" cy="391"/>
            </p14:xfrm>
          </p:contentPart>
        </mc:Choice>
        <mc:Fallback xmlns="">
          <p:pic>
            <p:nvPicPr>
              <p:cNvPr id="5" name="Freihand 4">
                <a:extLst>
                  <a:ext uri="{FF2B5EF4-FFF2-40B4-BE49-F238E27FC236}">
                    <a16:creationId xmlns:a16="http://schemas.microsoft.com/office/drawing/2014/main" id="{A48A539E-9EE2-1CBA-1D70-65F6A0624B01}"/>
                  </a:ext>
                </a:extLst>
              </p:cNvPr>
              <p:cNvPicPr/>
              <p:nvPr/>
            </p:nvPicPr>
            <p:blipFill>
              <a:blip r:embed="rId4"/>
              <a:stretch>
                <a:fillRect/>
              </a:stretch>
            </p:blipFill>
            <p:spPr>
              <a:xfrm>
                <a:off x="2513768" y="4813883"/>
                <a:ext cx="17850" cy="19550"/>
              </a:xfrm>
              <a:prstGeom prst="rect">
                <a:avLst/>
              </a:prstGeom>
            </p:spPr>
          </p:pic>
        </mc:Fallback>
      </mc:AlternateContent>
    </p:spTree>
    <p:extLst>
      <p:ext uri="{BB962C8B-B14F-4D97-AF65-F5344CB8AC3E}">
        <p14:creationId xmlns:p14="http://schemas.microsoft.com/office/powerpoint/2010/main" val="91557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dirty="0"/>
              <a:t>Abu ist bei uns integriert</a:t>
            </a:r>
          </a:p>
          <a:p>
            <a:pPr marL="0" indent="0">
              <a:buFont typeface="Arial" panose="020B0604020202020204" pitchFamily="34" charset="0"/>
              <a:buNone/>
            </a:pPr>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2085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Integrierte Maturität weiterhin möglich </a:t>
            </a:r>
          </a:p>
          <a:p>
            <a:r>
              <a:rPr lang="de-CH" b="1" dirty="0"/>
              <a:t>Teil BM </a:t>
            </a:r>
            <a:r>
              <a:rPr lang="de-CH" dirty="0"/>
              <a:t>ist fächerorientiert nicht Handlungskompetenzorientiert; BM ist klar ausgewiesen und separiert (</a:t>
            </a:r>
            <a:r>
              <a:rPr lang="de-CH" dirty="0" err="1"/>
              <a:t>sep</a:t>
            </a:r>
            <a:r>
              <a:rPr lang="de-CH" dirty="0"/>
              <a:t>, Unterricht)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7029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Hinweis </a:t>
            </a:r>
            <a:r>
              <a:rPr lang="de-CH" dirty="0" err="1"/>
              <a:t>üK</a:t>
            </a:r>
            <a:r>
              <a:rPr lang="de-CH" dirty="0"/>
              <a:t>-Leitung:</a:t>
            </a:r>
          </a:p>
          <a:p>
            <a:pPr marL="171450" indent="-171450">
              <a:buFont typeface="Arial" panose="020B0604020202020204" pitchFamily="34" charset="0"/>
              <a:buChar char="•"/>
            </a:pPr>
            <a:r>
              <a:rPr lang="de-CH" dirty="0"/>
              <a:t>Blau umrandet = hier stehen die Lernenden gerade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a:t>Es gibt 5 </a:t>
            </a:r>
            <a:r>
              <a:rPr lang="de-CH" dirty="0" err="1"/>
              <a:t>üK</a:t>
            </a:r>
            <a:r>
              <a:rPr lang="de-CH" dirty="0"/>
              <a:t>-Blöcke über 5 Semester verteilt. Im letzten Semester der beruflichen Grundbildung finden ab Beginn des Qualifikationsverfahrens keine überbetrieblichen Kurse statt.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a:t>Thematisieren Sie auch die Organisation des Selbststudiums = orts- und zeitunabhängig (= Vorbereitungsaufträge wie Grundlagenstudium und Recherche sowie Nachbereitungsaufträge E-Test und Praxisaufträge)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CH" dirty="0"/>
          </a:p>
          <a:p>
            <a:pPr marR="0" lvl="0" algn="l" defTabSz="914400" rtl="0" eaLnBrk="1" fontAlgn="auto" latinLnBrk="0" hangingPunct="1">
              <a:lnSpc>
                <a:spcPct val="100000"/>
              </a:lnSpc>
              <a:spcBef>
                <a:spcPts val="0"/>
              </a:spcBef>
              <a:spcAft>
                <a:spcPts val="0"/>
              </a:spcAft>
              <a:buClrTx/>
              <a:buSzTx/>
              <a:tabLst/>
              <a:defRPr/>
            </a:pPr>
            <a:r>
              <a:rPr lang="de-CH" b="0" dirty="0"/>
              <a:t>!!!!!Berufsbildner soll in den ersten Tagen </a:t>
            </a:r>
            <a:r>
              <a:rPr lang="de-CH" b="1" dirty="0"/>
              <a:t>Extranet zeigen </a:t>
            </a:r>
            <a:r>
              <a:rPr lang="de-CH" b="0" dirty="0"/>
              <a:t>(Funktionalität, Arbeitsweise, individuelles Ausbildungsprogramm etc.), vor üK1 müssen die Lernenden Grundlagenstudium und Recherche machen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1858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9582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Relevant Abschlussprüfung Betreib und Berufsschule, Vertiefungsarbeit findet in der Schule statt </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66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Ziele aufhängen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4</a:t>
            </a:fld>
            <a:endParaRPr lang="de-CH" dirty="0"/>
          </a:p>
        </p:txBody>
      </p:sp>
    </p:spTree>
    <p:extLst>
      <p:ext uri="{BB962C8B-B14F-4D97-AF65-F5344CB8AC3E}">
        <p14:creationId xmlns:p14="http://schemas.microsoft.com/office/powerpoint/2010/main" val="4266124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SOG sind noch nicht bereit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42908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5477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Evt.</a:t>
            </a:r>
            <a:r>
              <a:rPr lang="de-CH" dirty="0"/>
              <a:t> Murmelgruppen</a:t>
            </a:r>
          </a:p>
        </p:txBody>
      </p:sp>
      <p:sp>
        <p:nvSpPr>
          <p:cNvPr id="4" name="Foliennummernplatzhalter 3"/>
          <p:cNvSpPr>
            <a:spLocks noGrp="1"/>
          </p:cNvSpPr>
          <p:nvPr>
            <p:ph type="sldNum" sz="quarter" idx="10"/>
          </p:nvPr>
        </p:nvSpPr>
        <p:spPr/>
        <p:txBody>
          <a:bodyPr/>
          <a:lstStyle/>
          <a:p>
            <a:fld id="{B4A389DC-B868-4A76-93F1-E20505CB5D10}" type="slidenum">
              <a:rPr lang="de-CH" smtClean="0"/>
              <a:pPr/>
              <a:t>42</a:t>
            </a:fld>
            <a:endParaRPr lang="de-CH" dirty="0"/>
          </a:p>
        </p:txBody>
      </p:sp>
    </p:spTree>
    <p:extLst>
      <p:ext uri="{BB962C8B-B14F-4D97-AF65-F5344CB8AC3E}">
        <p14:creationId xmlns:p14="http://schemas.microsoft.com/office/powerpoint/2010/main" val="42810826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15 min bis 9.45 Uhr</a:t>
            </a:r>
          </a:p>
        </p:txBody>
      </p:sp>
      <p:sp>
        <p:nvSpPr>
          <p:cNvPr id="4" name="Foliennummernplatzhalter 3"/>
          <p:cNvSpPr>
            <a:spLocks noGrp="1"/>
          </p:cNvSpPr>
          <p:nvPr>
            <p:ph type="sldNum" sz="quarter" idx="10"/>
          </p:nvPr>
        </p:nvSpPr>
        <p:spPr/>
        <p:txBody>
          <a:bodyPr/>
          <a:lstStyle/>
          <a:p>
            <a:fld id="{B4A389DC-B868-4A76-93F1-E20505CB5D10}" type="slidenum">
              <a:rPr lang="de-CH" smtClean="0"/>
              <a:pPr/>
              <a:t>43</a:t>
            </a:fld>
            <a:endParaRPr lang="de-CH" dirty="0"/>
          </a:p>
        </p:txBody>
      </p:sp>
    </p:spTree>
    <p:extLst>
      <p:ext uri="{BB962C8B-B14F-4D97-AF65-F5344CB8AC3E}">
        <p14:creationId xmlns:p14="http://schemas.microsoft.com/office/powerpoint/2010/main" val="16406955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6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15315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1232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Berufsbildner muss sich der Vorbildrolle bewusst sein und die Konsequenzen</a:t>
            </a:r>
          </a:p>
          <a:p>
            <a:r>
              <a:rPr lang="de-CH" dirty="0"/>
              <a:t>Es gibt Personen die rekrutieren und als Praxisbildner*in walten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81263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48</a:t>
            </a:fld>
            <a:endParaRPr lang="de-CH" dirty="0"/>
          </a:p>
        </p:txBody>
      </p:sp>
    </p:spTree>
    <p:extLst>
      <p:ext uri="{BB962C8B-B14F-4D97-AF65-F5344CB8AC3E}">
        <p14:creationId xmlns:p14="http://schemas.microsoft.com/office/powerpoint/2010/main" val="2628262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49</a:t>
            </a:fld>
            <a:endParaRPr lang="de-CH" dirty="0"/>
          </a:p>
        </p:txBody>
      </p:sp>
    </p:spTree>
    <p:extLst>
      <p:ext uri="{BB962C8B-B14F-4D97-AF65-F5344CB8AC3E}">
        <p14:creationId xmlns:p14="http://schemas.microsoft.com/office/powerpoint/2010/main" val="3951473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a:t>
            </a:fld>
            <a:endParaRPr lang="de-CH" dirty="0"/>
          </a:p>
        </p:txBody>
      </p:sp>
    </p:spTree>
    <p:extLst>
      <p:ext uri="{BB962C8B-B14F-4D97-AF65-F5344CB8AC3E}">
        <p14:creationId xmlns:p14="http://schemas.microsoft.com/office/powerpoint/2010/main" val="38562713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50</a:t>
            </a:fld>
            <a:endParaRPr lang="de-CH" dirty="0"/>
          </a:p>
        </p:txBody>
      </p:sp>
    </p:spTree>
    <p:extLst>
      <p:ext uri="{BB962C8B-B14F-4D97-AF65-F5344CB8AC3E}">
        <p14:creationId xmlns:p14="http://schemas.microsoft.com/office/powerpoint/2010/main" val="2340548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51</a:t>
            </a:fld>
            <a:endParaRPr lang="de-CH" dirty="0"/>
          </a:p>
        </p:txBody>
      </p:sp>
    </p:spTree>
    <p:extLst>
      <p:ext uri="{BB962C8B-B14F-4D97-AF65-F5344CB8AC3E}">
        <p14:creationId xmlns:p14="http://schemas.microsoft.com/office/powerpoint/2010/main" val="13092203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99533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69070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54</a:t>
            </a:fld>
            <a:endParaRPr lang="de-CH" dirty="0"/>
          </a:p>
        </p:txBody>
      </p:sp>
    </p:spTree>
    <p:extLst>
      <p:ext uri="{BB962C8B-B14F-4D97-AF65-F5344CB8AC3E}">
        <p14:creationId xmlns:p14="http://schemas.microsoft.com/office/powerpoint/2010/main" val="36769432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7236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Was sind geeignete Arbeitspakete? </a:t>
            </a:r>
          </a:p>
          <a:p>
            <a:r>
              <a:rPr lang="de-CH" dirty="0"/>
              <a:t>Vor allem im 1. Lehrjahr braucht es eine enge Begleitung mit genügend Anwendungsfenster </a:t>
            </a:r>
          </a:p>
          <a:p>
            <a:r>
              <a:rPr lang="de-CH" dirty="0"/>
              <a:t>Praxisaufträge = üben, üben, üben…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8267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Kriterienraster als Hilfsmittel wichtig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8206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54316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556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a:t>
            </a:fld>
            <a:endParaRPr lang="de-CH" dirty="0"/>
          </a:p>
        </p:txBody>
      </p:sp>
    </p:spTree>
    <p:extLst>
      <p:ext uri="{BB962C8B-B14F-4D97-AF65-F5344CB8AC3E}">
        <p14:creationId xmlns:p14="http://schemas.microsoft.com/office/powerpoint/2010/main" val="25485702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Man muss machen, erst dann kann man es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4690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Es braucht Erklärung, Vorgaben zum </a:t>
            </a:r>
            <a:r>
              <a:rPr lang="de-CH" dirty="0" err="1"/>
              <a:t>Pkt</a:t>
            </a:r>
            <a:r>
              <a:rPr lang="de-CH" dirty="0"/>
              <a:t> 1 auch im Betrieb (Theorie)</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1184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Teilaufgabe 1; Lernender muss z.B. wissen was Schnittstellen sind! </a:t>
            </a:r>
          </a:p>
          <a:p>
            <a:r>
              <a:rPr lang="de-CH" dirty="0"/>
              <a:t>Teilaufgabe 2; Instruktion ist nötig, sonst überfordert </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36802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CH" dirty="0"/>
              <a:t>Mit der branchenspezifischen Arbeitssituation </a:t>
            </a:r>
            <a:r>
              <a:rPr lang="de-CH" sz="1200" b="1" dirty="0">
                <a:latin typeface="Calibri" panose="020F0502020204030204" pitchFamily="34" charset="0"/>
                <a:cs typeface="Calibri" panose="020F0502020204030204" pitchFamily="34" charset="0"/>
              </a:rPr>
              <a:t>Gesucheingänge auf Zuständigkeit und Vollständigkeit überprüfen </a:t>
            </a:r>
            <a:r>
              <a:rPr lang="de-CH" sz="1200" b="0" dirty="0">
                <a:latin typeface="Calibri" panose="020F0502020204030204" pitchFamily="34" charset="0"/>
                <a:cs typeface="Calibri" panose="020F0502020204030204" pitchFamily="34" charset="0"/>
              </a:rPr>
              <a:t>werden gleich zwei Fliegen auf einen Schlag erledigt.</a:t>
            </a:r>
          </a:p>
          <a:p>
            <a:r>
              <a:rPr lang="de-CH" sz="1200" b="0" dirty="0">
                <a:latin typeface="Calibri" panose="020F0502020204030204" pitchFamily="34" charset="0"/>
                <a:cs typeface="Calibri" panose="020F0502020204030204" pitchFamily="34" charset="0"/>
              </a:rPr>
              <a:t>Einerseits das branchenspezifische Wissen bezüglich der Zuständigkeit und Vollständigkeit, wo im </a:t>
            </a:r>
            <a:r>
              <a:rPr lang="de-CH" sz="1200" b="0" dirty="0" err="1">
                <a:latin typeface="Calibri" panose="020F0502020204030204" pitchFamily="34" charset="0"/>
                <a:cs typeface="Calibri" panose="020F0502020204030204" pitchFamily="34" charset="0"/>
              </a:rPr>
              <a:t>üK</a:t>
            </a:r>
            <a:r>
              <a:rPr lang="de-CH" sz="1200" b="0" dirty="0">
                <a:latin typeface="Calibri" panose="020F0502020204030204" pitchFamily="34" charset="0"/>
                <a:cs typeface="Calibri" panose="020F0502020204030204" pitchFamily="34" charset="0"/>
              </a:rPr>
              <a:t> das Grundlagenwissen und erste Anwendungen dazu geübt werden, und andererseits eine optimale Arbeitssituation, wo die dienstleistungsorientierte Schnittstellenbearbeitung zum Tragen kommt. </a:t>
            </a:r>
            <a:r>
              <a:rPr lang="de-CH" sz="1200" b="0" dirty="0">
                <a:solidFill>
                  <a:srgbClr val="FF0000"/>
                </a:solidFill>
                <a:latin typeface="Calibri" panose="020F0502020204030204" pitchFamily="34" charset="0"/>
                <a:cs typeface="Calibri" panose="020F0502020204030204" pitchFamily="34" charset="0"/>
              </a:rPr>
              <a:t>Gibt es doch Schnittstellen</a:t>
            </a:r>
          </a:p>
          <a:p>
            <a:r>
              <a:rPr lang="de-CH" sz="1200" b="0" dirty="0">
                <a:latin typeface="Calibri" panose="020F0502020204030204" pitchFamily="34" charset="0"/>
                <a:cs typeface="Calibri" panose="020F0502020204030204" pitchFamily="34" charset="0"/>
              </a:rPr>
              <a:t>- zum Gesuchsteller: Eingangsbestätigung, Nachfordern von Akten mit Nachfristen</a:t>
            </a:r>
          </a:p>
          <a:p>
            <a:r>
              <a:rPr lang="de-CH" sz="1200" b="0" dirty="0">
                <a:latin typeface="Calibri" panose="020F0502020204030204" pitchFamily="34" charset="0"/>
                <a:cs typeface="Calibri" panose="020F0502020204030204" pitchFamily="34" charset="0"/>
              </a:rPr>
              <a:t>- zu den anderen Amtsstellen: Unterlagen, Beilagen zur Verfügung stellen; Mitberichte, Stellungnahmen und deren Koordination, Rückmeldungen oder weiterleiten von Gesuchen an andere Stellen bei Nichtzuständigkeit</a:t>
            </a:r>
          </a:p>
          <a:p>
            <a:endParaRPr lang="de-CH" sz="1200" b="0" dirty="0">
              <a:latin typeface="Calibri" panose="020F0502020204030204" pitchFamily="34" charset="0"/>
              <a:cs typeface="Calibri" panose="020F0502020204030204" pitchFamily="34" charset="0"/>
            </a:endParaRPr>
          </a:p>
          <a:p>
            <a:endParaRPr lang="de-CH" sz="1200" b="0" dirty="0">
              <a:latin typeface="Calibri" panose="020F0502020204030204" pitchFamily="34" charset="0"/>
              <a:cs typeface="Calibri" panose="020F0502020204030204" pitchFamily="34" charset="0"/>
            </a:endParaRPr>
          </a:p>
          <a:p>
            <a:r>
              <a:rPr lang="de-CH" sz="1200" b="0" dirty="0">
                <a:latin typeface="Calibri" panose="020F0502020204030204" pitchFamily="34" charset="0"/>
                <a:cs typeface="Calibri" panose="020F0502020204030204" pitchFamily="34" charset="0"/>
              </a:rPr>
              <a:t>Genauso verhält es sich mit der Arbeitssituation </a:t>
            </a:r>
            <a:r>
              <a:rPr lang="de-CH" sz="1200" b="1" dirty="0">
                <a:latin typeface="Calibri" panose="020F0502020204030204" pitchFamily="34" charset="0"/>
                <a:cs typeface="Calibri" panose="020F0502020204030204" pitchFamily="34" charset="0"/>
              </a:rPr>
              <a:t>Rechtsmittel-Eingänge überprüfen. </a:t>
            </a:r>
            <a:r>
              <a:rPr lang="de-CH" sz="1200" b="0" dirty="0">
                <a:latin typeface="Calibri" panose="020F0502020204030204" pitchFamily="34" charset="0"/>
                <a:cs typeface="Calibri" panose="020F0502020204030204" pitchFamily="34" charset="0"/>
              </a:rPr>
              <a:t>Diese Arbeitssituation bietet die Möglichkeit, sich an Schnittstellen dienstleistungsorientiert zu verhalten, damit Gesuche oder der Rechtsmittelweg zügig bearbeitet werden können.</a:t>
            </a:r>
          </a:p>
          <a:p>
            <a:endParaRPr lang="de-DE" sz="1200" b="0" dirty="0">
              <a:latin typeface="Calibri" panose="020F0502020204030204" pitchFamily="34" charset="0"/>
              <a:cs typeface="Calibri" panose="020F0502020204030204" pitchFamily="34" charset="0"/>
            </a:endParaRPr>
          </a:p>
          <a:p>
            <a:endParaRPr lang="de-DE" sz="1200" b="0" dirty="0">
              <a:latin typeface="Calibri" panose="020F0502020204030204" pitchFamily="34" charset="0"/>
              <a:cs typeface="Calibri" panose="020F0502020204030204" pitchFamily="34" charset="0"/>
            </a:endParaRPr>
          </a:p>
          <a:p>
            <a:r>
              <a:rPr lang="de-DE" sz="2000" b="1" dirty="0">
                <a:solidFill>
                  <a:srgbClr val="FF0000"/>
                </a:solidFill>
                <a:latin typeface="Calibri" panose="020F0502020204030204" pitchFamily="34" charset="0"/>
                <a:cs typeface="Calibri" panose="020F0502020204030204" pitchFamily="34" charset="0"/>
              </a:rPr>
              <a:t>Kann auch sein, dass Rechtsmitteingänge</a:t>
            </a:r>
            <a:r>
              <a:rPr lang="de-DE" sz="2000" b="1" baseline="0" dirty="0">
                <a:solidFill>
                  <a:srgbClr val="FF0000"/>
                </a:solidFill>
                <a:latin typeface="Calibri" panose="020F0502020204030204" pitchFamily="34" charset="0"/>
                <a:cs typeface="Calibri" panose="020F0502020204030204" pitchFamily="34" charset="0"/>
              </a:rPr>
              <a:t> auf einer anderen Abteilung geprüft werden </a:t>
            </a:r>
            <a:r>
              <a:rPr lang="de-DE" sz="2000" b="1" baseline="0" dirty="0">
                <a:solidFill>
                  <a:srgbClr val="FF0000"/>
                </a:solidFill>
                <a:latin typeface="Calibri" panose="020F0502020204030204" pitchFamily="34" charset="0"/>
                <a:cs typeface="Calibri" panose="020F0502020204030204" pitchFamily="34" charset="0"/>
                <a:sym typeface="Wingdings" panose="05000000000000000000" pitchFamily="2" charset="2"/>
              </a:rPr>
              <a:t> dann ist man aber verantwortlich, dass die andere Abteilung dies auch ausbildet.</a:t>
            </a:r>
            <a:endParaRPr lang="de-CH" sz="2000" b="1" dirty="0">
              <a:solidFill>
                <a:srgbClr val="FF0000"/>
              </a:solidFill>
            </a:endParaRPr>
          </a:p>
          <a:p>
            <a:endParaRPr lang="de-CH" b="0"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04541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14471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Kompetenzen können auch im Privatleben erarbeitet werden </a:t>
            </a:r>
          </a:p>
          <a:p>
            <a:r>
              <a:rPr lang="de-CH" dirty="0"/>
              <a:t>Kompetenzraster hilft für Selbsteinschätzung (Lernender) und Fremdeinschätzung (Berufsbildner)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67995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05503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26401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05412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Kompetenzen können auch im Privatleben erarbeitet werden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4017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7</a:t>
            </a:fld>
            <a:endParaRPr lang="de-CH" dirty="0"/>
          </a:p>
        </p:txBody>
      </p:sp>
    </p:spTree>
    <p:extLst>
      <p:ext uri="{BB962C8B-B14F-4D97-AF65-F5344CB8AC3E}">
        <p14:creationId xmlns:p14="http://schemas.microsoft.com/office/powerpoint/2010/main" val="34862645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69833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71</a:t>
            </a:fld>
            <a:endParaRPr lang="de-CH" dirty="0"/>
          </a:p>
        </p:txBody>
      </p:sp>
    </p:spTree>
    <p:extLst>
      <p:ext uri="{BB962C8B-B14F-4D97-AF65-F5344CB8AC3E}">
        <p14:creationId xmlns:p14="http://schemas.microsoft.com/office/powerpoint/2010/main" val="36521131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Gibt noch konkrete Anwendungsbeispiele unter www.ov-ap.ch – Information – </a:t>
            </a:r>
            <a:r>
              <a:rPr lang="de-CH" dirty="0" err="1"/>
              <a:t>Bivo</a:t>
            </a:r>
            <a:r>
              <a:rPr lang="de-CH" dirty="0"/>
              <a:t> 2023</a:t>
            </a:r>
          </a:p>
        </p:txBody>
      </p:sp>
      <p:sp>
        <p:nvSpPr>
          <p:cNvPr id="4" name="Foliennummernplatzhalter 3"/>
          <p:cNvSpPr>
            <a:spLocks noGrp="1"/>
          </p:cNvSpPr>
          <p:nvPr>
            <p:ph type="sldNum" sz="quarter" idx="10"/>
          </p:nvPr>
        </p:nvSpPr>
        <p:spPr/>
        <p:txBody>
          <a:bodyPr/>
          <a:lstStyle/>
          <a:p>
            <a:fld id="{B4A389DC-B868-4A76-93F1-E20505CB5D10}" type="slidenum">
              <a:rPr lang="de-CH" smtClean="0"/>
              <a:pPr/>
              <a:t>72</a:t>
            </a:fld>
            <a:endParaRPr lang="de-CH" dirty="0"/>
          </a:p>
        </p:txBody>
      </p:sp>
    </p:spTree>
    <p:extLst>
      <p:ext uri="{BB962C8B-B14F-4D97-AF65-F5344CB8AC3E}">
        <p14:creationId xmlns:p14="http://schemas.microsoft.com/office/powerpoint/2010/main" val="26169961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73</a:t>
            </a:fld>
            <a:endParaRPr lang="de-CH" dirty="0"/>
          </a:p>
        </p:txBody>
      </p:sp>
    </p:spTree>
    <p:extLst>
      <p:ext uri="{BB962C8B-B14F-4D97-AF65-F5344CB8AC3E}">
        <p14:creationId xmlns:p14="http://schemas.microsoft.com/office/powerpoint/2010/main" val="37946928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74</a:t>
            </a:fld>
            <a:endParaRPr lang="de-CH" dirty="0"/>
          </a:p>
        </p:txBody>
      </p:sp>
    </p:spTree>
    <p:extLst>
      <p:ext uri="{BB962C8B-B14F-4D97-AF65-F5344CB8AC3E}">
        <p14:creationId xmlns:p14="http://schemas.microsoft.com/office/powerpoint/2010/main" val="15615770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75</a:t>
            </a:fld>
            <a:endParaRPr lang="de-CH" dirty="0"/>
          </a:p>
        </p:txBody>
      </p:sp>
    </p:spTree>
    <p:extLst>
      <p:ext uri="{BB962C8B-B14F-4D97-AF65-F5344CB8AC3E}">
        <p14:creationId xmlns:p14="http://schemas.microsoft.com/office/powerpoint/2010/main" val="33625974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18466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Pro Semester muss einer gemacht werden</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6148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Alles was unterschrieben werden muss, kann als PDF ausgedruckt werden</a:t>
            </a:r>
          </a:p>
          <a:p>
            <a:r>
              <a:rPr lang="de-CH" dirty="0"/>
              <a:t>Mit Gewichtung (x4, x1)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42636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Hat der*die</a:t>
            </a:r>
            <a:r>
              <a:rPr lang="de-DE" baseline="0" dirty="0"/>
              <a:t> Lernende die </a:t>
            </a:r>
            <a:r>
              <a:rPr lang="de-DE" baseline="0" dirty="0" err="1"/>
              <a:t>Handlungskomptenz</a:t>
            </a:r>
            <a:r>
              <a:rPr lang="de-DE" baseline="0" dirty="0"/>
              <a:t> entwickelt?</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751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Tipps – nehmt die Liste mit was neu was ist zur Hand</a:t>
            </a:r>
          </a:p>
          <a:p>
            <a:r>
              <a:rPr lang="de-CH" dirty="0"/>
              <a:t>https://ovag.gemeinden-ag.ch/page/1211 </a:t>
            </a:r>
          </a:p>
          <a:p>
            <a:r>
              <a:rPr lang="de-CH" dirty="0"/>
              <a:t>Mit dieser Präsi und dem untersten Dokument</a:t>
            </a:r>
          </a:p>
          <a:p>
            <a:r>
              <a:rPr lang="de-CH" dirty="0"/>
              <a:t>Fragen aus bestimmten Thema vom </a:t>
            </a:r>
            <a:r>
              <a:rPr lang="de-CH" dirty="0" err="1"/>
              <a:t>Blended</a:t>
            </a:r>
            <a:r>
              <a:rPr lang="de-CH" dirty="0"/>
              <a:t> Learning – bitte direkt stellen am Ende des Themas</a:t>
            </a:r>
          </a:p>
        </p:txBody>
      </p:sp>
      <p:sp>
        <p:nvSpPr>
          <p:cNvPr id="4" name="Foliennummernplatzhalter 3"/>
          <p:cNvSpPr>
            <a:spLocks noGrp="1"/>
          </p:cNvSpPr>
          <p:nvPr>
            <p:ph type="sldNum" sz="quarter" idx="5"/>
          </p:nvPr>
        </p:nvSpPr>
        <p:spPr/>
        <p:txBody>
          <a:bodyPr/>
          <a:lstStyle/>
          <a:p>
            <a:fld id="{B4A389DC-B868-4A76-93F1-E20505CB5D10}" type="slidenum">
              <a:rPr lang="de-CH" smtClean="0"/>
              <a:pPr/>
              <a:t>8</a:t>
            </a:fld>
            <a:endParaRPr lang="de-CH" dirty="0"/>
          </a:p>
        </p:txBody>
      </p:sp>
    </p:spTree>
    <p:extLst>
      <p:ext uri="{BB962C8B-B14F-4D97-AF65-F5344CB8AC3E}">
        <p14:creationId xmlns:p14="http://schemas.microsoft.com/office/powerpoint/2010/main" val="26947158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Das sind 2 Kriterien, die wir beobachten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47496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67167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3 Punkte nicht mehr herausragend!</a:t>
            </a:r>
          </a:p>
          <a:p>
            <a:r>
              <a:rPr lang="de-CH" dirty="0"/>
              <a:t>Leistung über ganzes Semester nicht einzelne Fälle</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49960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Nächste Seite alles vorgegeben</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57365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Beurteilungshilfe fehlt (Raster für 0-3 Punkte)</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71978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85751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87915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Kann parallel besprochen werden </a:t>
            </a:r>
            <a:r>
              <a:rPr lang="de-CH" dirty="0" err="1"/>
              <a:t>bsp.</a:t>
            </a:r>
            <a:r>
              <a:rPr lang="de-CH" dirty="0"/>
              <a:t> ÜK </a:t>
            </a:r>
            <a:r>
              <a:rPr lang="de-CH" dirty="0" err="1"/>
              <a:t>un</a:t>
            </a:r>
            <a:r>
              <a:rPr lang="de-CH" dirty="0"/>
              <a:t> d Schule besprechen</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945627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877946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Praxisbildner können betr. Kompetenzen beurteilen, Ausbildungsverantwortliche den Bildungsbericht und die drei Lernorte zusammen führen </a:t>
            </a:r>
          </a:p>
          <a:p>
            <a:r>
              <a:rPr lang="de-CH" dirty="0"/>
              <a:t>(ev. Gespräch zu Dritt; Lernende/Praxisbildner/Ausbildungsverantwortliche)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5340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a:t>
            </a:fld>
            <a:endParaRPr lang="de-CH" dirty="0"/>
          </a:p>
        </p:txBody>
      </p:sp>
    </p:spTree>
    <p:extLst>
      <p:ext uri="{BB962C8B-B14F-4D97-AF65-F5344CB8AC3E}">
        <p14:creationId xmlns:p14="http://schemas.microsoft.com/office/powerpoint/2010/main" val="37612222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60320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Übermittlung DBLAP pro Semester nicht Jahr</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074CE62C-C77E-F4C1-74CB-52AF7A59B558}"/>
                  </a:ext>
                </a:extLst>
              </p14:cNvPr>
              <p14:cNvContentPartPr/>
              <p14:nvPr/>
            </p14:nvContentPartPr>
            <p14:xfrm>
              <a:off x="2085226" y="1218275"/>
              <a:ext cx="29974" cy="404165"/>
            </p14:xfrm>
          </p:contentPart>
        </mc:Choice>
        <mc:Fallback xmlns="">
          <p:pic>
            <p:nvPicPr>
              <p:cNvPr id="5" name="Freihand 4">
                <a:extLst>
                  <a:ext uri="{FF2B5EF4-FFF2-40B4-BE49-F238E27FC236}">
                    <a16:creationId xmlns:a16="http://schemas.microsoft.com/office/drawing/2014/main" id="{074CE62C-C77E-F4C1-74CB-52AF7A59B558}"/>
                  </a:ext>
                </a:extLst>
              </p:cNvPr>
              <p:cNvPicPr/>
              <p:nvPr/>
            </p:nvPicPr>
            <p:blipFill>
              <a:blip r:embed="rId4"/>
              <a:stretch>
                <a:fillRect/>
              </a:stretch>
            </p:blipFill>
            <p:spPr>
              <a:xfrm>
                <a:off x="2076198" y="1209286"/>
                <a:ext cx="47669" cy="421784"/>
              </a:xfrm>
              <a:prstGeom prst="rect">
                <a:avLst/>
              </a:prstGeom>
            </p:spPr>
          </p:pic>
        </mc:Fallback>
      </mc:AlternateContent>
    </p:spTree>
    <p:extLst>
      <p:ext uri="{BB962C8B-B14F-4D97-AF65-F5344CB8AC3E}">
        <p14:creationId xmlns:p14="http://schemas.microsoft.com/office/powerpoint/2010/main" val="3717236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149397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38126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Verwaltungsspezifische Bedürfnisse anpassen, aber wirklich nur wo nötig</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5398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606567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Wahlpflichtbereich (Stufe Rekrutierung ansprechen), Schulen entscheiden und haben das letzte Wort (ev. mit Eintrittstest) </a:t>
            </a:r>
          </a:p>
          <a:p>
            <a:r>
              <a:rPr lang="de-CH" dirty="0"/>
              <a:t>Optionen; 6 Monate </a:t>
            </a:r>
            <a:r>
              <a:rPr lang="de-CH" b="1" dirty="0"/>
              <a:t>im 5. Semester </a:t>
            </a:r>
            <a:r>
              <a:rPr lang="de-CH" dirty="0"/>
              <a:t>reichen, im 6.Semester läuft eh nicht mehr viel…… </a:t>
            </a:r>
          </a:p>
          <a:p>
            <a:r>
              <a:rPr lang="de-CH" dirty="0"/>
              <a:t>Idee; Option Finanzen bei 2 Lernenden im 4. und 5. Semester (… und nicht im 5. und 6. Semester)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33653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335926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865990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414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7" name="Grafik 6">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sp>
        <p:nvSpPr>
          <p:cNvPr id="5" name="Rechteck 4">
            <a:extLst>
              <a:ext uri="{FF2B5EF4-FFF2-40B4-BE49-F238E27FC236}">
                <a16:creationId xmlns:a16="http://schemas.microsoft.com/office/drawing/2014/main" id="{4029BA09-FC02-0B2A-1ED6-54B31FFAE8B5}"/>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pic>
        <p:nvPicPr>
          <p:cNvPr id="16" name="Bild 4"/>
          <p:cNvPicPr/>
          <p:nvPr userDrawn="1"/>
        </p:nvPicPr>
        <p:blipFill rotWithShape="1">
          <a:blip r:embed="rId3" cstate="print">
            <a:extLst>
              <a:ext uri="{28A0092B-C50C-407E-A947-70E740481C1C}">
                <a14:useLocalDpi xmlns:a14="http://schemas.microsoft.com/office/drawing/2010/main" val="0"/>
              </a:ext>
            </a:extLst>
          </a:blip>
          <a:srcRect r="44964"/>
          <a:stretch/>
        </p:blipFill>
        <p:spPr>
          <a:xfrm>
            <a:off x="-1" y="-16155"/>
            <a:ext cx="4151785" cy="1532255"/>
          </a:xfrm>
          <a:prstGeom prst="rect">
            <a:avLst/>
          </a:prstGeom>
        </p:spPr>
      </p:pic>
      <p:pic>
        <p:nvPicPr>
          <p:cNvPr id="17" name="Bild 4"/>
          <p:cNvPicPr/>
          <p:nvPr userDrawn="1"/>
        </p:nvPicPr>
        <p:blipFill rotWithShape="1">
          <a:blip r:embed="rId4" cstate="print">
            <a:extLst>
              <a:ext uri="{28A0092B-C50C-407E-A947-70E740481C1C}">
                <a14:useLocalDpi xmlns:a14="http://schemas.microsoft.com/office/drawing/2010/main" val="0"/>
              </a:ext>
            </a:extLst>
          </a:blip>
          <a:srcRect l="61191" t="22283" r="9218"/>
          <a:stretch/>
        </p:blipFill>
        <p:spPr>
          <a:xfrm>
            <a:off x="10557520" y="194082"/>
            <a:ext cx="1440160" cy="754158"/>
          </a:xfrm>
          <a:prstGeom prst="rect">
            <a:avLst/>
          </a:prstGeom>
        </p:spPr>
      </p:pic>
      <p:pic>
        <p:nvPicPr>
          <p:cNvPr id="18" name="Grafik 17">
            <a:extLst>
              <a:ext uri="{FF2B5EF4-FFF2-40B4-BE49-F238E27FC236}">
                <a16:creationId xmlns:a16="http://schemas.microsoft.com/office/drawing/2014/main" id="{2F9A72B0-5429-4EE5-A60D-797BEB3552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7132" y="311860"/>
            <a:ext cx="1764626" cy="511340"/>
          </a:xfrm>
          <a:prstGeom prst="rect">
            <a:avLst/>
          </a:prstGeom>
        </p:spPr>
      </p:pic>
    </p:spTree>
    <p:extLst>
      <p:ext uri="{BB962C8B-B14F-4D97-AF65-F5344CB8AC3E}">
        <p14:creationId xmlns:p14="http://schemas.microsoft.com/office/powerpoint/2010/main" val="4150541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61062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814799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D6E0E3E-204B-4FB2-A667-A0E859EA311F}"/>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title"/>
          </p:nvPr>
        </p:nvSpPr>
        <p:spPr>
          <a:xfrm>
            <a:off x="963084" y="2696940"/>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119675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79CD396C-D1D6-489F-BA6D-B65A34C88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1963896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594858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24332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587140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392517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479137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445852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855049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40269256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6" name="Grafik 15">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3228340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4157268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D6E0E3E-204B-4FB2-A667-A0E859EA311F}"/>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title"/>
          </p:nvPr>
        </p:nvSpPr>
        <p:spPr>
          <a:xfrm>
            <a:off x="963084" y="2696940"/>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119675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79CD396C-D1D6-489F-BA6D-B65A34C88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576278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73734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35783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822569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450769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7652993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969497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046312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35887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7691116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33"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8750911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hyperlink" Target="mailto:info@ov-ag.ch" TargetMode="External"/><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3" Type="http://schemas.openxmlformats.org/officeDocument/2006/relationships/hyperlink" Target="https://ovag.gemeinden-ag.ch/page/1211" TargetMode="External"/><Relationship Id="rId2" Type="http://schemas.openxmlformats.org/officeDocument/2006/relationships/notesSlide" Target="../notesSlides/notesSlide104.xml"/><Relationship Id="rId1" Type="http://schemas.openxmlformats.org/officeDocument/2006/relationships/slideLayout" Target="../slideLayouts/slideLayout36.xml"/><Relationship Id="rId4" Type="http://schemas.openxmlformats.org/officeDocument/2006/relationships/image" Target="../media/image47.tmp"/></Relationships>
</file>

<file path=ppt/slides/_rels/slide10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05.xml"/><Relationship Id="rId1" Type="http://schemas.openxmlformats.org/officeDocument/2006/relationships/slideLayout" Target="../slideLayouts/slideLayout36.xml"/></Relationships>
</file>

<file path=ppt/slides/_rels/slide10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6.xml"/><Relationship Id="rId1" Type="http://schemas.openxmlformats.org/officeDocument/2006/relationships/slideLayout" Target="../slideLayouts/slideLayout3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7.xml"/></Relationships>
</file>

<file path=ppt/slides/_rels/slide1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3.xml"/><Relationship Id="rId1" Type="http://schemas.openxmlformats.org/officeDocument/2006/relationships/slideLayout" Target="../slideLayouts/slideLayout35.xml"/></Relationships>
</file>

<file path=ppt/slides/_rels/slide1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4.xml"/><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5.xml"/><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8.xml"/><Relationship Id="rId1" Type="http://schemas.openxmlformats.org/officeDocument/2006/relationships/slideLayout" Target="../slideLayouts/slideLayout3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7.xml"/></Relationships>
</file>

<file path=ppt/slides/_rels/slide1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3.xml"/><Relationship Id="rId1" Type="http://schemas.openxmlformats.org/officeDocument/2006/relationships/slideLayout" Target="../slideLayouts/slideLayout3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7.xml"/></Relationships>
</file>

<file path=ppt/slides/_rels/slide1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5.xml"/><Relationship Id="rId1" Type="http://schemas.openxmlformats.org/officeDocument/2006/relationships/slideLayout" Target="../slideLayouts/slideLayout3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5.xml"/></Relationships>
</file>

<file path=ppt/slides/_rels/slide1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7.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0F_6C1FB81B.xml"/><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6.xml"/></Relationships>
</file>

<file path=ppt/slides/_rels/slide141.xml.rels><?xml version="1.0" encoding="UTF-8" standalone="yes"?>
<Relationships xmlns="http://schemas.openxmlformats.org/package/2006/relationships"><Relationship Id="rId3" Type="http://schemas.openxmlformats.org/officeDocument/2006/relationships/hyperlink" Target="https://ovag.gemeinden-ag.ch/page/1211" TargetMode="External"/><Relationship Id="rId2" Type="http://schemas.openxmlformats.org/officeDocument/2006/relationships/notesSlide" Target="../notesSlides/notesSlide139.xml"/><Relationship Id="rId1" Type="http://schemas.openxmlformats.org/officeDocument/2006/relationships/slideLayout" Target="../slideLayouts/slideLayout36.xml"/><Relationship Id="rId5" Type="http://schemas.openxmlformats.org/officeDocument/2006/relationships/image" Target="../media/image51.png"/><Relationship Id="rId4" Type="http://schemas.openxmlformats.org/officeDocument/2006/relationships/image" Target="../media/image50.tmp"/></Relationships>
</file>

<file path=ppt/slides/_rels/slide1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0.xml"/><Relationship Id="rId1" Type="http://schemas.openxmlformats.org/officeDocument/2006/relationships/slideLayout" Target="../slideLayouts/slideLayout3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7.xml"/></Relationships>
</file>

<file path=ppt/slides/_rels/slide1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3.xml"/><Relationship Id="rId1" Type="http://schemas.openxmlformats.org/officeDocument/2006/relationships/slideLayout" Target="../slideLayouts/slideLayout47.xml"/><Relationship Id="rId4" Type="http://schemas.openxmlformats.org/officeDocument/2006/relationships/image" Target="../media/image8.svg"/></Relationships>
</file>

<file path=ppt/slides/_rels/slide1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4.xml"/><Relationship Id="rId1" Type="http://schemas.openxmlformats.org/officeDocument/2006/relationships/slideLayout" Target="../slideLayouts/slideLayout47.xml"/></Relationships>
</file>

<file path=ppt/slides/_rels/slide147.xml.rels><?xml version="1.0" encoding="UTF-8" standalone="yes"?>
<Relationships xmlns="http://schemas.openxmlformats.org/package/2006/relationships"><Relationship Id="rId3" Type="http://schemas.openxmlformats.org/officeDocument/2006/relationships/hyperlink" Target="mailto:info@ov-ag.ch" TargetMode="External"/><Relationship Id="rId2" Type="http://schemas.openxmlformats.org/officeDocument/2006/relationships/notesSlide" Target="../notesSlides/notesSlide145.xml"/><Relationship Id="rId1" Type="http://schemas.openxmlformats.org/officeDocument/2006/relationships/slideLayout" Target="../slideLayouts/slideLayout47.xml"/><Relationship Id="rId4" Type="http://schemas.openxmlformats.org/officeDocument/2006/relationships/image" Target="../media/image52.png"/></Relationships>
</file>

<file path=ppt/slides/_rels/slide1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6.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36.xml"/><Relationship Id="rId4" Type="http://schemas.microsoft.com/office/2007/relationships/hdphoto" Target="../media/hdphoto4.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3" Type="http://schemas.openxmlformats.org/officeDocument/2006/relationships/hyperlink" Target="https://ovag.gemeinden-ag.ch/page/1211" TargetMode="External"/><Relationship Id="rId2" Type="http://schemas.openxmlformats.org/officeDocument/2006/relationships/notesSlide" Target="../notesSlides/notesSlide50.xml"/><Relationship Id="rId1" Type="http://schemas.openxmlformats.org/officeDocument/2006/relationships/slideLayout" Target="../slideLayouts/slideLayout36.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3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3" Type="http://schemas.openxmlformats.org/officeDocument/2006/relationships/hyperlink" Target="https://ovag.gemeinden-ag.ch/page/1211" TargetMode="External"/><Relationship Id="rId2" Type="http://schemas.openxmlformats.org/officeDocument/2006/relationships/notesSlide" Target="../notesSlides/notesSlide72.xml"/><Relationship Id="rId1" Type="http://schemas.openxmlformats.org/officeDocument/2006/relationships/slideLayout" Target="../slideLayouts/slideLayout36.xml"/><Relationship Id="rId4" Type="http://schemas.openxmlformats.org/officeDocument/2006/relationships/image" Target="../media/image38.tmp"/></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3.xml"/><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4.xml"/><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5.xml"/><Relationship Id="rId1" Type="http://schemas.openxmlformats.org/officeDocument/2006/relationships/slideLayout" Target="../slideLayouts/slideLayout36.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8.xml"/><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hyperlink" Target="https://ovag.gemeinden-ag.ch/page/1211" TargetMode="External"/><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3" Type="http://schemas.microsoft.com/office/2018/10/relationships/comments" Target="../comments/modernComment_172_3F02FAEA.xml"/><Relationship Id="rId2" Type="http://schemas.openxmlformats.org/officeDocument/2006/relationships/notesSlide" Target="../notesSlides/notesSlide82.xml"/><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3" Type="http://schemas.microsoft.com/office/2018/10/relationships/comments" Target="../comments/modernComment_173_38D892E2.xml"/><Relationship Id="rId2" Type="http://schemas.openxmlformats.org/officeDocument/2006/relationships/notesSlide" Target="../notesSlides/notesSlide83.xml"/><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84.xml"/><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3" Type="http://schemas.microsoft.com/office/2018/10/relationships/comments" Target="../comments/modernComment_175_D215BD03.xml"/><Relationship Id="rId2" Type="http://schemas.openxmlformats.org/officeDocument/2006/relationships/notesSlide" Target="../notesSlides/notesSlide85.xml"/><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3" Type="http://schemas.microsoft.com/office/2018/10/relationships/comments" Target="../comments/modernComment_13D_A6E0F6BA.xml"/><Relationship Id="rId2" Type="http://schemas.openxmlformats.org/officeDocument/2006/relationships/notesSlide" Target="../notesSlides/notesSlide86.xml"/><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9.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microsoft.com/office/2007/relationships/hdphoto" Target="../media/hdphoto3.wdp"/></Relationships>
</file>

<file path=ppt/slides/_rels/slide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0.xml"/><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1.xml"/><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de-CH" dirty="0"/>
              <a:t>Herzlich willkommen!</a:t>
            </a:r>
          </a:p>
        </p:txBody>
      </p:sp>
      <p:sp>
        <p:nvSpPr>
          <p:cNvPr id="6" name="Untertitel 5"/>
          <p:cNvSpPr>
            <a:spLocks noGrp="1"/>
          </p:cNvSpPr>
          <p:nvPr>
            <p:ph type="subTitle" idx="1"/>
          </p:nvPr>
        </p:nvSpPr>
        <p:spPr/>
        <p:txBody>
          <a:bodyPr>
            <a:normAutofit/>
          </a:bodyPr>
          <a:lstStyle/>
          <a:p>
            <a:r>
              <a:rPr lang="de-CH" dirty="0"/>
              <a:t>Schulungen für Berufsbildner/innen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extLst>
      <p:ext uri="{BB962C8B-B14F-4D97-AF65-F5344CB8AC3E}">
        <p14:creationId xmlns:p14="http://schemas.microsoft.com/office/powerpoint/2010/main" val="60344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Zusatz-Support</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0" indent="0">
              <a:spcBef>
                <a:spcPts val="600"/>
              </a:spcBef>
              <a:spcAft>
                <a:spcPts val="600"/>
              </a:spcAft>
              <a:buNone/>
            </a:pPr>
            <a:endParaRPr lang="de-CH" sz="2400" dirty="0"/>
          </a:p>
          <a:p>
            <a:pPr marL="0" indent="0">
              <a:spcBef>
                <a:spcPts val="600"/>
              </a:spcBef>
              <a:spcAft>
                <a:spcPts val="600"/>
              </a:spcAft>
              <a:buNone/>
            </a:pPr>
            <a:r>
              <a:rPr lang="de-CH" dirty="0"/>
              <a:t>Für Fragen und Anliegen stehen wir gerne auch in den Pausen, über Mittag oder nach Abschluss der Schulung zur Verfügung.</a:t>
            </a:r>
          </a:p>
          <a:p>
            <a:pPr marL="0" indent="0">
              <a:spcBef>
                <a:spcPts val="600"/>
              </a:spcBef>
              <a:spcAft>
                <a:spcPts val="600"/>
              </a:spcAft>
              <a:buNone/>
            </a:pPr>
            <a:r>
              <a:rPr lang="de-CH" dirty="0"/>
              <a:t>Nutzen Sie bitte dieses Angebot, wir sind heute gerne für Sie da!</a:t>
            </a:r>
          </a:p>
          <a:p>
            <a:pPr marL="0" indent="0">
              <a:spcBef>
                <a:spcPts val="600"/>
              </a:spcBef>
              <a:spcAft>
                <a:spcPts val="600"/>
              </a:spcAft>
              <a:buNone/>
            </a:pPr>
            <a:endParaRPr lang="de-CH" dirty="0"/>
          </a:p>
          <a:p>
            <a:pPr marL="0" indent="0">
              <a:spcBef>
                <a:spcPts val="600"/>
              </a:spcBef>
              <a:spcAft>
                <a:spcPts val="600"/>
              </a:spcAft>
              <a:buNone/>
            </a:pPr>
            <a:r>
              <a:rPr lang="de-CH" dirty="0"/>
              <a:t>Und für alles, was erst im Nachhinein «auftaucht»:</a:t>
            </a:r>
          </a:p>
          <a:p>
            <a:pPr marL="0" indent="0">
              <a:spcBef>
                <a:spcPts val="600"/>
              </a:spcBef>
              <a:spcAft>
                <a:spcPts val="600"/>
              </a:spcAft>
              <a:buNone/>
            </a:pPr>
            <a:r>
              <a:rPr lang="de-CH" dirty="0">
                <a:hlinkClick r:id="rId3"/>
              </a:rPr>
              <a:t>info@ov-ag.ch</a:t>
            </a:r>
            <a:r>
              <a:rPr lang="de-CH" dirty="0"/>
              <a:t> </a:t>
            </a:r>
          </a:p>
          <a:p>
            <a:pPr marL="0" indent="0">
              <a:spcBef>
                <a:spcPts val="600"/>
              </a:spcBef>
              <a:spcAft>
                <a:spcPts val="600"/>
              </a:spcAft>
              <a:buNone/>
            </a:pPr>
            <a:endParaRPr lang="de-CH" dirty="0"/>
          </a:p>
          <a:p>
            <a:pPr marL="457200" indent="-457200">
              <a:spcBef>
                <a:spcPts val="600"/>
              </a:spcBef>
              <a:spcAft>
                <a:spcPts val="600"/>
              </a:spcAft>
              <a:buFont typeface="Arial" pitchFamily="34" charset="0"/>
              <a:buChar char="•"/>
            </a:pPr>
            <a:endParaRPr lang="de-CH" dirty="0"/>
          </a:p>
          <a:p>
            <a:endParaRPr lang="de-CH" dirty="0"/>
          </a:p>
          <a:p>
            <a:pPr marL="0" indent="0">
              <a:buNone/>
            </a:pPr>
            <a:endParaRPr lang="de-CH" dirty="0"/>
          </a:p>
          <a:p>
            <a:endParaRPr lang="de-CH" dirty="0"/>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10</a:t>
            </a:fld>
            <a:endParaRPr lang="de-CH" dirty="0"/>
          </a:p>
        </p:txBody>
      </p:sp>
    </p:spTree>
    <p:extLst>
      <p:ext uri="{BB962C8B-B14F-4D97-AF65-F5344CB8AC3E}">
        <p14:creationId xmlns:p14="http://schemas.microsoft.com/office/powerpoint/2010/main" val="5905618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451BBB-DE46-2666-7320-67AF222C2AFF}"/>
              </a:ext>
            </a:extLst>
          </p:cNvPr>
          <p:cNvSpPr>
            <a:spLocks noGrp="1"/>
          </p:cNvSpPr>
          <p:nvPr>
            <p:ph type="title"/>
          </p:nvPr>
        </p:nvSpPr>
        <p:spPr/>
        <p:txBody>
          <a:bodyPr/>
          <a:lstStyle/>
          <a:p>
            <a:r>
              <a:rPr lang="de-CH" dirty="0"/>
              <a:t>2. Wahlpflichtbereiche thematisieren</a:t>
            </a:r>
          </a:p>
        </p:txBody>
      </p:sp>
      <p:sp>
        <p:nvSpPr>
          <p:cNvPr id="3" name="Inhaltsplatzhalter 2">
            <a:extLst>
              <a:ext uri="{FF2B5EF4-FFF2-40B4-BE49-F238E27FC236}">
                <a16:creationId xmlns:a16="http://schemas.microsoft.com/office/drawing/2014/main" id="{A8E58E34-4BF4-C83F-1B97-3CC4728434FC}"/>
              </a:ext>
            </a:extLst>
          </p:cNvPr>
          <p:cNvSpPr>
            <a:spLocks noGrp="1"/>
          </p:cNvSpPr>
          <p:nvPr>
            <p:ph idx="1"/>
          </p:nvPr>
        </p:nvSpPr>
        <p:spPr/>
        <p:txBody>
          <a:bodyPr/>
          <a:lstStyle/>
          <a:p>
            <a:r>
              <a:rPr lang="de-CH" dirty="0"/>
              <a:t>Die Wahlpflichtbereiche dienen der Förderung der Talente der Lernenden. </a:t>
            </a:r>
          </a:p>
          <a:p>
            <a:r>
              <a:rPr lang="de-CH" dirty="0"/>
              <a:t>Gemäss Art. 5 BiVo einigen sich die Lehrvertragsparteien nach Anhörung der Berufsfachschule auf einen Wahlpflichtbereich.</a:t>
            </a:r>
          </a:p>
          <a:p>
            <a:r>
              <a:rPr lang="de-CH" dirty="0"/>
              <a:t>Verfügbare Wahlpflichtbereiche:</a:t>
            </a:r>
          </a:p>
          <a:p>
            <a:pPr lvl="1"/>
            <a:r>
              <a:rPr lang="de-CH" dirty="0"/>
              <a:t>Zweite Fremdsprache</a:t>
            </a:r>
          </a:p>
          <a:p>
            <a:pPr lvl="1"/>
            <a:r>
              <a:rPr lang="de-CH" dirty="0"/>
              <a:t>Individuelle Projektarbeit (inkl. reduziertem Sprachunterricht und Interkulturalität)</a:t>
            </a:r>
          </a:p>
        </p:txBody>
      </p:sp>
      <p:sp>
        <p:nvSpPr>
          <p:cNvPr id="4" name="Foliennummernplatzhalter 3">
            <a:extLst>
              <a:ext uri="{FF2B5EF4-FFF2-40B4-BE49-F238E27FC236}">
                <a16:creationId xmlns:a16="http://schemas.microsoft.com/office/drawing/2014/main" id="{2F0185D0-93CA-BD3E-E211-31E016E68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575744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CBCF4-77B6-1B0D-DE70-CD1376CF58D5}"/>
              </a:ext>
            </a:extLst>
          </p:cNvPr>
          <p:cNvSpPr>
            <a:spLocks noGrp="1"/>
          </p:cNvSpPr>
          <p:nvPr>
            <p:ph type="title"/>
          </p:nvPr>
        </p:nvSpPr>
        <p:spPr/>
        <p:txBody>
          <a:bodyPr/>
          <a:lstStyle/>
          <a:p>
            <a:r>
              <a:rPr lang="de-CH" dirty="0"/>
              <a:t>3. Optionen aufgrund der betrieblichen Möglichkeiten wählen</a:t>
            </a:r>
          </a:p>
        </p:txBody>
      </p:sp>
      <p:sp>
        <p:nvSpPr>
          <p:cNvPr id="3" name="Inhaltsplatzhalter 2">
            <a:extLst>
              <a:ext uri="{FF2B5EF4-FFF2-40B4-BE49-F238E27FC236}">
                <a16:creationId xmlns:a16="http://schemas.microsoft.com/office/drawing/2014/main" id="{724E3207-E8DD-BA67-6272-73D6FB1511E2}"/>
              </a:ext>
            </a:extLst>
          </p:cNvPr>
          <p:cNvSpPr>
            <a:spLocks noGrp="1"/>
          </p:cNvSpPr>
          <p:nvPr>
            <p:ph idx="1"/>
          </p:nvPr>
        </p:nvSpPr>
        <p:spPr/>
        <p:txBody>
          <a:bodyPr/>
          <a:lstStyle/>
          <a:p>
            <a:r>
              <a:rPr lang="de-CH" dirty="0"/>
              <a:t>Finanzen</a:t>
            </a:r>
          </a:p>
          <a:p>
            <a:r>
              <a:rPr lang="de-CH" dirty="0"/>
              <a:t>Kommunikation in der Landessprache</a:t>
            </a:r>
          </a:p>
          <a:p>
            <a:r>
              <a:rPr lang="de-CH" dirty="0"/>
              <a:t>Kommunikation in der Fremdsprache</a:t>
            </a:r>
          </a:p>
          <a:p>
            <a:r>
              <a:rPr lang="de-CH" dirty="0"/>
              <a:t>Technologie</a:t>
            </a:r>
          </a:p>
          <a:p>
            <a:endParaRPr lang="de-CH" dirty="0"/>
          </a:p>
        </p:txBody>
      </p:sp>
      <p:sp>
        <p:nvSpPr>
          <p:cNvPr id="4" name="Foliennummernplatzhalter 3">
            <a:extLst>
              <a:ext uri="{FF2B5EF4-FFF2-40B4-BE49-F238E27FC236}">
                <a16:creationId xmlns:a16="http://schemas.microsoft.com/office/drawing/2014/main" id="{DFC007D6-788C-321F-8362-C7B96A32C4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316095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D1592-39CD-35F8-8E65-030F2E5C3E51}"/>
              </a:ext>
            </a:extLst>
          </p:cNvPr>
          <p:cNvSpPr>
            <a:spLocks noGrp="1"/>
          </p:cNvSpPr>
          <p:nvPr>
            <p:ph type="title"/>
          </p:nvPr>
        </p:nvSpPr>
        <p:spPr/>
        <p:txBody>
          <a:bodyPr/>
          <a:lstStyle/>
          <a:p>
            <a:r>
              <a:rPr lang="de-CH" dirty="0"/>
              <a:t>3. Optionen abstimmen und Abteilungen zuordnen</a:t>
            </a:r>
          </a:p>
        </p:txBody>
      </p:sp>
      <p:sp>
        <p:nvSpPr>
          <p:cNvPr id="3" name="Inhaltsplatzhalter 2">
            <a:extLst>
              <a:ext uri="{FF2B5EF4-FFF2-40B4-BE49-F238E27FC236}">
                <a16:creationId xmlns:a16="http://schemas.microsoft.com/office/drawing/2014/main" id="{E717D228-9443-F945-B9D7-84232CB8A2D1}"/>
              </a:ext>
            </a:extLst>
          </p:cNvPr>
          <p:cNvSpPr>
            <a:spLocks noGrp="1"/>
          </p:cNvSpPr>
          <p:nvPr>
            <p:ph idx="1"/>
          </p:nvPr>
        </p:nvSpPr>
        <p:spPr/>
        <p:txBody>
          <a:bodyPr/>
          <a:lstStyle/>
          <a:p>
            <a:r>
              <a:rPr lang="de-CH" dirty="0"/>
              <a:t>Finanzen: Aufgaben im finanziellen Rechnungswesen bearbeiten (HK c6)</a:t>
            </a:r>
          </a:p>
          <a:p>
            <a:r>
              <a:rPr lang="de-CH" dirty="0"/>
              <a:t>Kommunikation in der Landessprache: Anspruchsvolle Beratungs-, Verkaufs- und Verhandlungssituationen mit Kunden oder Lieferanten in der Landessprache gestalten (HK d5)</a:t>
            </a:r>
          </a:p>
          <a:p>
            <a:r>
              <a:rPr lang="de-CH" dirty="0"/>
              <a:t>Kommunikation in der Fremdsprache: Anspruchsvolle Beratungs-, Verkaufs- und Verhandlungssituationen mit Kunden oder Lieferanten in der Fremdsprache gestalten (HK d6)</a:t>
            </a:r>
          </a:p>
          <a:p>
            <a:r>
              <a:rPr lang="de-CH" dirty="0"/>
              <a:t>Technologie: Technologien im kaufmännischen Bereich einrichten und betreuen </a:t>
            </a:r>
            <a:br>
              <a:rPr lang="de-CH" dirty="0"/>
            </a:br>
            <a:r>
              <a:rPr lang="de-CH" dirty="0"/>
              <a:t>(HK e5), grosse Datenmengen im Unternehmen auftragsbezogen auswerten (HK e6)</a:t>
            </a:r>
          </a:p>
        </p:txBody>
      </p:sp>
      <p:sp>
        <p:nvSpPr>
          <p:cNvPr id="4" name="Foliennummernplatzhalter 3">
            <a:extLst>
              <a:ext uri="{FF2B5EF4-FFF2-40B4-BE49-F238E27FC236}">
                <a16:creationId xmlns:a16="http://schemas.microsoft.com/office/drawing/2014/main" id="{9F52F710-C32C-4D01-B313-B834B4FB24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76996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CBCF4-77B6-1B0D-DE70-CD1376CF58D5}"/>
              </a:ext>
            </a:extLst>
          </p:cNvPr>
          <p:cNvSpPr>
            <a:spLocks noGrp="1"/>
          </p:cNvSpPr>
          <p:nvPr>
            <p:ph type="title"/>
          </p:nvPr>
        </p:nvSpPr>
        <p:spPr/>
        <p:txBody>
          <a:bodyPr/>
          <a:lstStyle/>
          <a:p>
            <a:r>
              <a:rPr lang="de-CH" dirty="0"/>
              <a:t>3. Optionen abstimmen und Abteilungen zuordnen</a:t>
            </a:r>
          </a:p>
        </p:txBody>
      </p:sp>
      <p:sp>
        <p:nvSpPr>
          <p:cNvPr id="3" name="Inhaltsplatzhalter 2">
            <a:extLst>
              <a:ext uri="{FF2B5EF4-FFF2-40B4-BE49-F238E27FC236}">
                <a16:creationId xmlns:a16="http://schemas.microsoft.com/office/drawing/2014/main" id="{724E3207-E8DD-BA67-6272-73D6FB1511E2}"/>
              </a:ext>
            </a:extLst>
          </p:cNvPr>
          <p:cNvSpPr>
            <a:spLocks noGrp="1"/>
          </p:cNvSpPr>
          <p:nvPr>
            <p:ph idx="1"/>
          </p:nvPr>
        </p:nvSpPr>
        <p:spPr/>
        <p:txBody>
          <a:bodyPr/>
          <a:lstStyle/>
          <a:p>
            <a:pPr marL="0" indent="0">
              <a:buNone/>
            </a:pPr>
            <a:r>
              <a:rPr lang="de-CH" dirty="0"/>
              <a:t>Praxisbeispiele für die Optionen suchen:</a:t>
            </a:r>
          </a:p>
          <a:p>
            <a:endParaRPr lang="de-CH" dirty="0"/>
          </a:p>
          <a:p>
            <a:r>
              <a:rPr lang="de-CH" dirty="0"/>
              <a:t>Finanzen: Finanzamt</a:t>
            </a:r>
          </a:p>
          <a:p>
            <a:r>
              <a:rPr lang="de-CH" dirty="0"/>
              <a:t>Kommunikation in der Landessprache: Zivilstandesamt</a:t>
            </a:r>
          </a:p>
          <a:p>
            <a:r>
              <a:rPr lang="de-CH" dirty="0"/>
              <a:t>Kommunikation in der Fremdsprache: Migrationsamt</a:t>
            </a:r>
          </a:p>
          <a:p>
            <a:r>
              <a:rPr lang="de-CH" dirty="0"/>
              <a:t>Technologie: Amt für Informatik</a:t>
            </a:r>
          </a:p>
          <a:p>
            <a:endParaRPr lang="de-CH" dirty="0"/>
          </a:p>
        </p:txBody>
      </p:sp>
      <p:sp>
        <p:nvSpPr>
          <p:cNvPr id="4" name="Foliennummernplatzhalter 3">
            <a:extLst>
              <a:ext uri="{FF2B5EF4-FFF2-40B4-BE49-F238E27FC236}">
                <a16:creationId xmlns:a16="http://schemas.microsoft.com/office/drawing/2014/main" id="{DFC007D6-788C-321F-8362-C7B96A32C4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813736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AE97D-D2F5-14DE-9D61-7ECFD0CA0BA2}"/>
              </a:ext>
            </a:extLst>
          </p:cNvPr>
          <p:cNvSpPr>
            <a:spLocks noGrp="1"/>
          </p:cNvSpPr>
          <p:nvPr>
            <p:ph type="title"/>
          </p:nvPr>
        </p:nvSpPr>
        <p:spPr/>
        <p:txBody>
          <a:bodyPr/>
          <a:lstStyle/>
          <a:p>
            <a:r>
              <a:rPr lang="de-CH" sz="2600" dirty="0"/>
              <a:t>4 &amp; 5: Abklärungen zur Umsetzung treffen und Einschränkungen berücksichtigen</a:t>
            </a:r>
          </a:p>
        </p:txBody>
      </p:sp>
      <p:sp>
        <p:nvSpPr>
          <p:cNvPr id="3" name="Inhaltsplatzhalter 2">
            <a:extLst>
              <a:ext uri="{FF2B5EF4-FFF2-40B4-BE49-F238E27FC236}">
                <a16:creationId xmlns:a16="http://schemas.microsoft.com/office/drawing/2014/main" id="{2D75C842-0F5E-26BC-47AF-A326257B8AF9}"/>
              </a:ext>
            </a:extLst>
          </p:cNvPr>
          <p:cNvSpPr>
            <a:spLocks noGrp="1"/>
          </p:cNvSpPr>
          <p:nvPr>
            <p:ph idx="1"/>
          </p:nvPr>
        </p:nvSpPr>
        <p:spPr/>
        <p:txBody>
          <a:bodyPr/>
          <a:lstStyle/>
          <a:p>
            <a:r>
              <a:rPr lang="de-CH" dirty="0"/>
              <a:t>In welchen Abteilungen können welche Handlungskompetenzen aufgebaut werden (Umsetzung/Anwendung der Praxisaufträge und der Kompetenzraster?)</a:t>
            </a:r>
          </a:p>
          <a:p>
            <a:r>
              <a:rPr lang="de-CH" dirty="0"/>
              <a:t>Können diese Abteilungen die Lernenden in der vom Standard-Ausbildungsprogramm vorgesehenen Zeitperiode ausbilden?</a:t>
            </a:r>
          </a:p>
          <a:p>
            <a:r>
              <a:rPr lang="de-CH" dirty="0"/>
              <a:t>Falls nein, welche Alternativen gibt es (hinsichtlich Abteilung oder Zeitperiode)? </a:t>
            </a:r>
          </a:p>
        </p:txBody>
      </p:sp>
      <p:sp>
        <p:nvSpPr>
          <p:cNvPr id="4" name="Foliennummernplatzhalter 3">
            <a:extLst>
              <a:ext uri="{FF2B5EF4-FFF2-40B4-BE49-F238E27FC236}">
                <a16:creationId xmlns:a16="http://schemas.microsoft.com/office/drawing/2014/main" id="{AEC04C09-9F72-8FFF-9BE5-D3DFD14F1B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103536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DC54C1-991A-E55F-643B-C264ED647C4C}"/>
              </a:ext>
            </a:extLst>
          </p:cNvPr>
          <p:cNvSpPr>
            <a:spLocks noGrp="1"/>
          </p:cNvSpPr>
          <p:nvPr>
            <p:ph type="title"/>
          </p:nvPr>
        </p:nvSpPr>
        <p:spPr/>
        <p:txBody>
          <a:bodyPr/>
          <a:lstStyle/>
          <a:p>
            <a:r>
              <a:rPr lang="de-CH" sz="2600" dirty="0"/>
              <a:t>Abklärungen zur Umsetzung treffen und Einschränkungen berücksichtigen</a:t>
            </a:r>
          </a:p>
        </p:txBody>
      </p:sp>
      <p:sp>
        <p:nvSpPr>
          <p:cNvPr id="4" name="Foliennummernplatzhalter 3">
            <a:extLst>
              <a:ext uri="{FF2B5EF4-FFF2-40B4-BE49-F238E27FC236}">
                <a16:creationId xmlns:a16="http://schemas.microsoft.com/office/drawing/2014/main" id="{ED92B19C-4298-20E3-F026-E1F11FCD6DFD}"/>
              </a:ext>
            </a:extLst>
          </p:cNvPr>
          <p:cNvSpPr>
            <a:spLocks noGrp="1"/>
          </p:cNvSpPr>
          <p:nvPr>
            <p:ph type="sldNum" sz="quarter" idx="12"/>
          </p:nvPr>
        </p:nvSpPr>
        <p:spPr/>
        <p:txBody>
          <a:bodyPr/>
          <a:lstStyle/>
          <a:p>
            <a:fld id="{87674F0A-37BA-4CE3-B1FD-DE57A7E2F2C6}" type="slidenum">
              <a:rPr lang="de-CH" smtClean="0"/>
              <a:pPr/>
              <a:t>105</a:t>
            </a:fld>
            <a:endParaRPr lang="de-CH" dirty="0"/>
          </a:p>
        </p:txBody>
      </p:sp>
      <p:sp>
        <p:nvSpPr>
          <p:cNvPr id="6" name="Inhaltsplatzhalter 5">
            <a:extLst>
              <a:ext uri="{FF2B5EF4-FFF2-40B4-BE49-F238E27FC236}">
                <a16:creationId xmlns:a16="http://schemas.microsoft.com/office/drawing/2014/main" id="{6FFC127E-CA1D-4DCB-93B9-40D3D52D6BB8}"/>
              </a:ext>
            </a:extLst>
          </p:cNvPr>
          <p:cNvSpPr>
            <a:spLocks noGrp="1"/>
          </p:cNvSpPr>
          <p:nvPr>
            <p:ph idx="1"/>
          </p:nvPr>
        </p:nvSpPr>
        <p:spPr/>
        <p:txBody>
          <a:bodyPr/>
          <a:lstStyle/>
          <a:p>
            <a:endParaRPr lang="de-CH"/>
          </a:p>
        </p:txBody>
      </p:sp>
      <p:pic>
        <p:nvPicPr>
          <p:cNvPr id="7" name="Grafik 6">
            <a:extLst>
              <a:ext uri="{FF2B5EF4-FFF2-40B4-BE49-F238E27FC236}">
                <a16:creationId xmlns:a16="http://schemas.microsoft.com/office/drawing/2014/main" id="{D00732E0-55D0-4988-949B-9E97A7387C4B}"/>
              </a:ext>
            </a:extLst>
          </p:cNvPr>
          <p:cNvPicPr>
            <a:picLocks noChangeAspect="1"/>
          </p:cNvPicPr>
          <p:nvPr/>
        </p:nvPicPr>
        <p:blipFill>
          <a:blip r:embed="rId2"/>
          <a:stretch>
            <a:fillRect/>
          </a:stretch>
        </p:blipFill>
        <p:spPr>
          <a:xfrm>
            <a:off x="995362" y="2033587"/>
            <a:ext cx="10201275" cy="2790825"/>
          </a:xfrm>
          <a:prstGeom prst="rect">
            <a:avLst/>
          </a:prstGeom>
        </p:spPr>
      </p:pic>
    </p:spTree>
    <p:extLst>
      <p:ext uri="{BB962C8B-B14F-4D97-AF65-F5344CB8AC3E}">
        <p14:creationId xmlns:p14="http://schemas.microsoft.com/office/powerpoint/2010/main" val="40644814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Transfer in die Praxis</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106</a:t>
            </a:fld>
            <a:endParaRPr lang="de-CH" dirty="0"/>
          </a:p>
        </p:txBody>
      </p:sp>
      <p:sp>
        <p:nvSpPr>
          <p:cNvPr id="2" name="Textfeld 1"/>
          <p:cNvSpPr txBox="1"/>
          <p:nvPr/>
        </p:nvSpPr>
        <p:spPr>
          <a:xfrm>
            <a:off x="263352" y="1417638"/>
            <a:ext cx="11319048" cy="5016758"/>
          </a:xfrm>
          <a:prstGeom prst="rect">
            <a:avLst/>
          </a:prstGeom>
          <a:noFill/>
        </p:spPr>
        <p:txBody>
          <a:bodyPr wrap="square" rtlCol="0">
            <a:spAutoFit/>
          </a:bodyPr>
          <a:lstStyle/>
          <a:p>
            <a:pPr hangingPunct="0"/>
            <a:r>
              <a:rPr lang="de-CH" sz="1600" b="1" dirty="0">
                <a:latin typeface="Calibri" panose="020F0502020204030204" pitchFamily="34" charset="0"/>
                <a:cs typeface="Calibri" panose="020F0502020204030204" pitchFamily="34" charset="0"/>
              </a:rPr>
              <a:t>Ausgangslage</a:t>
            </a:r>
          </a:p>
          <a:p>
            <a:pPr hangingPunct="0"/>
            <a:r>
              <a:rPr lang="de-CH" sz="1600" dirty="0">
                <a:latin typeface="Calibri" panose="020F0502020204030204" pitchFamily="34" charset="0"/>
                <a:cs typeface="Calibri" panose="020F0502020204030204" pitchFamily="34" charset="0"/>
              </a:rPr>
              <a:t>Sie haben bisher einiges zu den Schritten bei der Anpassung des Standard-Ausbildungsprogramms gehört. Jetzt haben Sie die Gelegenheit, das Gehörte in Ihre berufliche Praxis zu übertragen.  </a:t>
            </a:r>
          </a:p>
          <a:p>
            <a:pPr hangingPunct="0"/>
            <a:r>
              <a:rPr lang="de-CH" sz="1600" dirty="0">
                <a:latin typeface="Calibri" panose="020F0502020204030204" pitchFamily="34" charset="0"/>
                <a:cs typeface="Calibri" panose="020F0502020204030204" pitchFamily="34" charset="0"/>
              </a:rPr>
              <a:t> </a:t>
            </a:r>
          </a:p>
          <a:p>
            <a:pPr hangingPunct="0"/>
            <a:r>
              <a:rPr lang="de-CH" sz="1600" b="1" dirty="0">
                <a:latin typeface="Calibri" panose="020F0502020204030204" pitchFamily="34" charset="0"/>
                <a:cs typeface="Calibri" panose="020F0502020204030204" pitchFamily="34" charset="0"/>
              </a:rPr>
              <a:t>Aufgabenstellung</a:t>
            </a:r>
          </a:p>
          <a:p>
            <a:pPr hangingPunct="0"/>
            <a:r>
              <a:rPr lang="de-CH" sz="1600" b="1" dirty="0">
                <a:latin typeface="Calibri" panose="020F0502020204030204" pitchFamily="34" charset="0"/>
                <a:cs typeface="Calibri" panose="020F0502020204030204" pitchFamily="34" charset="0"/>
              </a:rPr>
              <a:t>Schritt 1:</a:t>
            </a:r>
            <a:r>
              <a:rPr lang="de-CH" sz="1600" dirty="0">
                <a:latin typeface="Calibri" panose="020F0502020204030204" pitchFamily="34" charset="0"/>
                <a:cs typeface="Calibri" panose="020F0502020204030204" pitchFamily="34" charset="0"/>
              </a:rPr>
              <a:t> Nehmen Sie das Standard-Ausbildungsprogramm der OVAP sowie allenfalls bereits </a:t>
            </a:r>
            <a:br>
              <a:rPr lang="de-CH" sz="1600" dirty="0">
                <a:latin typeface="Calibri" panose="020F0502020204030204" pitchFamily="34" charset="0"/>
                <a:cs typeface="Calibri" panose="020F0502020204030204" pitchFamily="34" charset="0"/>
              </a:rPr>
            </a:br>
            <a:r>
              <a:rPr lang="de-CH" sz="1600" dirty="0">
                <a:latin typeface="Calibri" panose="020F0502020204030204" pitchFamily="34" charset="0"/>
                <a:cs typeface="Calibri" panose="020F0502020204030204" pitchFamily="34" charset="0"/>
              </a:rPr>
              <a:t>vorgenommene erste Anpassungen zur Hand.</a:t>
            </a:r>
          </a:p>
          <a:p>
            <a:pPr hangingPunct="0"/>
            <a:r>
              <a:rPr lang="de-CH" sz="1600" b="1" dirty="0">
                <a:latin typeface="Calibri" panose="020F0502020204030204" pitchFamily="34" charset="0"/>
                <a:cs typeface="Calibri" panose="020F0502020204030204" pitchFamily="34" charset="0"/>
              </a:rPr>
              <a:t> </a:t>
            </a:r>
            <a:endParaRPr lang="de-CH" sz="1600" dirty="0">
              <a:latin typeface="Calibri" panose="020F0502020204030204" pitchFamily="34" charset="0"/>
              <a:cs typeface="Calibri" panose="020F0502020204030204" pitchFamily="34" charset="0"/>
            </a:endParaRPr>
          </a:p>
          <a:p>
            <a:pPr hangingPunct="0"/>
            <a:r>
              <a:rPr lang="de-CH" sz="1600" b="1" dirty="0">
                <a:latin typeface="Calibri" panose="020F0502020204030204" pitchFamily="34" charset="0"/>
                <a:cs typeface="Calibri" panose="020F0502020204030204" pitchFamily="34" charset="0"/>
              </a:rPr>
              <a:t>Schritt 2</a:t>
            </a:r>
            <a:r>
              <a:rPr lang="de-CH" sz="1600" dirty="0">
                <a:latin typeface="Calibri" panose="020F0502020204030204" pitchFamily="34" charset="0"/>
                <a:cs typeface="Calibri" panose="020F0502020204030204" pitchFamily="34" charset="0"/>
              </a:rPr>
              <a:t>: Führen Sie die Schritte zur Anpassung des Ausbildungsprogramms für Ihre Verwaltung durch. </a:t>
            </a:r>
            <a:br>
              <a:rPr lang="de-CH" sz="1600" dirty="0">
                <a:latin typeface="Calibri" panose="020F0502020204030204" pitchFamily="34" charset="0"/>
                <a:cs typeface="Calibri" panose="020F0502020204030204" pitchFamily="34" charset="0"/>
              </a:rPr>
            </a:br>
            <a:r>
              <a:rPr lang="de-CH" sz="1600" dirty="0">
                <a:latin typeface="Calibri" panose="020F0502020204030204" pitchFamily="34" charset="0"/>
                <a:cs typeface="Calibri" panose="020F0502020204030204" pitchFamily="34" charset="0"/>
              </a:rPr>
              <a:t>Falls Sie bereits Anpassungen vorgenommen haben, überprüfen und ergänzen Sie diese. </a:t>
            </a:r>
          </a:p>
          <a:p>
            <a:pPr hangingPunct="0"/>
            <a:r>
              <a:rPr lang="de-CH" sz="1600" b="1" dirty="0">
                <a:latin typeface="Calibri" panose="020F0502020204030204" pitchFamily="34" charset="0"/>
                <a:cs typeface="Calibri" panose="020F0502020204030204" pitchFamily="34" charset="0"/>
              </a:rPr>
              <a:t> </a:t>
            </a:r>
            <a:endParaRPr lang="de-CH" sz="1600" dirty="0">
              <a:latin typeface="Calibri" panose="020F0502020204030204" pitchFamily="34" charset="0"/>
              <a:cs typeface="Calibri" panose="020F0502020204030204" pitchFamily="34" charset="0"/>
            </a:endParaRPr>
          </a:p>
          <a:p>
            <a:pPr hangingPunct="0"/>
            <a:r>
              <a:rPr lang="de-CH" sz="1600" b="1" dirty="0">
                <a:latin typeface="Calibri" panose="020F0502020204030204" pitchFamily="34" charset="0"/>
                <a:cs typeface="Calibri" panose="020F0502020204030204" pitchFamily="34" charset="0"/>
              </a:rPr>
              <a:t>Schritt 3</a:t>
            </a:r>
            <a:r>
              <a:rPr lang="de-CH" sz="1600" dirty="0">
                <a:latin typeface="Calibri" panose="020F0502020204030204" pitchFamily="34" charset="0"/>
                <a:cs typeface="Calibri" panose="020F0502020204030204" pitchFamily="34" charset="0"/>
              </a:rPr>
              <a:t>: Halten Sie Ihre Überlegungen sowie offene Fragen schriftlich fest.  </a:t>
            </a:r>
          </a:p>
          <a:p>
            <a:pPr hangingPunct="0"/>
            <a:r>
              <a:rPr lang="de-CH" sz="1600" dirty="0">
                <a:latin typeface="Calibri" panose="020F0502020204030204" pitchFamily="34" charset="0"/>
                <a:cs typeface="Calibri" panose="020F0502020204030204" pitchFamily="34" charset="0"/>
              </a:rPr>
              <a:t> </a:t>
            </a:r>
          </a:p>
          <a:p>
            <a:pPr hangingPunct="0"/>
            <a:r>
              <a:rPr lang="de-CH" sz="1600" b="1" dirty="0">
                <a:latin typeface="Calibri" panose="020F0502020204030204" pitchFamily="34" charset="0"/>
                <a:cs typeface="Calibri" panose="020F0502020204030204" pitchFamily="34" charset="0"/>
              </a:rPr>
              <a:t>Erwartungen</a:t>
            </a:r>
          </a:p>
          <a:p>
            <a:pPr hangingPunct="0"/>
            <a:r>
              <a:rPr lang="de-CH" sz="1600" dirty="0">
                <a:latin typeface="Calibri" panose="020F0502020204030204" pitchFamily="34" charset="0"/>
                <a:cs typeface="Calibri" panose="020F0502020204030204" pitchFamily="34" charset="0"/>
              </a:rPr>
              <a:t>Sie haben geprüft, ob das Standard-Ausbildungsprogramm in Ihrer Verwaltung umsetzbar ist. Falls nicht, </a:t>
            </a:r>
            <a:br>
              <a:rPr lang="de-CH" sz="1600" dirty="0">
                <a:latin typeface="Calibri" panose="020F0502020204030204" pitchFamily="34" charset="0"/>
                <a:cs typeface="Calibri" panose="020F0502020204030204" pitchFamily="34" charset="0"/>
              </a:rPr>
            </a:br>
            <a:r>
              <a:rPr lang="de-CH" sz="1600" dirty="0">
                <a:latin typeface="Calibri" panose="020F0502020204030204" pitchFamily="34" charset="0"/>
                <a:cs typeface="Calibri" panose="020F0502020204030204" pitchFamily="34" charset="0"/>
              </a:rPr>
              <a:t>haben Sie realisierbare Anpassungen im Ausbildungsprogramm vorgenommen.  </a:t>
            </a:r>
          </a:p>
          <a:p>
            <a:pPr hangingPunct="0"/>
            <a:r>
              <a:rPr lang="de-CH" sz="1600" dirty="0">
                <a:latin typeface="Calibri" panose="020F0502020204030204" pitchFamily="34" charset="0"/>
                <a:cs typeface="Calibri" panose="020F0502020204030204" pitchFamily="34" charset="0"/>
              </a:rPr>
              <a:t> </a:t>
            </a:r>
          </a:p>
          <a:p>
            <a:pPr hangingPunct="0"/>
            <a:r>
              <a:rPr lang="de-CH" sz="1600" b="1" dirty="0">
                <a:latin typeface="Calibri" panose="020F0502020204030204" pitchFamily="34" charset="0"/>
                <a:cs typeface="Calibri" panose="020F0502020204030204" pitchFamily="34" charset="0"/>
              </a:rPr>
              <a:t>Organisation</a:t>
            </a:r>
          </a:p>
          <a:p>
            <a:pPr hangingPunct="0"/>
            <a:r>
              <a:rPr lang="de-CH" sz="1600" dirty="0">
                <a:latin typeface="Calibri" panose="020F0502020204030204" pitchFamily="34" charset="0"/>
                <a:cs typeface="Calibri" panose="020F0502020204030204" pitchFamily="34" charset="0"/>
              </a:rPr>
              <a:t>Zeit: 30 Minuten</a:t>
            </a:r>
          </a:p>
          <a:p>
            <a:pPr hangingPunct="0"/>
            <a:r>
              <a:rPr lang="de-CH" sz="1600" dirty="0">
                <a:latin typeface="Calibri" panose="020F0502020204030204" pitchFamily="34" charset="0"/>
                <a:cs typeface="Calibri" panose="020F0502020204030204" pitchFamily="34" charset="0"/>
              </a:rPr>
              <a:t>Arbeitsweise: Tandem</a:t>
            </a:r>
          </a:p>
        </p:txBody>
      </p:sp>
      <p:pic>
        <p:nvPicPr>
          <p:cNvPr id="3" name="Grafik 2" descr="Ein Bild, das Text, Brief enthält.&#10;&#10;Automatisch generierte Beschreibung">
            <a:hlinkClick r:id="rId3"/>
            <a:extLst>
              <a:ext uri="{FF2B5EF4-FFF2-40B4-BE49-F238E27FC236}">
                <a16:creationId xmlns:a16="http://schemas.microsoft.com/office/drawing/2014/main" id="{9D1C1362-032B-AB4B-45E4-D56A26E1B2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1215">
            <a:off x="9580663" y="2381624"/>
            <a:ext cx="2176336" cy="3399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33308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endParaRPr lang="de-CH" dirty="0"/>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107</a:t>
            </a:fld>
            <a:endParaRPr lang="de-CH" dirty="0"/>
          </a:p>
        </p:txBody>
      </p:sp>
      <p:pic>
        <p:nvPicPr>
          <p:cNvPr id="3" name="Grafik 2" descr="Ein Bild, das Elektronik, Tastatur, Im Haus, Nah enthält.&#10;&#10;Automatisch generierte Beschreibung">
            <a:extLst>
              <a:ext uri="{FF2B5EF4-FFF2-40B4-BE49-F238E27FC236}">
                <a16:creationId xmlns:a16="http://schemas.microsoft.com/office/drawing/2014/main" id="{014B9368-2F88-3281-953F-276C54A1DE6E}"/>
              </a:ext>
            </a:extLst>
          </p:cNvPr>
          <p:cNvPicPr>
            <a:picLocks noChangeAspect="1"/>
          </p:cNvPicPr>
          <p:nvPr/>
        </p:nvPicPr>
        <p:blipFill rotWithShape="1">
          <a:blip r:embed="rId3">
            <a:extLst>
              <a:ext uri="{28A0092B-C50C-407E-A947-70E740481C1C}">
                <a14:useLocalDpi xmlns:a14="http://schemas.microsoft.com/office/drawing/2010/main" val="0"/>
              </a:ext>
            </a:extLst>
          </a:blip>
          <a:srcRect l="229" t="11673" b="4436"/>
          <a:stretch/>
        </p:blipFill>
        <p:spPr>
          <a:xfrm>
            <a:off x="0" y="-387424"/>
            <a:ext cx="12192000" cy="7245424"/>
          </a:xfrm>
          <a:prstGeom prst="rect">
            <a:avLst/>
          </a:prstGeom>
        </p:spPr>
      </p:pic>
    </p:spTree>
    <p:extLst>
      <p:ext uri="{BB962C8B-B14F-4D97-AF65-F5344CB8AC3E}">
        <p14:creationId xmlns:p14="http://schemas.microsoft.com/office/powerpoint/2010/main" val="33492000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Austausch, Klärung von Fragen</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108</a:t>
            </a:fld>
            <a:endParaRPr lang="de-CH" dirty="0"/>
          </a:p>
        </p:txBody>
      </p:sp>
      <p:pic>
        <p:nvPicPr>
          <p:cNvPr id="6" name="Grafik 5"/>
          <p:cNvPicPr>
            <a:picLocks noChangeAspect="1"/>
          </p:cNvPicPr>
          <p:nvPr/>
        </p:nvPicPr>
        <p:blipFill>
          <a:blip r:embed="rId3"/>
          <a:stretch>
            <a:fillRect/>
          </a:stretch>
        </p:blipFill>
        <p:spPr>
          <a:xfrm>
            <a:off x="2801888" y="2325102"/>
            <a:ext cx="6588224" cy="3294112"/>
          </a:xfrm>
          <a:prstGeom prst="rect">
            <a:avLst/>
          </a:prstGeom>
        </p:spPr>
      </p:pic>
    </p:spTree>
    <p:extLst>
      <p:ext uri="{BB962C8B-B14F-4D97-AF65-F5344CB8AC3E}">
        <p14:creationId xmlns:p14="http://schemas.microsoft.com/office/powerpoint/2010/main" val="13829384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Was nehme ich mit</a:t>
            </a:r>
          </a:p>
        </p:txBody>
      </p:sp>
      <p:sp>
        <p:nvSpPr>
          <p:cNvPr id="6" name="Inhaltsplatzhalter 5"/>
          <p:cNvSpPr>
            <a:spLocks noGrp="1"/>
          </p:cNvSpPr>
          <p:nvPr>
            <p:ph idx="1"/>
          </p:nvPr>
        </p:nvSpPr>
        <p:spPr/>
        <p:txBody>
          <a:bodyPr/>
          <a:lstStyle/>
          <a:p>
            <a:pPr marL="0" indent="0">
              <a:buNone/>
            </a:pPr>
            <a:r>
              <a:rPr lang="de-CH" b="1" dirty="0"/>
              <a:t>Aufgabenstellung</a:t>
            </a:r>
          </a:p>
          <a:p>
            <a:r>
              <a:rPr lang="de-CH" dirty="0"/>
              <a:t>Gehen Sie den «Block 3: Ausbildungsprogramm» nochmals durch. </a:t>
            </a:r>
          </a:p>
          <a:p>
            <a:r>
              <a:rPr lang="de-CH" dirty="0"/>
              <a:t>Halten Sie die wesentlichen Erkenntnisse in einer für Sie passenden Form schriftlich fest. </a:t>
            </a:r>
          </a:p>
          <a:p>
            <a:pPr marL="0" indent="0">
              <a:buNone/>
            </a:pPr>
            <a:endParaRPr lang="de-CH" dirty="0"/>
          </a:p>
          <a:p>
            <a:pPr marL="0" indent="0">
              <a:buNone/>
            </a:pPr>
            <a:r>
              <a:rPr lang="de-CH" b="1" dirty="0"/>
              <a:t>Organisation:</a:t>
            </a:r>
          </a:p>
          <a:p>
            <a:r>
              <a:rPr lang="de-CH" dirty="0"/>
              <a:t>Zeit: 5 Minuten</a:t>
            </a:r>
          </a:p>
          <a:p>
            <a:r>
              <a:rPr lang="de-CH" dirty="0"/>
              <a:t>Arbeitsweise: Einzelarbeit</a:t>
            </a:r>
          </a:p>
          <a:p>
            <a:pPr marL="0" indent="0">
              <a:buNone/>
            </a:pPr>
            <a:endParaRPr lang="de-CH" dirty="0"/>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84505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Vorstellungsrunde</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0" indent="0">
              <a:buNone/>
            </a:pPr>
            <a:r>
              <a:rPr lang="de-CH" dirty="0"/>
              <a:t>Ein kleiner Einblick zu mir … </a:t>
            </a:r>
          </a:p>
          <a:p>
            <a:r>
              <a:rPr lang="de-CH" dirty="0"/>
              <a:t>In welcher Verwaltung arbeiten Sie?</a:t>
            </a:r>
          </a:p>
          <a:p>
            <a:r>
              <a:rPr lang="de-CH" dirty="0"/>
              <a:t>Was liegt Ihnen in der Begleitung der Lernenden besonders am Herzen?</a:t>
            </a:r>
          </a:p>
          <a:p>
            <a:r>
              <a:rPr lang="de-CH" dirty="0"/>
              <a:t>Was brauche ich, damit ich heute Nachmittag um 17.00 Uhr glücklich diesen Schulungsraum verlasse?</a:t>
            </a:r>
          </a:p>
          <a:p>
            <a:endParaRPr lang="de-CH" dirty="0"/>
          </a:p>
          <a:p>
            <a:pPr marL="0" indent="0">
              <a:buNone/>
            </a:pPr>
            <a:endParaRPr lang="de-CH" dirty="0"/>
          </a:p>
          <a:p>
            <a:endParaRPr lang="de-CH" dirty="0"/>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11</a:t>
            </a:fld>
            <a:endParaRPr lang="de-CH" dirty="0"/>
          </a:p>
        </p:txBody>
      </p:sp>
    </p:spTree>
    <p:extLst>
      <p:ext uri="{BB962C8B-B14F-4D97-AF65-F5344CB8AC3E}">
        <p14:creationId xmlns:p14="http://schemas.microsoft.com/office/powerpoint/2010/main" val="321566183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Überblick Qualifikationsverfahren, </a:t>
            </a:r>
            <a:br>
              <a:rPr lang="de-CH" dirty="0"/>
            </a:br>
            <a:r>
              <a:rPr lang="de-CH" dirty="0"/>
              <a:t>Tipps und Tricks zur Abschlussprüfung</a:t>
            </a:r>
          </a:p>
        </p:txBody>
      </p:sp>
      <p:sp>
        <p:nvSpPr>
          <p:cNvPr id="6" name="Untertitel 5"/>
          <p:cNvSpPr>
            <a:spLocks noGrp="1"/>
          </p:cNvSpPr>
          <p:nvPr>
            <p:ph type="subTitle" idx="1"/>
          </p:nvPr>
        </p:nvSpPr>
        <p:spPr/>
        <p:txBody>
          <a:bodyPr>
            <a:normAutofit/>
          </a:bodyPr>
          <a:lstStyle/>
          <a:p>
            <a:r>
              <a:rPr lang="de-CH" dirty="0"/>
              <a:t>Schulungen für Berufsbildner/innen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dirty="0">
              <a:highlight>
                <a:srgbClr val="C0C0C0"/>
              </a:highlight>
            </a:endParaRPr>
          </a:p>
          <a:p>
            <a:endParaRPr lang="de-CH" dirty="0">
              <a:highlight>
                <a:srgbClr val="C0C0C0"/>
              </a:highlight>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p:txBody>
          <a:bodyPr/>
          <a:lstStyle/>
          <a:p>
            <a:r>
              <a:rPr lang="de-CH" dirty="0"/>
              <a:t>Das Qualifikationsverfahren (QV) Kauffrau/Kaufmann EFZ ist komplex. </a:t>
            </a:r>
          </a:p>
          <a:p>
            <a:r>
              <a:rPr lang="de-CH" dirty="0"/>
              <a:t>Es besteht aus drei grossen Bereichen:</a:t>
            </a:r>
          </a:p>
          <a:p>
            <a:pPr lvl="1"/>
            <a:r>
              <a:rPr lang="de-CH" dirty="0"/>
              <a:t>Erfahrungsnoten (üK, Betrieb und BFS)</a:t>
            </a:r>
          </a:p>
          <a:p>
            <a:pPr lvl="1"/>
            <a:r>
              <a:rPr lang="de-CH" dirty="0"/>
              <a:t>Abschlussprüfung Betrieb</a:t>
            </a:r>
          </a:p>
          <a:p>
            <a:pPr lvl="1"/>
            <a:r>
              <a:rPr lang="de-CH" dirty="0"/>
              <a:t>Abschlussprüfung BFS</a:t>
            </a:r>
          </a:p>
          <a:p>
            <a:r>
              <a:rPr lang="de-CH" dirty="0"/>
              <a:t>Zusätzlich arbeiten die Lernenden mit einem Persönlichen Portfolio und erstellen daraus abgeleitet eine Vertiefungsarbeit.  </a:t>
            </a:r>
          </a:p>
          <a:p>
            <a:r>
              <a:rPr lang="de-CH" dirty="0"/>
              <a:t>Um die Lernenden bei der QV-Vorbereitung effektiv zu unterstützen, ist es wichtig, dass Sie den Aufbau des QV und die Zusammenhänge zwischen den einzelnen Elementen genau kennen. </a:t>
            </a:r>
          </a:p>
          <a:p>
            <a:endParaRPr lang="de-CH" dirty="0"/>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075716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normAutofit fontScale="90000"/>
          </a:bodyPr>
          <a:lstStyle/>
          <a:p>
            <a:r>
              <a:rPr lang="de-CH" dirty="0"/>
              <a:t>Wie ist die Abschlussprüfung ausgestaltet?</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278741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6285E-73B7-56D0-8B3A-C90F07D59580}"/>
              </a:ext>
            </a:extLst>
          </p:cNvPr>
          <p:cNvSpPr>
            <a:spLocks noGrp="1"/>
          </p:cNvSpPr>
          <p:nvPr>
            <p:ph type="title"/>
          </p:nvPr>
        </p:nvSpPr>
        <p:spPr/>
        <p:txBody>
          <a:bodyPr/>
          <a:lstStyle/>
          <a:p>
            <a:r>
              <a:rPr lang="de-CH" dirty="0"/>
              <a:t>Überblick Qualifikationsverfahren</a:t>
            </a:r>
          </a:p>
        </p:txBody>
      </p:sp>
      <p:sp>
        <p:nvSpPr>
          <p:cNvPr id="4" name="Foliennummernplatzhalter 3">
            <a:extLst>
              <a:ext uri="{FF2B5EF4-FFF2-40B4-BE49-F238E27FC236}">
                <a16:creationId xmlns:a16="http://schemas.microsoft.com/office/drawing/2014/main" id="{7185E611-43CA-B868-78F8-84C4C30100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9" name="Würfel 8">
            <a:extLst>
              <a:ext uri="{FF2B5EF4-FFF2-40B4-BE49-F238E27FC236}">
                <a16:creationId xmlns:a16="http://schemas.microsoft.com/office/drawing/2014/main" id="{74DE2F6D-2F48-4B77-8D92-103BE2B32DEB}"/>
              </a:ext>
            </a:extLst>
          </p:cNvPr>
          <p:cNvSpPr/>
          <p:nvPr/>
        </p:nvSpPr>
        <p:spPr>
          <a:xfrm>
            <a:off x="1464724" y="1491877"/>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Meine beruflichen Erfahrungen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Praxisaufträge mit Dokumentation pro Handlungskompetenz (Branche/Betrieb)</a:t>
            </a:r>
          </a:p>
        </p:txBody>
      </p:sp>
      <p:sp>
        <p:nvSpPr>
          <p:cNvPr id="10" name="Würfel 9">
            <a:extLst>
              <a:ext uri="{FF2B5EF4-FFF2-40B4-BE49-F238E27FC236}">
                <a16:creationId xmlns:a16="http://schemas.microsoft.com/office/drawing/2014/main" id="{26BD0026-54D5-461F-B6AD-0B5DC2650021}"/>
              </a:ext>
            </a:extLst>
          </p:cNvPr>
          <p:cNvSpPr/>
          <p:nvPr/>
        </p:nvSpPr>
        <p:spPr>
          <a:xfrm>
            <a:off x="1463332" y="4486779"/>
            <a:ext cx="2636338"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 Fundament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Kompetenzraster pro Handlungs-kompetenz</a:t>
            </a:r>
          </a:p>
        </p:txBody>
      </p:sp>
      <p:sp>
        <p:nvSpPr>
          <p:cNvPr id="11" name="Rechteck 10">
            <a:extLst>
              <a:ext uri="{FF2B5EF4-FFF2-40B4-BE49-F238E27FC236}">
                <a16:creationId xmlns:a16="http://schemas.microsoft.com/office/drawing/2014/main" id="{808C7047-533F-49AF-AC97-59E7044F76BD}"/>
              </a:ext>
            </a:extLst>
          </p:cNvPr>
          <p:cNvSpPr/>
          <p:nvPr/>
        </p:nvSpPr>
        <p:spPr>
          <a:xfrm>
            <a:off x="1461245" y="2896299"/>
            <a:ext cx="2512096" cy="1535354"/>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Betrieb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BFS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(inkl. Option und Wahlpflichtbereich)</a:t>
            </a: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üK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12" name="Rechteck 11">
            <a:extLst>
              <a:ext uri="{FF2B5EF4-FFF2-40B4-BE49-F238E27FC236}">
                <a16:creationId xmlns:a16="http://schemas.microsoft.com/office/drawing/2014/main" id="{405C63C2-064F-443C-9083-FCCA3D16580D}"/>
              </a:ext>
            </a:extLst>
          </p:cNvPr>
          <p:cNvSpPr/>
          <p:nvPr/>
        </p:nvSpPr>
        <p:spPr>
          <a:xfrm>
            <a:off x="5289698" y="3137049"/>
            <a:ext cx="1806231" cy="963137"/>
          </a:xfrm>
          <a:prstGeom prst="rect">
            <a:avLst/>
          </a:prstGeom>
          <a:solidFill>
            <a:srgbClr val="0082CA">
              <a:alpha val="2509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Vertiefungsarbeit</a:t>
            </a:r>
          </a:p>
        </p:txBody>
      </p:sp>
      <p:cxnSp>
        <p:nvCxnSpPr>
          <p:cNvPr id="13" name="Verbinder: gewinkelt 12">
            <a:extLst>
              <a:ext uri="{FF2B5EF4-FFF2-40B4-BE49-F238E27FC236}">
                <a16:creationId xmlns:a16="http://schemas.microsoft.com/office/drawing/2014/main" id="{7D883A76-3840-44A1-A661-CEB3B82CEB70}"/>
              </a:ext>
            </a:extLst>
          </p:cNvPr>
          <p:cNvCxnSpPr>
            <a:cxnSpLocks/>
            <a:stCxn id="10" idx="5"/>
            <a:endCxn id="12" idx="2"/>
          </p:cNvCxnSpPr>
          <p:nvPr/>
        </p:nvCxnSpPr>
        <p:spPr>
          <a:xfrm flipV="1">
            <a:off x="4099670" y="4100186"/>
            <a:ext cx="2093144" cy="886598"/>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Verbinder: gewinkelt 13">
            <a:extLst>
              <a:ext uri="{FF2B5EF4-FFF2-40B4-BE49-F238E27FC236}">
                <a16:creationId xmlns:a16="http://schemas.microsoft.com/office/drawing/2014/main" id="{59DD8C85-E6C4-4942-85FA-10D1554F1A56}"/>
              </a:ext>
            </a:extLst>
          </p:cNvPr>
          <p:cNvCxnSpPr>
            <a:cxnSpLocks/>
            <a:stCxn id="9" idx="5"/>
            <a:endCxn id="12" idx="0"/>
          </p:cNvCxnSpPr>
          <p:nvPr/>
        </p:nvCxnSpPr>
        <p:spPr>
          <a:xfrm>
            <a:off x="3976820" y="1991882"/>
            <a:ext cx="2215994" cy="1145167"/>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ABB01465-B455-4982-B9CB-E8757505F21C}"/>
              </a:ext>
            </a:extLst>
          </p:cNvPr>
          <p:cNvSpPr/>
          <p:nvPr/>
        </p:nvSpPr>
        <p:spPr>
          <a:xfrm>
            <a:off x="7392144" y="1507898"/>
            <a:ext cx="2512095" cy="2160239"/>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 Betrieb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(exkl. Option und Wahlpflichtbereiche)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geleitete Fallarbeit (Handlungskompetenz-bereiche A–E)</a:t>
            </a:r>
          </a:p>
        </p:txBody>
      </p:sp>
      <p:sp>
        <p:nvSpPr>
          <p:cNvPr id="17" name="Rechteck 16">
            <a:extLst>
              <a:ext uri="{FF2B5EF4-FFF2-40B4-BE49-F238E27FC236}">
                <a16:creationId xmlns:a16="http://schemas.microsoft.com/office/drawing/2014/main" id="{1B117D2D-BACE-477C-9CB8-C545A8BF68BA}"/>
              </a:ext>
            </a:extLst>
          </p:cNvPr>
          <p:cNvSpPr/>
          <p:nvPr/>
        </p:nvSpPr>
        <p:spPr>
          <a:xfrm>
            <a:off x="7392144" y="3750351"/>
            <a:ext cx="2512094" cy="2109585"/>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 BFS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(exkl. Option und Wahlpflichtbereiche)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Branchenübergreifende Simulationen (Handlungskompetenzbereiche A–E) inkl. Allgemeinbildung und Fokus 2. Landessprache oder Englisch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25726557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normAutofit/>
          </a:bodyPr>
          <a:lstStyle/>
          <a:p>
            <a:r>
              <a:rPr lang="de-CH" dirty="0"/>
              <a:t>Erfahrungsnoten</a:t>
            </a:r>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063681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0E927D-0C64-CD91-CBAB-F85FA229ACA6}"/>
              </a:ext>
            </a:extLst>
          </p:cNvPr>
          <p:cNvSpPr>
            <a:spLocks noGrp="1"/>
          </p:cNvSpPr>
          <p:nvPr>
            <p:ph type="title"/>
          </p:nvPr>
        </p:nvSpPr>
        <p:spPr/>
        <p:txBody>
          <a:bodyPr/>
          <a:lstStyle/>
          <a:p>
            <a:r>
              <a:rPr lang="de-CH" dirty="0"/>
              <a:t>Erfahrungsnote Betrieb</a:t>
            </a:r>
          </a:p>
        </p:txBody>
      </p:sp>
      <p:sp>
        <p:nvSpPr>
          <p:cNvPr id="3" name="Inhaltsplatzhalter 2">
            <a:extLst>
              <a:ext uri="{FF2B5EF4-FFF2-40B4-BE49-F238E27FC236}">
                <a16:creationId xmlns:a16="http://schemas.microsoft.com/office/drawing/2014/main" id="{58D9543F-39AA-8257-EE51-70D6EB24E77F}"/>
              </a:ext>
            </a:extLst>
          </p:cNvPr>
          <p:cNvSpPr>
            <a:spLocks noGrp="1"/>
          </p:cNvSpPr>
          <p:nvPr>
            <p:ph idx="1"/>
          </p:nvPr>
        </p:nvSpPr>
        <p:spPr>
          <a:xfrm>
            <a:off x="609600" y="1600201"/>
            <a:ext cx="10814992" cy="4525963"/>
          </a:xfrm>
        </p:spPr>
        <p:txBody>
          <a:bodyPr/>
          <a:lstStyle/>
          <a:p>
            <a:pPr marL="0" indent="0">
              <a:buNone/>
            </a:pPr>
            <a:r>
              <a:rPr lang="de-CH" sz="2000" b="1" dirty="0"/>
              <a:t>Aufbau</a:t>
            </a:r>
          </a:p>
          <a:p>
            <a:r>
              <a:rPr lang="de-CH" sz="2000" dirty="0"/>
              <a:t>6 betriebliche Kompetenznachweise (1 pro Semester) </a:t>
            </a:r>
          </a:p>
          <a:p>
            <a:r>
              <a:rPr lang="de-CH" sz="2000" dirty="0"/>
              <a:t>Erfahrungsnote = Mittelwert aus diesen 6 Noten</a:t>
            </a:r>
          </a:p>
          <a:p>
            <a:pPr marL="0" indent="0">
              <a:buNone/>
            </a:pPr>
            <a:endParaRPr lang="de-CH" sz="2000" dirty="0"/>
          </a:p>
          <a:p>
            <a:pPr marL="0" indent="0">
              <a:buNone/>
            </a:pPr>
            <a:r>
              <a:rPr lang="de-CH" sz="2000" b="1" dirty="0"/>
              <a:t>Umsetzung pro Kompetenznachweis</a:t>
            </a:r>
          </a:p>
          <a:p>
            <a:pPr marL="0" indent="0">
              <a:buNone/>
            </a:pPr>
            <a:r>
              <a:rPr lang="de-CH" sz="2000" dirty="0"/>
              <a:t>Beurteilung der Aspekte </a:t>
            </a:r>
          </a:p>
          <a:p>
            <a:r>
              <a:rPr lang="de-CH" sz="2000" dirty="0"/>
              <a:t>Stand der Kompetenzentwicklung</a:t>
            </a:r>
          </a:p>
          <a:p>
            <a:r>
              <a:rPr lang="de-CH" sz="2000" dirty="0"/>
              <a:t>Reflexion des Stands der Kompetenzentwicklung</a:t>
            </a:r>
          </a:p>
          <a:p>
            <a:r>
              <a:rPr lang="de-CH" sz="2000" dirty="0"/>
              <a:t>Erkenntnisse aus dem Umsetzen der Praxisaufträge</a:t>
            </a:r>
          </a:p>
          <a:p>
            <a:r>
              <a:rPr lang="de-CH" sz="2000" dirty="0"/>
              <a:t>Motivation und Eigeninitiative</a:t>
            </a:r>
          </a:p>
          <a:p>
            <a:pPr marL="0" indent="0">
              <a:buNone/>
            </a:pPr>
            <a:r>
              <a:rPr lang="de-CH" sz="2000" dirty="0"/>
              <a:t>durch die Berufsbildner/innen (Hilfsmittel: Praxisaufträge, Kompetenzraster, Qualifikationsgespräche).</a:t>
            </a:r>
          </a:p>
          <a:p>
            <a:pPr marL="0" indent="0">
              <a:buNone/>
            </a:pPr>
            <a:endParaRPr lang="de-CH" sz="2000" b="1" dirty="0"/>
          </a:p>
          <a:p>
            <a:pPr marL="0" indent="0">
              <a:buNone/>
            </a:pPr>
            <a:r>
              <a:rPr lang="de-CH" sz="2000" b="1" dirty="0"/>
              <a:t>Inhalt</a:t>
            </a:r>
          </a:p>
          <a:p>
            <a:pPr marL="0" indent="0">
              <a:buNone/>
            </a:pPr>
            <a:r>
              <a:rPr lang="de-CH" sz="2000" dirty="0"/>
              <a:t>A−E (exkl. Option und Wahlpflichtbereich)</a:t>
            </a:r>
          </a:p>
          <a:p>
            <a:pPr lvl="1"/>
            <a:endParaRPr lang="de-CH" dirty="0"/>
          </a:p>
          <a:p>
            <a:pPr lvl="1"/>
            <a:endParaRPr lang="de-CH" dirty="0"/>
          </a:p>
        </p:txBody>
      </p:sp>
      <p:sp>
        <p:nvSpPr>
          <p:cNvPr id="4" name="Foliennummernplatzhalter 3">
            <a:extLst>
              <a:ext uri="{FF2B5EF4-FFF2-40B4-BE49-F238E27FC236}">
                <a16:creationId xmlns:a16="http://schemas.microsoft.com/office/drawing/2014/main" id="{A016F783-54B7-7664-6E44-EBF2F4FC89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Pfeil: nach rechts 6">
            <a:extLst>
              <a:ext uri="{FF2B5EF4-FFF2-40B4-BE49-F238E27FC236}">
                <a16:creationId xmlns:a16="http://schemas.microsoft.com/office/drawing/2014/main" id="{3BD23CCB-6F73-E0EF-9875-34CA46FAD781}"/>
              </a:ext>
            </a:extLst>
          </p:cNvPr>
          <p:cNvSpPr/>
          <p:nvPr/>
        </p:nvSpPr>
        <p:spPr>
          <a:xfrm>
            <a:off x="7123261" y="2398554"/>
            <a:ext cx="522813" cy="302740"/>
          </a:xfrm>
          <a:prstGeom prst="rightArrow">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5" name="Grafik 4">
            <a:extLst>
              <a:ext uri="{FF2B5EF4-FFF2-40B4-BE49-F238E27FC236}">
                <a16:creationId xmlns:a16="http://schemas.microsoft.com/office/drawing/2014/main" id="{627180AC-D92B-4C0A-8667-F61A79E8AF08}"/>
              </a:ext>
            </a:extLst>
          </p:cNvPr>
          <p:cNvPicPr>
            <a:picLocks noChangeAspect="1"/>
          </p:cNvPicPr>
          <p:nvPr/>
        </p:nvPicPr>
        <p:blipFill>
          <a:blip r:embed="rId3"/>
          <a:stretch>
            <a:fillRect/>
          </a:stretch>
        </p:blipFill>
        <p:spPr>
          <a:xfrm>
            <a:off x="8040216" y="1600201"/>
            <a:ext cx="3888979" cy="2142454"/>
          </a:xfrm>
          <a:prstGeom prst="rect">
            <a:avLst/>
          </a:prstGeom>
        </p:spPr>
      </p:pic>
    </p:spTree>
    <p:extLst>
      <p:ext uri="{BB962C8B-B14F-4D97-AF65-F5344CB8AC3E}">
        <p14:creationId xmlns:p14="http://schemas.microsoft.com/office/powerpoint/2010/main" val="17284286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9B89F-D927-FBEB-2D22-B6874C920F82}"/>
              </a:ext>
            </a:extLst>
          </p:cNvPr>
          <p:cNvSpPr>
            <a:spLocks noGrp="1"/>
          </p:cNvSpPr>
          <p:nvPr>
            <p:ph type="title"/>
          </p:nvPr>
        </p:nvSpPr>
        <p:spPr/>
        <p:txBody>
          <a:bodyPr/>
          <a:lstStyle/>
          <a:p>
            <a:r>
              <a:rPr lang="de-CH" dirty="0"/>
              <a:t>Erfahrungsnote üK</a:t>
            </a:r>
          </a:p>
        </p:txBody>
      </p:sp>
      <p:sp>
        <p:nvSpPr>
          <p:cNvPr id="3" name="Inhaltsplatzhalter 2">
            <a:extLst>
              <a:ext uri="{FF2B5EF4-FFF2-40B4-BE49-F238E27FC236}">
                <a16:creationId xmlns:a16="http://schemas.microsoft.com/office/drawing/2014/main" id="{6B724387-2675-B34B-FBD8-DC62AA662695}"/>
              </a:ext>
            </a:extLst>
          </p:cNvPr>
          <p:cNvSpPr>
            <a:spLocks noGrp="1"/>
          </p:cNvSpPr>
          <p:nvPr>
            <p:ph idx="1"/>
          </p:nvPr>
        </p:nvSpPr>
        <p:spPr>
          <a:xfrm>
            <a:off x="609600" y="1600201"/>
            <a:ext cx="7502624" cy="4525963"/>
          </a:xfrm>
        </p:spPr>
        <p:txBody>
          <a:bodyPr/>
          <a:lstStyle/>
          <a:p>
            <a:pPr marL="0" indent="0">
              <a:buNone/>
            </a:pPr>
            <a:r>
              <a:rPr lang="de-CH" sz="2000" b="1" dirty="0"/>
              <a:t>Aufbau</a:t>
            </a:r>
          </a:p>
          <a:p>
            <a:r>
              <a:rPr lang="de-CH" sz="2000" dirty="0"/>
              <a:t>2 üK-Kompetenznachweise </a:t>
            </a:r>
          </a:p>
          <a:p>
            <a:pPr lvl="1"/>
            <a:r>
              <a:rPr lang="de-CH" sz="2000" dirty="0"/>
              <a:t>üK-KN 1 zu den üK-Blöcken 1 und 2</a:t>
            </a:r>
          </a:p>
          <a:p>
            <a:pPr lvl="1"/>
            <a:r>
              <a:rPr lang="de-CH" sz="2000" dirty="0"/>
              <a:t>üK-KN 2 zu den üK-Blöcken 3 und 4</a:t>
            </a:r>
          </a:p>
          <a:p>
            <a:r>
              <a:rPr lang="de-CH" sz="2000" dirty="0"/>
              <a:t>Erfahrungsnote = Mittelwert aus diesen 2 Noten</a:t>
            </a:r>
          </a:p>
          <a:p>
            <a:endParaRPr lang="de-CH" sz="2000" dirty="0"/>
          </a:p>
          <a:p>
            <a:pPr marL="0" indent="0">
              <a:buNone/>
            </a:pPr>
            <a:r>
              <a:rPr lang="de-CH" sz="2000" b="1" dirty="0"/>
              <a:t>Umsetzung pro üK-Kompetenznachweis</a:t>
            </a:r>
          </a:p>
          <a:p>
            <a:r>
              <a:rPr lang="de-CH" sz="2000" dirty="0"/>
              <a:t>2 Zertifikatstest (50 %, Fokus Wissen/Verständnis): je 12 geschlossenen Aufgaben à 20 Minuten </a:t>
            </a:r>
          </a:p>
          <a:p>
            <a:r>
              <a:rPr lang="de-CH" sz="2000" dirty="0"/>
              <a:t>1 Transferauftrag (50 %, Fokus Fertigkeiten): eine Handlung im Betrieb umsetzen, dokumentieren und reflektieren</a:t>
            </a:r>
          </a:p>
          <a:p>
            <a:pPr marL="0" indent="0">
              <a:buNone/>
            </a:pPr>
            <a:endParaRPr lang="de-CH" sz="2000" dirty="0"/>
          </a:p>
          <a:p>
            <a:pPr marL="0" indent="0">
              <a:buNone/>
            </a:pPr>
            <a:r>
              <a:rPr lang="de-CH" sz="2000" b="1" dirty="0"/>
              <a:t>Inhalt</a:t>
            </a:r>
          </a:p>
          <a:p>
            <a:pPr marL="0" indent="0">
              <a:buNone/>
            </a:pPr>
            <a:r>
              <a:rPr lang="de-CH" sz="2000" dirty="0"/>
              <a:t>Branchenspezifika</a:t>
            </a:r>
          </a:p>
        </p:txBody>
      </p:sp>
      <p:sp>
        <p:nvSpPr>
          <p:cNvPr id="4" name="Foliennummernplatzhalter 3">
            <a:extLst>
              <a:ext uri="{FF2B5EF4-FFF2-40B4-BE49-F238E27FC236}">
                <a16:creationId xmlns:a16="http://schemas.microsoft.com/office/drawing/2014/main" id="{37E1E3E0-EEAF-8499-85CA-959A3F315C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9" name="Pfeil: nach rechts 8">
            <a:extLst>
              <a:ext uri="{FF2B5EF4-FFF2-40B4-BE49-F238E27FC236}">
                <a16:creationId xmlns:a16="http://schemas.microsoft.com/office/drawing/2014/main" id="{7AD58D19-DC03-A335-5DFF-23E2ED900F2A}"/>
              </a:ext>
            </a:extLst>
          </p:cNvPr>
          <p:cNvSpPr/>
          <p:nvPr/>
        </p:nvSpPr>
        <p:spPr>
          <a:xfrm>
            <a:off x="7035539" y="2694619"/>
            <a:ext cx="522813" cy="360040"/>
          </a:xfrm>
          <a:prstGeom prst="rightArrow">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Grafik 6">
            <a:extLst>
              <a:ext uri="{FF2B5EF4-FFF2-40B4-BE49-F238E27FC236}">
                <a16:creationId xmlns:a16="http://schemas.microsoft.com/office/drawing/2014/main" id="{D6A25969-FDF6-4B3E-B7DE-EB94ECA01178}"/>
              </a:ext>
            </a:extLst>
          </p:cNvPr>
          <p:cNvPicPr>
            <a:picLocks noChangeAspect="1"/>
          </p:cNvPicPr>
          <p:nvPr/>
        </p:nvPicPr>
        <p:blipFill>
          <a:blip r:embed="rId3"/>
          <a:stretch>
            <a:fillRect/>
          </a:stretch>
        </p:blipFill>
        <p:spPr>
          <a:xfrm>
            <a:off x="8040216" y="1600201"/>
            <a:ext cx="3888979" cy="2142454"/>
          </a:xfrm>
          <a:prstGeom prst="rect">
            <a:avLst/>
          </a:prstGeom>
        </p:spPr>
      </p:pic>
    </p:spTree>
    <p:extLst>
      <p:ext uri="{BB962C8B-B14F-4D97-AF65-F5344CB8AC3E}">
        <p14:creationId xmlns:p14="http://schemas.microsoft.com/office/powerpoint/2010/main" val="20695283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9B89F-D927-FBEB-2D22-B6874C920F82}"/>
              </a:ext>
            </a:extLst>
          </p:cNvPr>
          <p:cNvSpPr>
            <a:spLocks noGrp="1"/>
          </p:cNvSpPr>
          <p:nvPr>
            <p:ph type="title"/>
          </p:nvPr>
        </p:nvSpPr>
        <p:spPr/>
        <p:txBody>
          <a:bodyPr/>
          <a:lstStyle/>
          <a:p>
            <a:r>
              <a:rPr lang="de-CH" dirty="0"/>
              <a:t>Erfahrungsnote Berufsfachschule</a:t>
            </a:r>
          </a:p>
        </p:txBody>
      </p:sp>
      <p:sp>
        <p:nvSpPr>
          <p:cNvPr id="3" name="Inhaltsplatzhalter 2">
            <a:extLst>
              <a:ext uri="{FF2B5EF4-FFF2-40B4-BE49-F238E27FC236}">
                <a16:creationId xmlns:a16="http://schemas.microsoft.com/office/drawing/2014/main" id="{6B724387-2675-B34B-FBD8-DC62AA662695}"/>
              </a:ext>
            </a:extLst>
          </p:cNvPr>
          <p:cNvSpPr>
            <a:spLocks noGrp="1"/>
          </p:cNvSpPr>
          <p:nvPr>
            <p:ph idx="1"/>
          </p:nvPr>
        </p:nvSpPr>
        <p:spPr>
          <a:xfrm>
            <a:off x="609599" y="1600201"/>
            <a:ext cx="10972799" cy="4525963"/>
          </a:xfrm>
        </p:spPr>
        <p:txBody>
          <a:bodyPr/>
          <a:lstStyle/>
          <a:p>
            <a:r>
              <a:rPr lang="de-CH" sz="2000" dirty="0"/>
              <a:t>Die Lernenden absolvieren verschiedene Kompetenznachweise pro </a:t>
            </a:r>
            <a:br>
              <a:rPr lang="de-CH" sz="2000" dirty="0"/>
            </a:br>
            <a:r>
              <a:rPr lang="de-CH" sz="2000" dirty="0"/>
              <a:t>Semester in den behandelten Handlungskompetenzbereichen.</a:t>
            </a:r>
          </a:p>
          <a:p>
            <a:r>
              <a:rPr lang="de-CH" sz="2000" dirty="0"/>
              <a:t>Daraus ergeben sich die </a:t>
            </a:r>
            <a:r>
              <a:rPr lang="de-CH" sz="2000" b="1" dirty="0"/>
              <a:t>Semesterzeugnisnoten</a:t>
            </a:r>
            <a:r>
              <a:rPr lang="de-CH" sz="2000" dirty="0"/>
              <a:t> in den Bereichen: </a:t>
            </a:r>
          </a:p>
          <a:p>
            <a:pPr lvl="1"/>
            <a:r>
              <a:rPr lang="de-CH" sz="2000" dirty="0"/>
              <a:t>HKB A (Semester 1</a:t>
            </a:r>
            <a:r>
              <a:rPr lang="de-CH" sz="2000" dirty="0">
                <a:solidFill>
                  <a:schemeClr val="tx1"/>
                </a:solidFill>
                <a:latin typeface="Calibri" panose="020F0502020204030204" pitchFamily="34" charset="0"/>
                <a:cs typeface="Calibri" panose="020F0502020204030204" pitchFamily="34" charset="0"/>
              </a:rPr>
              <a:t>–</a:t>
            </a:r>
            <a:r>
              <a:rPr lang="de-CH" sz="2000" dirty="0"/>
              <a:t>5)</a:t>
            </a:r>
          </a:p>
          <a:p>
            <a:pPr lvl="1"/>
            <a:r>
              <a:rPr lang="de-CH" sz="2000" dirty="0"/>
              <a:t>HKB B (Semester 1</a:t>
            </a:r>
            <a:r>
              <a:rPr lang="de-CH" sz="2000" dirty="0">
                <a:solidFill>
                  <a:schemeClr val="tx1"/>
                </a:solidFill>
                <a:latin typeface="Calibri" panose="020F0502020204030204" pitchFamily="34" charset="0"/>
                <a:cs typeface="Calibri" panose="020F0502020204030204" pitchFamily="34" charset="0"/>
              </a:rPr>
              <a:t>–</a:t>
            </a:r>
            <a:r>
              <a:rPr lang="de-CH" sz="2000" dirty="0"/>
              <a:t>6)</a:t>
            </a:r>
          </a:p>
          <a:p>
            <a:pPr lvl="1"/>
            <a:r>
              <a:rPr lang="de-CH" sz="2000" dirty="0"/>
              <a:t>HKB C (Semester 1</a:t>
            </a:r>
            <a:r>
              <a:rPr lang="de-CH" sz="2000" dirty="0">
                <a:solidFill>
                  <a:schemeClr val="tx1"/>
                </a:solidFill>
                <a:latin typeface="Calibri" panose="020F0502020204030204" pitchFamily="34" charset="0"/>
                <a:cs typeface="Calibri" panose="020F0502020204030204" pitchFamily="34" charset="0"/>
              </a:rPr>
              <a:t>–</a:t>
            </a:r>
            <a:r>
              <a:rPr lang="de-CH" sz="2000" dirty="0"/>
              <a:t>6)</a:t>
            </a:r>
          </a:p>
          <a:p>
            <a:pPr lvl="1"/>
            <a:r>
              <a:rPr lang="de-CH" sz="2000" dirty="0"/>
              <a:t>HKB D (Semester 1</a:t>
            </a:r>
            <a:r>
              <a:rPr lang="de-CH" sz="2000" dirty="0">
                <a:solidFill>
                  <a:schemeClr val="tx1"/>
                </a:solidFill>
                <a:latin typeface="Calibri" panose="020F0502020204030204" pitchFamily="34" charset="0"/>
                <a:cs typeface="Calibri" panose="020F0502020204030204" pitchFamily="34" charset="0"/>
              </a:rPr>
              <a:t>–</a:t>
            </a:r>
            <a:r>
              <a:rPr lang="de-CH" sz="2000" dirty="0"/>
              <a:t>4)</a:t>
            </a:r>
          </a:p>
          <a:p>
            <a:pPr lvl="1"/>
            <a:r>
              <a:rPr lang="de-CH" sz="2000" dirty="0"/>
              <a:t>HKB E (Semester 1</a:t>
            </a:r>
            <a:r>
              <a:rPr lang="de-CH" sz="2000" dirty="0">
                <a:solidFill>
                  <a:schemeClr val="tx1"/>
                </a:solidFill>
                <a:latin typeface="Calibri" panose="020F0502020204030204" pitchFamily="34" charset="0"/>
                <a:cs typeface="Calibri" panose="020F0502020204030204" pitchFamily="34" charset="0"/>
              </a:rPr>
              <a:t>–</a:t>
            </a:r>
            <a:r>
              <a:rPr lang="de-CH" sz="2000" dirty="0"/>
              <a:t>4)</a:t>
            </a:r>
          </a:p>
          <a:p>
            <a:pPr lvl="1"/>
            <a:r>
              <a:rPr lang="de-CH" sz="2000" dirty="0"/>
              <a:t>Wahlpflichtbereich (Semester 1</a:t>
            </a:r>
            <a:r>
              <a:rPr lang="de-CH" sz="2000" dirty="0">
                <a:solidFill>
                  <a:schemeClr val="tx1"/>
                </a:solidFill>
                <a:latin typeface="Calibri" panose="020F0502020204030204" pitchFamily="34" charset="0"/>
                <a:cs typeface="Calibri" panose="020F0502020204030204" pitchFamily="34" charset="0"/>
              </a:rPr>
              <a:t>–</a:t>
            </a:r>
            <a:r>
              <a:rPr lang="de-CH" sz="2000" dirty="0"/>
              <a:t>4)</a:t>
            </a:r>
          </a:p>
          <a:p>
            <a:pPr lvl="1"/>
            <a:r>
              <a:rPr lang="de-CH" sz="2000" dirty="0"/>
              <a:t>Option (Semester 5</a:t>
            </a:r>
            <a:r>
              <a:rPr lang="de-CH" sz="2000" dirty="0">
                <a:solidFill>
                  <a:schemeClr val="tx1"/>
                </a:solidFill>
                <a:latin typeface="Calibri" panose="020F0502020204030204" pitchFamily="34" charset="0"/>
                <a:cs typeface="Calibri" panose="020F0502020204030204" pitchFamily="34" charset="0"/>
              </a:rPr>
              <a:t>–</a:t>
            </a:r>
            <a:r>
              <a:rPr lang="de-CH" sz="2000" dirty="0"/>
              <a:t>6)</a:t>
            </a:r>
          </a:p>
          <a:p>
            <a:r>
              <a:rPr lang="de-CH" sz="2000" dirty="0"/>
              <a:t>Aus allen Noten eines Semesters wird die </a:t>
            </a:r>
            <a:r>
              <a:rPr lang="de-CH" sz="2000" b="1" dirty="0"/>
              <a:t>Gesamtsemesterzeugnisnote</a:t>
            </a:r>
            <a:r>
              <a:rPr lang="de-CH" sz="2000" dirty="0"/>
              <a:t> berechnet (Mittelwert) </a:t>
            </a:r>
          </a:p>
          <a:p>
            <a:r>
              <a:rPr lang="de-CH" sz="2000" b="1" dirty="0"/>
              <a:t>Erfahrungsnote</a:t>
            </a:r>
            <a:r>
              <a:rPr lang="de-CH" sz="2000" dirty="0"/>
              <a:t> = Mittelwert aus den Gesamtsemesterzeugnisnoten aller 6 Semester </a:t>
            </a:r>
            <a:endParaRPr lang="de-CH" sz="2000" dirty="0">
              <a:solidFill>
                <a:srgbClr val="FF0000"/>
              </a:solidFill>
            </a:endParaRPr>
          </a:p>
        </p:txBody>
      </p:sp>
      <p:sp>
        <p:nvSpPr>
          <p:cNvPr id="4" name="Foliennummernplatzhalter 3">
            <a:extLst>
              <a:ext uri="{FF2B5EF4-FFF2-40B4-BE49-F238E27FC236}">
                <a16:creationId xmlns:a16="http://schemas.microsoft.com/office/drawing/2014/main" id="{37E1E3E0-EEAF-8499-85CA-959A3F315C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10" name="Pfeil: nach rechts 9">
            <a:extLst>
              <a:ext uri="{FF2B5EF4-FFF2-40B4-BE49-F238E27FC236}">
                <a16:creationId xmlns:a16="http://schemas.microsoft.com/office/drawing/2014/main" id="{595EF35A-50A8-7385-B730-822646ECC6B4}"/>
              </a:ext>
            </a:extLst>
          </p:cNvPr>
          <p:cNvSpPr/>
          <p:nvPr/>
        </p:nvSpPr>
        <p:spPr>
          <a:xfrm>
            <a:off x="7445395" y="3384370"/>
            <a:ext cx="522813" cy="360040"/>
          </a:xfrm>
          <a:prstGeom prst="rightArrow">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Grafik 6">
            <a:extLst>
              <a:ext uri="{FF2B5EF4-FFF2-40B4-BE49-F238E27FC236}">
                <a16:creationId xmlns:a16="http://schemas.microsoft.com/office/drawing/2014/main" id="{A65B5384-4360-4953-A199-37ABF499FF03}"/>
              </a:ext>
            </a:extLst>
          </p:cNvPr>
          <p:cNvPicPr>
            <a:picLocks noChangeAspect="1"/>
          </p:cNvPicPr>
          <p:nvPr/>
        </p:nvPicPr>
        <p:blipFill>
          <a:blip r:embed="rId3"/>
          <a:stretch>
            <a:fillRect/>
          </a:stretch>
        </p:blipFill>
        <p:spPr>
          <a:xfrm>
            <a:off x="8040216" y="2564904"/>
            <a:ext cx="3888979" cy="2142454"/>
          </a:xfrm>
          <a:prstGeom prst="rect">
            <a:avLst/>
          </a:prstGeom>
        </p:spPr>
      </p:pic>
    </p:spTree>
    <p:extLst>
      <p:ext uri="{BB962C8B-B14F-4D97-AF65-F5344CB8AC3E}">
        <p14:creationId xmlns:p14="http://schemas.microsoft.com/office/powerpoint/2010/main" val="26432261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9B89F-D927-FBEB-2D22-B6874C920F82}"/>
              </a:ext>
            </a:extLst>
          </p:cNvPr>
          <p:cNvSpPr>
            <a:spLocks noGrp="1"/>
          </p:cNvSpPr>
          <p:nvPr>
            <p:ph type="title"/>
          </p:nvPr>
        </p:nvSpPr>
        <p:spPr/>
        <p:txBody>
          <a:bodyPr/>
          <a:lstStyle/>
          <a:p>
            <a:r>
              <a:rPr lang="de-CH" dirty="0"/>
              <a:t>Ausgestaltung der Kompetenznachweise BFS</a:t>
            </a:r>
          </a:p>
        </p:txBody>
      </p:sp>
      <p:sp>
        <p:nvSpPr>
          <p:cNvPr id="4" name="Foliennummernplatzhalter 3">
            <a:extLst>
              <a:ext uri="{FF2B5EF4-FFF2-40B4-BE49-F238E27FC236}">
                <a16:creationId xmlns:a16="http://schemas.microsoft.com/office/drawing/2014/main" id="{37E1E3E0-EEAF-8499-85CA-959A3F315C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graphicFrame>
        <p:nvGraphicFramePr>
          <p:cNvPr id="3" name="Tabelle 6">
            <a:extLst>
              <a:ext uri="{FF2B5EF4-FFF2-40B4-BE49-F238E27FC236}">
                <a16:creationId xmlns:a16="http://schemas.microsoft.com/office/drawing/2014/main" id="{49F18E52-DA8A-6A50-1229-3EE38545A651}"/>
              </a:ext>
            </a:extLst>
          </p:cNvPr>
          <p:cNvGraphicFramePr>
            <a:graphicFrameLocks noGrp="1"/>
          </p:cNvGraphicFramePr>
          <p:nvPr/>
        </p:nvGraphicFramePr>
        <p:xfrm>
          <a:off x="622800" y="1628800"/>
          <a:ext cx="10513760" cy="5101531"/>
        </p:xfrm>
        <a:graphic>
          <a:graphicData uri="http://schemas.openxmlformats.org/drawingml/2006/table">
            <a:tbl>
              <a:tblPr firstRow="1" bandRow="1">
                <a:tableStyleId>{5C22544A-7EE6-4342-B048-85BDC9FD1C3A}</a:tableStyleId>
              </a:tblPr>
              <a:tblGrid>
                <a:gridCol w="2947522">
                  <a:extLst>
                    <a:ext uri="{9D8B030D-6E8A-4147-A177-3AD203B41FA5}">
                      <a16:colId xmlns:a16="http://schemas.microsoft.com/office/drawing/2014/main" val="1590896474"/>
                    </a:ext>
                  </a:extLst>
                </a:gridCol>
                <a:gridCol w="4041058">
                  <a:extLst>
                    <a:ext uri="{9D8B030D-6E8A-4147-A177-3AD203B41FA5}">
                      <a16:colId xmlns:a16="http://schemas.microsoft.com/office/drawing/2014/main" val="1416954405"/>
                    </a:ext>
                  </a:extLst>
                </a:gridCol>
                <a:gridCol w="3525180">
                  <a:extLst>
                    <a:ext uri="{9D8B030D-6E8A-4147-A177-3AD203B41FA5}">
                      <a16:colId xmlns:a16="http://schemas.microsoft.com/office/drawing/2014/main" val="2736410948"/>
                    </a:ext>
                  </a:extLst>
                </a:gridCol>
              </a:tblGrid>
              <a:tr h="348304">
                <a:tc>
                  <a:txBody>
                    <a:bodyPr/>
                    <a:lstStyle/>
                    <a:p>
                      <a:endParaRPr lang="de-CH" sz="1400" dirty="0">
                        <a:latin typeface="Calibri" panose="020F0502020204030204" pitchFamily="34" charset="0"/>
                        <a:cs typeface="Calibri" panose="020F0502020204030204" pitchFamily="34" charset="0"/>
                      </a:endParaRPr>
                    </a:p>
                  </a:txBody>
                  <a:tcPr>
                    <a:noFill/>
                  </a:tcPr>
                </a:tc>
                <a:tc>
                  <a:txBody>
                    <a:bodyPr/>
                    <a:lstStyle/>
                    <a:p>
                      <a:r>
                        <a:rPr lang="de-CH" sz="1400" b="1" kern="1200" dirty="0">
                          <a:solidFill>
                            <a:schemeClr val="bg1"/>
                          </a:solidFill>
                          <a:latin typeface="Calibri" panose="020F0502020204030204" pitchFamily="34" charset="0"/>
                          <a:ea typeface="+mn-ea"/>
                          <a:cs typeface="Calibri" panose="020F0502020204030204" pitchFamily="34" charset="0"/>
                        </a:rPr>
                        <a:t>Zielsetzung</a:t>
                      </a:r>
                    </a:p>
                  </a:txBody>
                  <a:tcPr>
                    <a:solidFill>
                      <a:srgbClr val="0082CA"/>
                    </a:solidFill>
                  </a:tcPr>
                </a:tc>
                <a:tc>
                  <a:txBody>
                    <a:bodyPr/>
                    <a:lstStyle/>
                    <a:p>
                      <a:r>
                        <a:rPr lang="de-CH" sz="1400" b="1" kern="1200" dirty="0">
                          <a:solidFill>
                            <a:schemeClr val="bg1"/>
                          </a:solidFill>
                          <a:latin typeface="Calibri" panose="020F0502020204030204" pitchFamily="34" charset="0"/>
                          <a:ea typeface="+mn-ea"/>
                          <a:cs typeface="Calibri" panose="020F0502020204030204" pitchFamily="34" charset="0"/>
                        </a:rPr>
                        <a:t>Umsetzung</a:t>
                      </a:r>
                    </a:p>
                  </a:txBody>
                  <a:tcPr>
                    <a:solidFill>
                      <a:srgbClr val="0082CA"/>
                    </a:solidFill>
                  </a:tcPr>
                </a:tc>
                <a:extLst>
                  <a:ext uri="{0D108BD9-81ED-4DB2-BD59-A6C34878D82A}">
                    <a16:rowId xmlns:a16="http://schemas.microsoft.com/office/drawing/2014/main" val="2781494970"/>
                  </a:ext>
                </a:extLst>
              </a:tr>
              <a:tr h="940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1" kern="1200" dirty="0">
                          <a:solidFill>
                            <a:schemeClr val="tx1"/>
                          </a:solidFill>
                          <a:latin typeface="Calibri" panose="020F0502020204030204" pitchFamily="34" charset="0"/>
                          <a:ea typeface="+mn-ea"/>
                          <a:cs typeface="Calibri" panose="020F0502020204030204" pitchFamily="34" charset="0"/>
                        </a:rPr>
                        <a:t>A: Wissen / Verständnis </a:t>
                      </a:r>
                      <a:r>
                        <a:rPr lang="de-CH" sz="1400" b="0" kern="1200" dirty="0">
                          <a:solidFill>
                            <a:schemeClr val="tx1"/>
                          </a:solidFill>
                          <a:latin typeface="Calibri" panose="020F0502020204030204" pitchFamily="34" charset="0"/>
                          <a:ea typeface="+mn-ea"/>
                          <a:cs typeface="Calibri" panose="020F0502020204030204" pitchFamily="34" charset="0"/>
                        </a:rPr>
                        <a:t>(deklaratives Wissen)</a:t>
                      </a:r>
                    </a:p>
                    <a:p>
                      <a:endParaRPr lang="de-CH" sz="1400" dirty="0">
                        <a:solidFill>
                          <a:schemeClr val="tx1"/>
                        </a:solidFill>
                        <a:latin typeface="Calibri" panose="020F0502020204030204" pitchFamily="34" charset="0"/>
                        <a:cs typeface="Calibri" panose="020F0502020204030204" pitchFamily="34" charset="0"/>
                      </a:endParaRPr>
                    </a:p>
                  </a:txBody>
                  <a:tcPr anchor="ctr">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Calibri" panose="020F0502020204030204" pitchFamily="34" charset="0"/>
                          <a:ea typeface="+mn-ea"/>
                          <a:cs typeface="Calibri" panose="020F0502020204030204" pitchFamily="34" charset="0"/>
                        </a:rPr>
                        <a:t>Die Lernenden zeigen, dass sie über das erforderliche Wissen/Verständnis verfügen. </a:t>
                      </a:r>
                    </a:p>
                    <a:p>
                      <a:endParaRPr lang="de-CH" sz="1400" b="0" kern="1200" dirty="0">
                        <a:solidFill>
                          <a:schemeClr val="tx1"/>
                        </a:solidFill>
                        <a:latin typeface="Calibri" panose="020F0502020204030204" pitchFamily="34" charset="0"/>
                        <a:ea typeface="+mn-ea"/>
                        <a:cs typeface="Calibri" panose="020F0502020204030204" pitchFamily="34" charset="0"/>
                      </a:endParaRPr>
                    </a:p>
                  </a:txBody>
                  <a:tcPr anchor="ctr">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Calibri" panose="020F0502020204030204" pitchFamily="34" charset="0"/>
                          <a:ea typeface="+mn-ea"/>
                          <a:cs typeface="Calibri" panose="020F0502020204030204" pitchFamily="34" charset="0"/>
                        </a:rPr>
                        <a:t>Die Lernenden bearbeiten verschiedene offene und geschlossene Aufgabenstellungen (Single Choice, Multiple Choice, Reihenfolge, Zuordnung). </a:t>
                      </a:r>
                    </a:p>
                  </a:txBody>
                  <a:tcPr anchor="ctr">
                    <a:solidFill>
                      <a:srgbClr val="EBEBEB"/>
                    </a:solidFill>
                  </a:tcPr>
                </a:tc>
                <a:extLst>
                  <a:ext uri="{0D108BD9-81ED-4DB2-BD59-A6C34878D82A}">
                    <a16:rowId xmlns:a16="http://schemas.microsoft.com/office/drawing/2014/main" val="108720644"/>
                  </a:ext>
                </a:extLst>
              </a:tr>
              <a:tr h="1149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1" kern="1200" dirty="0">
                          <a:solidFill>
                            <a:schemeClr val="tx1"/>
                          </a:solidFill>
                          <a:latin typeface="Calibri" panose="020F0502020204030204" pitchFamily="34" charset="0"/>
                          <a:ea typeface="+mn-ea"/>
                          <a:cs typeface="Calibri" panose="020F0502020204030204" pitchFamily="34" charset="0"/>
                        </a:rPr>
                        <a:t>B: Anwendung</a:t>
                      </a:r>
                      <a:endParaRPr lang="pt-BR" sz="1400" b="1" kern="1200"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400" b="0" kern="1200" dirty="0">
                          <a:solidFill>
                            <a:schemeClr val="tx1"/>
                          </a:solidFill>
                          <a:latin typeface="Calibri" panose="020F0502020204030204" pitchFamily="34" charset="0"/>
                          <a:ea typeface="+mn-ea"/>
                          <a:cs typeface="Calibri" panose="020F0502020204030204" pitchFamily="34" charset="0"/>
                        </a:rPr>
                        <a:t>(prozedurales Wissen)</a:t>
                      </a:r>
                      <a:endParaRPr lang="de-CH" sz="1400" b="0" kern="1200" dirty="0">
                        <a:solidFill>
                          <a:schemeClr val="tx1"/>
                        </a:solidFill>
                        <a:latin typeface="Calibri" panose="020F0502020204030204" pitchFamily="34" charset="0"/>
                        <a:ea typeface="+mn-ea"/>
                        <a:cs typeface="Calibri" panose="020F0502020204030204" pitchFamily="34" charset="0"/>
                      </a:endParaRPr>
                    </a:p>
                    <a:p>
                      <a:endParaRPr lang="de-CH" sz="1400" dirty="0">
                        <a:solidFill>
                          <a:schemeClr val="tx1"/>
                        </a:solidFill>
                        <a:latin typeface="Calibri" panose="020F0502020204030204" pitchFamily="34" charset="0"/>
                        <a:cs typeface="Calibri" panose="020F0502020204030204" pitchFamily="34" charset="0"/>
                      </a:endParaRPr>
                    </a:p>
                  </a:txBody>
                  <a:tcPr anchor="ctr">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Calibri" panose="020F0502020204030204" pitchFamily="34" charset="0"/>
                          <a:ea typeface="+mn-ea"/>
                          <a:cs typeface="Calibri" panose="020F0502020204030204" pitchFamily="34" charset="0"/>
                        </a:rPr>
                        <a:t>Die Lernenden zeigen, dass sie in der Lage sind, die erworbenen Grundlagen in den Handlungskompetenzbereichen anzuwenden. </a:t>
                      </a:r>
                    </a:p>
                    <a:p>
                      <a:endParaRPr lang="de-CH" sz="1400" b="0" kern="1200" dirty="0">
                        <a:solidFill>
                          <a:schemeClr val="tx1"/>
                        </a:solidFill>
                        <a:latin typeface="Calibri" panose="020F0502020204030204" pitchFamily="34" charset="0"/>
                        <a:ea typeface="+mn-ea"/>
                        <a:cs typeface="Calibri" panose="020F0502020204030204" pitchFamily="34" charset="0"/>
                      </a:endParaRPr>
                    </a:p>
                  </a:txBody>
                  <a:tcPr anchor="ctr">
                    <a:solidFill>
                      <a:srgbClr val="EBEBEB"/>
                    </a:solidFill>
                  </a:tcPr>
                </a:tc>
                <a:tc>
                  <a:txBody>
                    <a:bodyPr/>
                    <a:lstStyle/>
                    <a:p>
                      <a:pPr marL="0" indent="0">
                        <a:buNone/>
                      </a:pPr>
                      <a:r>
                        <a:rPr lang="de-CH" sz="1400" b="0" kern="1200" dirty="0">
                          <a:solidFill>
                            <a:schemeClr val="tx1"/>
                          </a:solidFill>
                          <a:latin typeface="Calibri" panose="020F0502020204030204" pitchFamily="34" charset="0"/>
                          <a:ea typeface="+mn-ea"/>
                          <a:cs typeface="Calibri" panose="020F0502020204030204" pitchFamily="34" charset="0"/>
                        </a:rPr>
                        <a:t>Die Lernenden bearbeiten z.B. </a:t>
                      </a:r>
                    </a:p>
                    <a:p>
                      <a:pPr marL="171450" indent="-171450" algn="l" defTabSz="914400" rtl="0" eaLnBrk="1" latinLnBrk="0" hangingPunct="1">
                        <a:buFont typeface="Arial" panose="020B0604020202020204" pitchFamily="34" charset="0"/>
                        <a:buChar char="•"/>
                      </a:pPr>
                      <a:r>
                        <a:rPr lang="de-CH" sz="1400" b="0" kern="1200" dirty="0">
                          <a:solidFill>
                            <a:schemeClr val="tx1"/>
                          </a:solidFill>
                          <a:latin typeface="Calibri" panose="020F0502020204030204" pitchFamily="34" charset="0"/>
                          <a:ea typeface="+mn-ea"/>
                          <a:cs typeface="Calibri" panose="020F0502020204030204" pitchFamily="34" charset="0"/>
                        </a:rPr>
                        <a:t>Handlungssimulationen</a:t>
                      </a:r>
                    </a:p>
                    <a:p>
                      <a:pPr marL="171450" indent="-171450">
                        <a:buFont typeface="Arial" panose="020B0604020202020204" pitchFamily="34" charset="0"/>
                        <a:buChar char="•"/>
                      </a:pPr>
                      <a:r>
                        <a:rPr lang="de-CH" sz="1400" b="0" kern="1200" dirty="0">
                          <a:solidFill>
                            <a:schemeClr val="tx1"/>
                          </a:solidFill>
                          <a:latin typeface="Calibri" panose="020F0502020204030204" pitchFamily="34" charset="0"/>
                          <a:ea typeface="+mn-ea"/>
                          <a:cs typeface="Calibri" panose="020F0502020204030204" pitchFamily="34" charset="0"/>
                        </a:rPr>
                        <a:t>Mini Cases</a:t>
                      </a:r>
                    </a:p>
                    <a:p>
                      <a:pPr marL="171450" indent="-171450">
                        <a:buFont typeface="Arial" panose="020B0604020202020204" pitchFamily="34" charset="0"/>
                        <a:buChar char="•"/>
                      </a:pPr>
                      <a:r>
                        <a:rPr lang="de-CH" sz="1400" b="0" kern="1200" dirty="0">
                          <a:solidFill>
                            <a:schemeClr val="tx1"/>
                          </a:solidFill>
                          <a:latin typeface="Calibri" panose="020F0502020204030204" pitchFamily="34" charset="0"/>
                          <a:ea typeface="+mn-ea"/>
                          <a:cs typeface="Calibri" panose="020F0502020204030204" pitchFamily="34" charset="0"/>
                        </a:rPr>
                        <a:t>Critical Incidents</a:t>
                      </a:r>
                    </a:p>
                    <a:p>
                      <a:pPr marL="171450" indent="-171450">
                        <a:buFont typeface="Arial" panose="020B0604020202020204" pitchFamily="34" charset="0"/>
                        <a:buChar char="•"/>
                      </a:pPr>
                      <a:r>
                        <a:rPr lang="de-CH" sz="1400" b="0" kern="1200" dirty="0">
                          <a:solidFill>
                            <a:schemeClr val="tx1"/>
                          </a:solidFill>
                          <a:latin typeface="Calibri" panose="020F0502020204030204" pitchFamily="34" charset="0"/>
                          <a:ea typeface="+mn-ea"/>
                          <a:cs typeface="Calibri" panose="020F0502020204030204" pitchFamily="34" charset="0"/>
                        </a:rPr>
                        <a:t>Rollenspiele</a:t>
                      </a:r>
                    </a:p>
                  </a:txBody>
                  <a:tcPr anchor="ctr">
                    <a:solidFill>
                      <a:srgbClr val="EBEBEB"/>
                    </a:solidFill>
                  </a:tcPr>
                </a:tc>
                <a:extLst>
                  <a:ext uri="{0D108BD9-81ED-4DB2-BD59-A6C34878D82A}">
                    <a16:rowId xmlns:a16="http://schemas.microsoft.com/office/drawing/2014/main" val="2404473768"/>
                  </a:ext>
                </a:extLst>
              </a:tr>
              <a:tr h="1358386">
                <a:tc>
                  <a:txBody>
                    <a:bodyPr/>
                    <a:lstStyle/>
                    <a:p>
                      <a:r>
                        <a:rPr lang="pt-BR" sz="1400" b="1" kern="1200" dirty="0">
                          <a:solidFill>
                            <a:schemeClr val="tx1"/>
                          </a:solidFill>
                          <a:latin typeface="Calibri" panose="020F0502020204030204" pitchFamily="34" charset="0"/>
                          <a:ea typeface="+mn-ea"/>
                          <a:cs typeface="Calibri" panose="020F0502020204030204" pitchFamily="34" charset="0"/>
                        </a:rPr>
                        <a:t>C: Vernetzung von verschiedenen Kompetenzen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400" b="0" kern="1200" dirty="0">
                          <a:solidFill>
                            <a:schemeClr val="tx1"/>
                          </a:solidFill>
                          <a:latin typeface="Calibri" panose="020F0502020204030204" pitchFamily="34" charset="0"/>
                          <a:ea typeface="+mn-ea"/>
                          <a:cs typeface="Calibri" panose="020F0502020204030204" pitchFamily="34" charset="0"/>
                        </a:rPr>
                        <a:t>(interdisziplinäre Anwendung ab den fortgeschrittenen Semestern)</a:t>
                      </a:r>
                      <a:endParaRPr lang="de-CH" sz="1400" b="0" kern="1200" dirty="0">
                        <a:solidFill>
                          <a:schemeClr val="tx1"/>
                        </a:solidFill>
                        <a:latin typeface="Calibri" panose="020F0502020204030204" pitchFamily="34" charset="0"/>
                        <a:ea typeface="+mn-ea"/>
                        <a:cs typeface="Calibri" panose="020F0502020204030204" pitchFamily="34" charset="0"/>
                      </a:endParaRPr>
                    </a:p>
                  </a:txBody>
                  <a:tcPr anchor="ctr">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Calibri" panose="020F0502020204030204" pitchFamily="34" charset="0"/>
                          <a:ea typeface="+mn-ea"/>
                          <a:cs typeface="Calibri" panose="020F0502020204030204" pitchFamily="34" charset="0"/>
                        </a:rPr>
                        <a:t>Die Lernenden zeigen, dass sie ihr prozedurales Wissen in unterschiedlichen Situationen anwenden können und in der Lage sind, ihre Fähigkeiten und Fertigkeiten in den verschiedenen Handlungskompetenzen miteinander zu verknüpfen. </a:t>
                      </a:r>
                    </a:p>
                  </a:txBody>
                  <a:tcPr anchor="ctr">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Calibri" panose="020F0502020204030204" pitchFamily="34" charset="0"/>
                          <a:ea typeface="+mn-ea"/>
                          <a:cs typeface="Calibri" panose="020F0502020204030204" pitchFamily="34" charset="0"/>
                        </a:rPr>
                        <a:t>Die Lernenden bearbeiten verschiedene Anwendungsaufgaben.</a:t>
                      </a:r>
                    </a:p>
                  </a:txBody>
                  <a:tcPr anchor="ctr">
                    <a:solidFill>
                      <a:srgbClr val="EBEBEB"/>
                    </a:solidFill>
                  </a:tcPr>
                </a:tc>
                <a:extLst>
                  <a:ext uri="{0D108BD9-81ED-4DB2-BD59-A6C34878D82A}">
                    <a16:rowId xmlns:a16="http://schemas.microsoft.com/office/drawing/2014/main" val="1286136005"/>
                  </a:ext>
                </a:extLst>
              </a:tr>
              <a:tr h="1291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1" kern="1200" dirty="0">
                          <a:solidFill>
                            <a:schemeClr val="tx1"/>
                          </a:solidFill>
                          <a:latin typeface="Calibri" panose="020F0502020204030204" pitchFamily="34" charset="0"/>
                          <a:ea typeface="+mn-ea"/>
                          <a:cs typeface="Calibri" panose="020F0502020204030204" pitchFamily="34" charset="0"/>
                        </a:rPr>
                        <a:t>D: Prozessbewertung</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Calibri" panose="020F0502020204030204" pitchFamily="34" charset="0"/>
                          <a:ea typeface="+mn-ea"/>
                          <a:cs typeface="Calibri" panose="020F0502020204030204" pitchFamily="34" charset="0"/>
                        </a:rPr>
                        <a:t>(metakognitives Wissen) </a:t>
                      </a:r>
                    </a:p>
                  </a:txBody>
                  <a:tcPr anchor="ctr">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Calibri" panose="020F0502020204030204" pitchFamily="34" charset="0"/>
                          <a:ea typeface="+mn-ea"/>
                          <a:cs typeface="Calibri" panose="020F0502020204030204" pitchFamily="34" charset="0"/>
                        </a:rPr>
                        <a:t>Die Lernenden werten ihren individuellen Prozess der Kompetenzentwicklung aus und zeigen ihre sprachlich-kommunikative Kompetenz.</a:t>
                      </a:r>
                    </a:p>
                  </a:txBody>
                  <a:tcPr anchor="ctr">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Calibri" panose="020F0502020204030204" pitchFamily="34" charset="0"/>
                          <a:ea typeface="+mn-ea"/>
                          <a:cs typeface="Calibri" panose="020F0502020204030204" pitchFamily="34" charset="0"/>
                        </a:rPr>
                        <a:t>Die Lernenden führen gemeinsam mit der Lehrperson eine Standortbestimmung anhand des Persönlichen Portfolios durch.</a:t>
                      </a:r>
                    </a:p>
                  </a:txBody>
                  <a:tcPr anchor="ctr">
                    <a:solidFill>
                      <a:srgbClr val="EBEBEB"/>
                    </a:solidFill>
                  </a:tcPr>
                </a:tc>
                <a:extLst>
                  <a:ext uri="{0D108BD9-81ED-4DB2-BD59-A6C34878D82A}">
                    <a16:rowId xmlns:a16="http://schemas.microsoft.com/office/drawing/2014/main" val="3229276480"/>
                  </a:ext>
                </a:extLst>
              </a:tr>
            </a:tbl>
          </a:graphicData>
        </a:graphic>
      </p:graphicFrame>
    </p:spTree>
    <p:extLst>
      <p:ext uri="{BB962C8B-B14F-4D97-AF65-F5344CB8AC3E}">
        <p14:creationId xmlns:p14="http://schemas.microsoft.com/office/powerpoint/2010/main" val="22042050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normAutofit/>
          </a:bodyPr>
          <a:lstStyle/>
          <a:p>
            <a:r>
              <a:rPr lang="de-CH" dirty="0"/>
              <a:t>Vertiefungsarbeit</a:t>
            </a:r>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41568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Einstieg </a:t>
            </a:r>
            <a:r>
              <a:rPr lang="de-DE" dirty="0" err="1" smtClean="0"/>
              <a:t>Kahoot</a:t>
            </a:r>
            <a:r>
              <a:rPr lang="de-DE" dirty="0" smtClean="0"/>
              <a:t> Thema BiVo2023</a:t>
            </a:r>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12</a:t>
            </a:fld>
            <a:endParaRPr lang="de-CH" dirty="0"/>
          </a:p>
        </p:txBody>
      </p:sp>
      <p:pic>
        <p:nvPicPr>
          <p:cNvPr id="5" name="Picture 6" descr="Kahoot! Quiz Games Spark Your Child's Natural Curiosity For, 58% OF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00261" y="1600200"/>
            <a:ext cx="679147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50929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C57C2-F244-2F80-CDE1-BA75039E9391}"/>
              </a:ext>
            </a:extLst>
          </p:cNvPr>
          <p:cNvSpPr>
            <a:spLocks noGrp="1"/>
          </p:cNvSpPr>
          <p:nvPr>
            <p:ph type="title"/>
          </p:nvPr>
        </p:nvSpPr>
        <p:spPr/>
        <p:txBody>
          <a:bodyPr/>
          <a:lstStyle/>
          <a:p>
            <a:r>
              <a:rPr lang="de-CH" dirty="0"/>
              <a:t>Vertiefungsarbeit</a:t>
            </a:r>
          </a:p>
        </p:txBody>
      </p:sp>
      <p:sp>
        <p:nvSpPr>
          <p:cNvPr id="3" name="Inhaltsplatzhalter 2">
            <a:extLst>
              <a:ext uri="{FF2B5EF4-FFF2-40B4-BE49-F238E27FC236}">
                <a16:creationId xmlns:a16="http://schemas.microsoft.com/office/drawing/2014/main" id="{DBE6259B-AFCC-FA96-445C-7E5AEA439B2C}"/>
              </a:ext>
            </a:extLst>
          </p:cNvPr>
          <p:cNvSpPr>
            <a:spLocks noGrp="1"/>
          </p:cNvSpPr>
          <p:nvPr>
            <p:ph idx="1"/>
          </p:nvPr>
        </p:nvSpPr>
        <p:spPr>
          <a:xfrm>
            <a:off x="609600" y="1600201"/>
            <a:ext cx="5846440" cy="4525963"/>
          </a:xfrm>
        </p:spPr>
        <p:txBody>
          <a:bodyPr/>
          <a:lstStyle/>
          <a:p>
            <a:r>
              <a:rPr lang="de-CH" dirty="0"/>
              <a:t>In der Vertiefungsarbeit stellen die Lernenden ihre persönlichen </a:t>
            </a:r>
            <a:r>
              <a:rPr lang="de-CH" b="1" dirty="0"/>
              <a:t>Kompetenzen</a:t>
            </a:r>
            <a:r>
              <a:rPr lang="de-CH" dirty="0"/>
              <a:t> sowohl </a:t>
            </a:r>
            <a:r>
              <a:rPr lang="de-CH" b="1" dirty="0"/>
              <a:t>als Mitglied der Gesellschaft </a:t>
            </a:r>
            <a:r>
              <a:rPr lang="de-CH" dirty="0"/>
              <a:t>als auch </a:t>
            </a:r>
            <a:r>
              <a:rPr lang="de-CH" b="1" dirty="0"/>
              <a:t>als Berufsperson </a:t>
            </a:r>
            <a:r>
              <a:rPr lang="de-CH" dirty="0"/>
              <a:t>auf strukturierte Weise dar. </a:t>
            </a:r>
          </a:p>
          <a:p>
            <a:endParaRPr lang="de-CH" dirty="0"/>
          </a:p>
          <a:p>
            <a:r>
              <a:rPr lang="de-CH" dirty="0"/>
              <a:t>Als Grundlage dient das </a:t>
            </a:r>
            <a:r>
              <a:rPr lang="de-CH" b="1" dirty="0"/>
              <a:t>Persönliche Portfolio </a:t>
            </a:r>
            <a:r>
              <a:rPr lang="de-CH" dirty="0"/>
              <a:t>(Dokumentationen zu Praxisaufträgen, Kompetenzraster usw.).</a:t>
            </a:r>
          </a:p>
          <a:p>
            <a:endParaRPr lang="de-CH" dirty="0"/>
          </a:p>
          <a:p>
            <a:r>
              <a:rPr lang="de-CH" dirty="0"/>
              <a:t>Als Hilfsmittel dienen den Lernenden eine </a:t>
            </a:r>
            <a:r>
              <a:rPr lang="de-CH" b="1" dirty="0"/>
              <a:t>Vorlage </a:t>
            </a:r>
            <a:r>
              <a:rPr lang="de-CH" dirty="0"/>
              <a:t>und</a:t>
            </a:r>
            <a:r>
              <a:rPr lang="de-CH" b="1" dirty="0"/>
              <a:t> </a:t>
            </a:r>
            <a:r>
              <a:rPr lang="de-CH" dirty="0"/>
              <a:t>eine konkrete </a:t>
            </a:r>
            <a:r>
              <a:rPr lang="de-CH" b="1" dirty="0"/>
              <a:t>Aufgabenstellung</a:t>
            </a:r>
            <a:r>
              <a:rPr lang="de-CH" dirty="0"/>
              <a:t>.</a:t>
            </a:r>
          </a:p>
        </p:txBody>
      </p:sp>
      <p:sp>
        <p:nvSpPr>
          <p:cNvPr id="4" name="Foliennummernplatzhalter 3">
            <a:extLst>
              <a:ext uri="{FF2B5EF4-FFF2-40B4-BE49-F238E27FC236}">
                <a16:creationId xmlns:a16="http://schemas.microsoft.com/office/drawing/2014/main" id="{CF5FDBAA-6D9E-EAB3-B5A0-AFA9284AD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8" name="Pfeil: nach rechts 7">
            <a:extLst>
              <a:ext uri="{FF2B5EF4-FFF2-40B4-BE49-F238E27FC236}">
                <a16:creationId xmlns:a16="http://schemas.microsoft.com/office/drawing/2014/main" id="{5CCE8A71-54CC-ADB0-B7B2-6B6AD82C14E0}"/>
              </a:ext>
            </a:extLst>
          </p:cNvPr>
          <p:cNvSpPr/>
          <p:nvPr/>
        </p:nvSpPr>
        <p:spPr>
          <a:xfrm rot="3414319">
            <a:off x="8554588" y="2126113"/>
            <a:ext cx="522813" cy="360040"/>
          </a:xfrm>
          <a:prstGeom prst="rightArrow">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Grafik 6">
            <a:extLst>
              <a:ext uri="{FF2B5EF4-FFF2-40B4-BE49-F238E27FC236}">
                <a16:creationId xmlns:a16="http://schemas.microsoft.com/office/drawing/2014/main" id="{73EAD994-B2A4-42F4-BB7A-34A42649DA66}"/>
              </a:ext>
            </a:extLst>
          </p:cNvPr>
          <p:cNvPicPr>
            <a:picLocks noChangeAspect="1"/>
          </p:cNvPicPr>
          <p:nvPr/>
        </p:nvPicPr>
        <p:blipFill>
          <a:blip r:embed="rId3"/>
          <a:stretch>
            <a:fillRect/>
          </a:stretch>
        </p:blipFill>
        <p:spPr>
          <a:xfrm>
            <a:off x="8040216" y="1600201"/>
            <a:ext cx="3888979" cy="2142454"/>
          </a:xfrm>
          <a:prstGeom prst="rect">
            <a:avLst/>
          </a:prstGeom>
        </p:spPr>
      </p:pic>
    </p:spTree>
    <p:extLst>
      <p:ext uri="{BB962C8B-B14F-4D97-AF65-F5344CB8AC3E}">
        <p14:creationId xmlns:p14="http://schemas.microsoft.com/office/powerpoint/2010/main" val="35231932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C57C2-F244-2F80-CDE1-BA75039E9391}"/>
              </a:ext>
            </a:extLst>
          </p:cNvPr>
          <p:cNvSpPr>
            <a:spLocks noGrp="1"/>
          </p:cNvSpPr>
          <p:nvPr>
            <p:ph type="title"/>
          </p:nvPr>
        </p:nvSpPr>
        <p:spPr/>
        <p:txBody>
          <a:bodyPr/>
          <a:lstStyle/>
          <a:p>
            <a:r>
              <a:rPr lang="de-CH" dirty="0"/>
              <a:t>Struktur der Vertiefungsarbeit</a:t>
            </a:r>
          </a:p>
        </p:txBody>
      </p:sp>
      <p:sp>
        <p:nvSpPr>
          <p:cNvPr id="3" name="Inhaltsplatzhalter 2">
            <a:extLst>
              <a:ext uri="{FF2B5EF4-FFF2-40B4-BE49-F238E27FC236}">
                <a16:creationId xmlns:a16="http://schemas.microsoft.com/office/drawing/2014/main" id="{DBE6259B-AFCC-FA96-445C-7E5AEA439B2C}"/>
              </a:ext>
            </a:extLst>
          </p:cNvPr>
          <p:cNvSpPr>
            <a:spLocks noGrp="1"/>
          </p:cNvSpPr>
          <p:nvPr>
            <p:ph idx="1"/>
          </p:nvPr>
        </p:nvSpPr>
        <p:spPr/>
        <p:txBody>
          <a:bodyPr/>
          <a:lstStyle/>
          <a:p>
            <a:pPr marL="0" indent="0">
              <a:buNone/>
            </a:pPr>
            <a:r>
              <a:rPr lang="de-CH" sz="1600" b="1" dirty="0"/>
              <a:t>Das mache ich:</a:t>
            </a:r>
          </a:p>
          <a:p>
            <a:r>
              <a:rPr lang="de-CH" sz="1600" dirty="0"/>
              <a:t>Privatperson: Meine wichtigsten Aufgaben als aktives Mitglied der Gesellschaft.</a:t>
            </a:r>
          </a:p>
          <a:p>
            <a:r>
              <a:rPr lang="de-CH" sz="1600" dirty="0"/>
              <a:t>Berufsperson: Meine wichtigsten Aufgaben im Berufsleben.</a:t>
            </a:r>
          </a:p>
          <a:p>
            <a:pPr marL="0" indent="0">
              <a:buNone/>
            </a:pPr>
            <a:r>
              <a:rPr lang="de-CH" sz="1600" b="1" dirty="0"/>
              <a:t>Das lernte ich:</a:t>
            </a:r>
          </a:p>
          <a:p>
            <a:r>
              <a:rPr lang="de-CH" sz="1600" dirty="0"/>
              <a:t>Privatperson: In diesem Bereich habe ich mich als Privatperson besonders weiterentwickelt.</a:t>
            </a:r>
          </a:p>
          <a:p>
            <a:r>
              <a:rPr lang="de-CH" sz="1600" dirty="0"/>
              <a:t>Berufsperson: In diesem Bereich habe ich mich als Berufsperson besonders verbessert.</a:t>
            </a:r>
          </a:p>
          <a:p>
            <a:pPr marL="0" indent="0">
              <a:buNone/>
            </a:pPr>
            <a:r>
              <a:rPr lang="de-CH" sz="1600" b="1" dirty="0"/>
              <a:t>Das bin ich:</a:t>
            </a:r>
          </a:p>
          <a:p>
            <a:r>
              <a:rPr lang="de-CH" sz="1600" dirty="0"/>
              <a:t>Privatperson: Diese Einstellungen, Haltungen oder Verhaltensweisen sind mir in meinem privaten Alltag wichtig. </a:t>
            </a:r>
          </a:p>
          <a:p>
            <a:r>
              <a:rPr lang="de-CH" sz="1600" dirty="0"/>
              <a:t>Berufsperson: Diese Einstellungen, Haltungen oder Verhaltensweisen sind mir in meinem Berufsalltag wichtig. </a:t>
            </a:r>
          </a:p>
          <a:p>
            <a:pPr marL="0" indent="0">
              <a:buNone/>
            </a:pPr>
            <a:r>
              <a:rPr lang="de-CH" sz="1600" b="1" dirty="0"/>
              <a:t>Das kann ich:</a:t>
            </a:r>
          </a:p>
          <a:p>
            <a:r>
              <a:rPr lang="de-CH" sz="1600" dirty="0"/>
              <a:t>Privatperson: Das gelingt mir gut in meinem Privatleben. </a:t>
            </a:r>
          </a:p>
          <a:p>
            <a:r>
              <a:rPr lang="de-CH" sz="1600" dirty="0"/>
              <a:t>Berufsperson: Das gelingt mir gut in meinem Arbeitsalltag. </a:t>
            </a:r>
          </a:p>
          <a:p>
            <a:pPr marL="0" indent="0">
              <a:buNone/>
            </a:pPr>
            <a:r>
              <a:rPr lang="de-CH" sz="1600" b="1" dirty="0"/>
              <a:t>Das hat sich mir gezeigt:</a:t>
            </a:r>
          </a:p>
          <a:p>
            <a:r>
              <a:rPr lang="de-CH" sz="1600" dirty="0"/>
              <a:t>Privatperson: Das ist meine grösste Erkenntnis über mich als Mitglied dieser Gesellschaft.</a:t>
            </a:r>
          </a:p>
          <a:p>
            <a:r>
              <a:rPr lang="de-CH" sz="1600" dirty="0"/>
              <a:t>Berufsperson: Das ist meine grösste Erkenntnis im Zusammenhang mit meinem Beruf bzw. der Ausführung meiner beruflichen Aufgaben. </a:t>
            </a:r>
          </a:p>
        </p:txBody>
      </p:sp>
      <p:sp>
        <p:nvSpPr>
          <p:cNvPr id="4" name="Foliennummernplatzhalter 3">
            <a:extLst>
              <a:ext uri="{FF2B5EF4-FFF2-40B4-BE49-F238E27FC236}">
                <a16:creationId xmlns:a16="http://schemas.microsoft.com/office/drawing/2014/main" id="{CF5FDBAA-6D9E-EAB3-B5A0-AFA9284AD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64447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C57C2-F244-2F80-CDE1-BA75039E9391}"/>
              </a:ext>
            </a:extLst>
          </p:cNvPr>
          <p:cNvSpPr>
            <a:spLocks noGrp="1"/>
          </p:cNvSpPr>
          <p:nvPr>
            <p:ph type="title"/>
          </p:nvPr>
        </p:nvSpPr>
        <p:spPr/>
        <p:txBody>
          <a:bodyPr/>
          <a:lstStyle/>
          <a:p>
            <a:r>
              <a:rPr lang="de-CH" dirty="0"/>
              <a:t>Beurteilung der Vertiefungsarbeit</a:t>
            </a:r>
          </a:p>
        </p:txBody>
      </p:sp>
      <p:sp>
        <p:nvSpPr>
          <p:cNvPr id="3" name="Inhaltsplatzhalter 2">
            <a:extLst>
              <a:ext uri="{FF2B5EF4-FFF2-40B4-BE49-F238E27FC236}">
                <a16:creationId xmlns:a16="http://schemas.microsoft.com/office/drawing/2014/main" id="{DBE6259B-AFCC-FA96-445C-7E5AEA439B2C}"/>
              </a:ext>
            </a:extLst>
          </p:cNvPr>
          <p:cNvSpPr>
            <a:spLocks noGrp="1"/>
          </p:cNvSpPr>
          <p:nvPr>
            <p:ph idx="1"/>
          </p:nvPr>
        </p:nvSpPr>
        <p:spPr/>
        <p:txBody>
          <a:bodyPr/>
          <a:lstStyle/>
          <a:p>
            <a:r>
              <a:rPr lang="de-CH" sz="2000" dirty="0"/>
              <a:t>Die Vertiefungsarbeit an sich wird nicht beurteilt. </a:t>
            </a:r>
          </a:p>
          <a:p>
            <a:endParaRPr lang="de-CH" sz="2000" dirty="0"/>
          </a:p>
          <a:p>
            <a:r>
              <a:rPr lang="de-CH" sz="2000" dirty="0"/>
              <a:t>Sie wird aber im Rahmen der Abschlussprüfung an der Berufsfachschule von den Kandidat/innen präsentiert (7</a:t>
            </a:r>
            <a:r>
              <a:rPr lang="de-CH" sz="2000" dirty="0">
                <a:solidFill>
                  <a:schemeClr val="tx1"/>
                </a:solidFill>
                <a:latin typeface="Calibri" panose="020F0502020204030204" pitchFamily="34" charset="0"/>
                <a:cs typeface="Calibri" panose="020F0502020204030204" pitchFamily="34" charset="0"/>
              </a:rPr>
              <a:t>–</a:t>
            </a:r>
            <a:r>
              <a:rPr lang="de-CH" sz="2000" dirty="0"/>
              <a:t>8 Minuten).</a:t>
            </a:r>
          </a:p>
          <a:p>
            <a:pPr marL="0" indent="0">
              <a:buNone/>
            </a:pPr>
            <a:endParaRPr lang="de-CH" sz="2000" dirty="0"/>
          </a:p>
          <a:p>
            <a:r>
              <a:rPr lang="de-CH" sz="2000" dirty="0"/>
              <a:t>Anschliessend stellen die Prüfungsexpert/innen Konkretisierungs- und Verständnisfragen zur Vertiefungsarbeit (7</a:t>
            </a:r>
            <a:r>
              <a:rPr lang="de-CH" sz="2000" dirty="0">
                <a:solidFill>
                  <a:schemeClr val="tx1"/>
                </a:solidFill>
                <a:latin typeface="Calibri" panose="020F0502020204030204" pitchFamily="34" charset="0"/>
                <a:cs typeface="Calibri" panose="020F0502020204030204" pitchFamily="34" charset="0"/>
              </a:rPr>
              <a:t>–</a:t>
            </a:r>
            <a:r>
              <a:rPr lang="de-CH" sz="2000" dirty="0"/>
              <a:t>8 Minuten). Die Beantwortung dieser Fragen fliesst in die Note ein. </a:t>
            </a:r>
          </a:p>
          <a:p>
            <a:endParaRPr lang="de-CH" sz="2000" dirty="0"/>
          </a:p>
          <a:p>
            <a:pPr marL="0" indent="0">
              <a:buNone/>
            </a:pPr>
            <a:endParaRPr lang="de-CH" sz="2000" dirty="0"/>
          </a:p>
          <a:p>
            <a:pPr marL="0" indent="0">
              <a:buNone/>
            </a:pPr>
            <a:endParaRPr lang="de-CH" sz="2000" dirty="0"/>
          </a:p>
          <a:p>
            <a:pPr marL="0" indent="0">
              <a:buNone/>
            </a:pPr>
            <a:endParaRPr lang="de-CH" sz="2000" dirty="0"/>
          </a:p>
          <a:p>
            <a:pPr marL="0" indent="0">
              <a:buNone/>
            </a:pPr>
            <a:endParaRPr lang="de-CH" sz="2000" dirty="0"/>
          </a:p>
          <a:p>
            <a:pPr marL="0" indent="0">
              <a:buNone/>
            </a:pPr>
            <a:endParaRPr lang="de-CH" sz="2000" dirty="0"/>
          </a:p>
          <a:p>
            <a:pPr marL="0" indent="0">
              <a:buNone/>
            </a:pPr>
            <a:endParaRPr lang="de-CH" sz="2000" dirty="0"/>
          </a:p>
        </p:txBody>
      </p:sp>
      <p:sp>
        <p:nvSpPr>
          <p:cNvPr id="4" name="Foliennummernplatzhalter 3">
            <a:extLst>
              <a:ext uri="{FF2B5EF4-FFF2-40B4-BE49-F238E27FC236}">
                <a16:creationId xmlns:a16="http://schemas.microsoft.com/office/drawing/2014/main" id="{CF5FDBAA-6D9E-EAB3-B5A0-AFA9284AD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859915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CF3295-69D8-C57E-6B64-06B7037E43D2}"/>
              </a:ext>
            </a:extLst>
          </p:cNvPr>
          <p:cNvSpPr>
            <a:spLocks noGrp="1"/>
          </p:cNvSpPr>
          <p:nvPr>
            <p:ph type="title"/>
          </p:nvPr>
        </p:nvSpPr>
        <p:spPr/>
        <p:txBody>
          <a:bodyPr/>
          <a:lstStyle/>
          <a:p>
            <a:r>
              <a:rPr lang="de-CH" dirty="0"/>
              <a:t>Tipps und Tricks</a:t>
            </a:r>
          </a:p>
        </p:txBody>
      </p:sp>
      <p:sp>
        <p:nvSpPr>
          <p:cNvPr id="3" name="Inhaltsplatzhalter 2">
            <a:extLst>
              <a:ext uri="{FF2B5EF4-FFF2-40B4-BE49-F238E27FC236}">
                <a16:creationId xmlns:a16="http://schemas.microsoft.com/office/drawing/2014/main" id="{56B095B0-7060-063E-BEC5-8533A70D5EFB}"/>
              </a:ext>
            </a:extLst>
          </p:cNvPr>
          <p:cNvSpPr>
            <a:spLocks noGrp="1"/>
          </p:cNvSpPr>
          <p:nvPr>
            <p:ph idx="1"/>
          </p:nvPr>
        </p:nvSpPr>
        <p:spPr/>
        <p:txBody>
          <a:bodyPr/>
          <a:lstStyle/>
          <a:p>
            <a:r>
              <a:rPr lang="de-CH" dirty="0"/>
              <a:t>Unterstützen Sie die Lernenden dabei, ihre </a:t>
            </a:r>
            <a:r>
              <a:rPr lang="de-CH" b="1" dirty="0"/>
              <a:t>Kompetenzen realistisch einzuschätzen </a:t>
            </a:r>
            <a:r>
              <a:rPr lang="de-CH" dirty="0"/>
              <a:t>(z.B. durch Rückmeldungen in Folge von Praxisaufträgen, durch Arbeiten mit dem Kompetenzraster, durch Aufforderung zur Selbsteinschätzung usw.).</a:t>
            </a:r>
          </a:p>
          <a:p>
            <a:endParaRPr lang="de-CH" dirty="0"/>
          </a:p>
          <a:p>
            <a:r>
              <a:rPr lang="de-CH" dirty="0"/>
              <a:t>Fordern Sie die Lernenden regelmässig zur </a:t>
            </a:r>
            <a:r>
              <a:rPr lang="de-CH" b="1" dirty="0"/>
              <a:t>Reflexion</a:t>
            </a:r>
            <a:r>
              <a:rPr lang="de-CH" dirty="0"/>
              <a:t> auf (z.B. nach Praxisaufträgen fragen «Was lief gut, was weniger?», Werke gemeinsam besprechen usw.)</a:t>
            </a:r>
          </a:p>
          <a:p>
            <a:endParaRPr lang="de-CH" dirty="0"/>
          </a:p>
          <a:p>
            <a:r>
              <a:rPr lang="de-CH" dirty="0"/>
              <a:t>Zeigen Sie den Lernenden auf, worin sie sich besonders stark </a:t>
            </a:r>
            <a:r>
              <a:rPr lang="de-CH" b="1" dirty="0"/>
              <a:t>entwickelt </a:t>
            </a:r>
            <a:r>
              <a:rPr lang="de-CH" dirty="0"/>
              <a:t>haben.</a:t>
            </a:r>
          </a:p>
          <a:p>
            <a:endParaRPr lang="de-CH" dirty="0"/>
          </a:p>
          <a:p>
            <a:r>
              <a:rPr lang="de-CH" dirty="0"/>
              <a:t>Sprechen Sie mit den Lernenden nicht nur über ihr Handeln (was mache ich), sondern auch über die dahinterliegenden </a:t>
            </a:r>
            <a:r>
              <a:rPr lang="de-CH" b="1" dirty="0"/>
              <a:t>Einstellungen und Haltungen </a:t>
            </a:r>
            <a:r>
              <a:rPr lang="de-CH" dirty="0"/>
              <a:t>(warum handle ich so).</a:t>
            </a:r>
          </a:p>
        </p:txBody>
      </p:sp>
      <p:sp>
        <p:nvSpPr>
          <p:cNvPr id="4" name="Foliennummernplatzhalter 3">
            <a:extLst>
              <a:ext uri="{FF2B5EF4-FFF2-40B4-BE49-F238E27FC236}">
                <a16:creationId xmlns:a16="http://schemas.microsoft.com/office/drawing/2014/main" id="{AAFBF81A-3E96-D817-B08D-F62701180C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476914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normAutofit/>
          </a:bodyPr>
          <a:lstStyle/>
          <a:p>
            <a:r>
              <a:rPr lang="de-CH" sz="3600" dirty="0"/>
              <a:t>Qualifikationsbereich «Praktische Arbeit»</a:t>
            </a:r>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964151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C57C2-F244-2F80-CDE1-BA75039E9391}"/>
              </a:ext>
            </a:extLst>
          </p:cNvPr>
          <p:cNvSpPr>
            <a:spLocks noGrp="1"/>
          </p:cNvSpPr>
          <p:nvPr>
            <p:ph type="title"/>
          </p:nvPr>
        </p:nvSpPr>
        <p:spPr/>
        <p:txBody>
          <a:bodyPr/>
          <a:lstStyle/>
          <a:p>
            <a:r>
              <a:rPr lang="de-CH" dirty="0"/>
              <a:t>Qualifikationsbereich «Praktische Arbeit»</a:t>
            </a:r>
          </a:p>
        </p:txBody>
      </p:sp>
      <p:sp>
        <p:nvSpPr>
          <p:cNvPr id="3" name="Inhaltsplatzhalter 2">
            <a:extLst>
              <a:ext uri="{FF2B5EF4-FFF2-40B4-BE49-F238E27FC236}">
                <a16:creationId xmlns:a16="http://schemas.microsoft.com/office/drawing/2014/main" id="{DBE6259B-AFCC-FA96-445C-7E5AEA439B2C}"/>
              </a:ext>
            </a:extLst>
          </p:cNvPr>
          <p:cNvSpPr>
            <a:spLocks noGrp="1"/>
          </p:cNvSpPr>
          <p:nvPr>
            <p:ph idx="1"/>
          </p:nvPr>
        </p:nvSpPr>
        <p:spPr>
          <a:xfrm>
            <a:off x="609600" y="1600201"/>
            <a:ext cx="6638528" cy="4525963"/>
          </a:xfrm>
        </p:spPr>
        <p:txBody>
          <a:bodyPr/>
          <a:lstStyle/>
          <a:p>
            <a:r>
              <a:rPr lang="de-CH" sz="2000" dirty="0"/>
              <a:t>Fokus: Branchenspezifische Kompetenzen</a:t>
            </a:r>
          </a:p>
          <a:p>
            <a:r>
              <a:rPr lang="de-CH" sz="2000" dirty="0"/>
              <a:t>Aufbau: </a:t>
            </a:r>
          </a:p>
          <a:p>
            <a:pPr lvl="1"/>
            <a:r>
              <a:rPr lang="de-CH" sz="2000" dirty="0"/>
              <a:t>geleitete Fallarbeit mündlich mit optionalen schriftlichen Elementen</a:t>
            </a:r>
          </a:p>
          <a:p>
            <a:pPr lvl="1"/>
            <a:r>
              <a:rPr lang="de-CH" sz="2000" dirty="0"/>
              <a:t>Ausgangslage = Beschreibung einer typischen branchenspezifischen Arbeitssituation</a:t>
            </a:r>
          </a:p>
          <a:p>
            <a:pPr lvl="1"/>
            <a:r>
              <a:rPr lang="de-CH" sz="2000" dirty="0"/>
              <a:t>Anschliessend fünf auf diese Ausgangssituation aufbauende Aufgabenstellungen, eine pro HKB (Methoden: Handlungssimulation, Mini Case, Fehleranalyse, erfolgskritische Situation, Gesprächsanalyse, Rollenspiel oder Fachgespräch)</a:t>
            </a:r>
          </a:p>
          <a:p>
            <a:pPr lvl="1"/>
            <a:endParaRPr lang="de-CH" sz="2000" dirty="0"/>
          </a:p>
          <a:p>
            <a:r>
              <a:rPr lang="de-CH" sz="2000" dirty="0"/>
              <a:t>Dauer: </a:t>
            </a:r>
          </a:p>
          <a:p>
            <a:pPr lvl="1"/>
            <a:r>
              <a:rPr lang="de-CH" sz="2000" dirty="0"/>
              <a:t>30 Minuten Vorbereitung durch die Kandidat/innen</a:t>
            </a:r>
          </a:p>
          <a:p>
            <a:pPr lvl="1"/>
            <a:r>
              <a:rPr lang="de-CH" sz="2000" dirty="0"/>
              <a:t>50 Minuten Umsetzung</a:t>
            </a:r>
          </a:p>
        </p:txBody>
      </p:sp>
      <p:sp>
        <p:nvSpPr>
          <p:cNvPr id="4" name="Foliennummernplatzhalter 3">
            <a:extLst>
              <a:ext uri="{FF2B5EF4-FFF2-40B4-BE49-F238E27FC236}">
                <a16:creationId xmlns:a16="http://schemas.microsoft.com/office/drawing/2014/main" id="{CF5FDBAA-6D9E-EAB3-B5A0-AFA9284AD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8" name="Pfeil: nach rechts 7">
            <a:extLst>
              <a:ext uri="{FF2B5EF4-FFF2-40B4-BE49-F238E27FC236}">
                <a16:creationId xmlns:a16="http://schemas.microsoft.com/office/drawing/2014/main" id="{0B5340E6-EE33-1B38-1195-CD9351AF0112}"/>
              </a:ext>
            </a:extLst>
          </p:cNvPr>
          <p:cNvSpPr/>
          <p:nvPr/>
        </p:nvSpPr>
        <p:spPr>
          <a:xfrm rot="7457938">
            <a:off x="10939003" y="1210325"/>
            <a:ext cx="522813" cy="360040"/>
          </a:xfrm>
          <a:prstGeom prst="rightArrow">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Grafik 6">
            <a:extLst>
              <a:ext uri="{FF2B5EF4-FFF2-40B4-BE49-F238E27FC236}">
                <a16:creationId xmlns:a16="http://schemas.microsoft.com/office/drawing/2014/main" id="{E5822EAB-40AF-4FFD-AAD6-E315D40C9ECB}"/>
              </a:ext>
            </a:extLst>
          </p:cNvPr>
          <p:cNvPicPr>
            <a:picLocks noChangeAspect="1"/>
          </p:cNvPicPr>
          <p:nvPr/>
        </p:nvPicPr>
        <p:blipFill>
          <a:blip r:embed="rId3"/>
          <a:stretch>
            <a:fillRect/>
          </a:stretch>
        </p:blipFill>
        <p:spPr>
          <a:xfrm>
            <a:off x="7248128" y="2132856"/>
            <a:ext cx="3888979" cy="2142454"/>
          </a:xfrm>
          <a:prstGeom prst="rect">
            <a:avLst/>
          </a:prstGeom>
        </p:spPr>
      </p:pic>
    </p:spTree>
    <p:extLst>
      <p:ext uri="{BB962C8B-B14F-4D97-AF65-F5344CB8AC3E}">
        <p14:creationId xmlns:p14="http://schemas.microsoft.com/office/powerpoint/2010/main" val="37425567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a:xfrm>
            <a:off x="963084" y="2420888"/>
            <a:ext cx="10363200" cy="1638127"/>
          </a:xfrm>
        </p:spPr>
        <p:txBody>
          <a:bodyPr>
            <a:normAutofit/>
          </a:bodyPr>
          <a:lstStyle/>
          <a:p>
            <a:r>
              <a:rPr lang="de-CH" sz="3200" dirty="0"/>
              <a:t>Qualifikationsbereich «Berufskenntnisse und Allgemeinbildung»</a:t>
            </a:r>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0237039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C57C2-F244-2F80-CDE1-BA75039E9391}"/>
              </a:ext>
            </a:extLst>
          </p:cNvPr>
          <p:cNvSpPr>
            <a:spLocks noGrp="1"/>
          </p:cNvSpPr>
          <p:nvPr>
            <p:ph type="title"/>
          </p:nvPr>
        </p:nvSpPr>
        <p:spPr/>
        <p:txBody>
          <a:bodyPr/>
          <a:lstStyle/>
          <a:p>
            <a:r>
              <a:rPr lang="de-CH" dirty="0"/>
              <a:t>Qualifikationsbereich «Berufskenntnisse </a:t>
            </a:r>
            <a:br>
              <a:rPr lang="de-CH" dirty="0"/>
            </a:br>
            <a:r>
              <a:rPr lang="de-CH" dirty="0"/>
              <a:t>und Allgemeinbildung»</a:t>
            </a:r>
          </a:p>
        </p:txBody>
      </p:sp>
      <p:sp>
        <p:nvSpPr>
          <p:cNvPr id="3" name="Inhaltsplatzhalter 2">
            <a:extLst>
              <a:ext uri="{FF2B5EF4-FFF2-40B4-BE49-F238E27FC236}">
                <a16:creationId xmlns:a16="http://schemas.microsoft.com/office/drawing/2014/main" id="{DBE6259B-AFCC-FA96-445C-7E5AEA439B2C}"/>
              </a:ext>
            </a:extLst>
          </p:cNvPr>
          <p:cNvSpPr>
            <a:spLocks noGrp="1"/>
          </p:cNvSpPr>
          <p:nvPr>
            <p:ph idx="1"/>
          </p:nvPr>
        </p:nvSpPr>
        <p:spPr>
          <a:xfrm>
            <a:off x="609600" y="1595131"/>
            <a:ext cx="8438728" cy="4525963"/>
          </a:xfrm>
        </p:spPr>
        <p:txBody>
          <a:bodyPr/>
          <a:lstStyle/>
          <a:p>
            <a:r>
              <a:rPr lang="de-CH" sz="2000" dirty="0">
                <a:cs typeface="Calibri" panose="020F0502020204030204" pitchFamily="34" charset="0"/>
              </a:rPr>
              <a:t>Fokus: branchenübergreifende Grundlagen und Fertigkeiten </a:t>
            </a:r>
            <a:br>
              <a:rPr lang="de-CH" sz="2000" dirty="0">
                <a:cs typeface="Calibri" panose="020F0502020204030204" pitchFamily="34" charset="0"/>
              </a:rPr>
            </a:br>
            <a:r>
              <a:rPr lang="de-CH" sz="2000" dirty="0">
                <a:cs typeface="Calibri" panose="020F0502020204030204" pitchFamily="34" charset="0"/>
              </a:rPr>
              <a:t>(mündlich und schriftlich)</a:t>
            </a:r>
          </a:p>
          <a:p>
            <a:endParaRPr lang="de-CH" sz="2000" dirty="0">
              <a:cs typeface="Calibri" panose="020F0502020204030204" pitchFamily="34" charset="0"/>
            </a:endParaRPr>
          </a:p>
          <a:p>
            <a:r>
              <a:rPr lang="de-CH" sz="2000" dirty="0">
                <a:cs typeface="Calibri" panose="020F0502020204030204" pitchFamily="34" charset="0"/>
              </a:rPr>
              <a:t>Aufbau: </a:t>
            </a:r>
          </a:p>
          <a:p>
            <a:endParaRPr lang="de-CH" sz="2000" dirty="0">
              <a:cs typeface="Calibri" panose="020F0502020204030204" pitchFamily="34" charset="0"/>
            </a:endParaRPr>
          </a:p>
          <a:p>
            <a:endParaRPr lang="de-CH" sz="2000" dirty="0">
              <a:cs typeface="Calibri" panose="020F0502020204030204" pitchFamily="34" charset="0"/>
            </a:endParaRPr>
          </a:p>
          <a:p>
            <a:pPr marL="457200" lvl="1" indent="0">
              <a:buNone/>
            </a:pPr>
            <a:endParaRPr lang="de-CH" sz="2000" dirty="0">
              <a:cs typeface="Calibri" panose="020F0502020204030204" pitchFamily="34" charset="0"/>
            </a:endParaRPr>
          </a:p>
          <a:p>
            <a:pPr marL="457200" lvl="1" indent="0">
              <a:buNone/>
            </a:pPr>
            <a:endParaRPr lang="de-CH" sz="2000" dirty="0">
              <a:cs typeface="Calibri" panose="020F0502020204030204" pitchFamily="34" charset="0"/>
            </a:endParaRPr>
          </a:p>
          <a:p>
            <a:pPr marL="457200" lvl="1" indent="0">
              <a:buNone/>
            </a:pPr>
            <a:endParaRPr lang="de-CH" sz="2000" dirty="0">
              <a:cs typeface="Calibri" panose="020F0502020204030204" pitchFamily="34" charset="0"/>
            </a:endParaRPr>
          </a:p>
          <a:p>
            <a:pPr marL="457200" lvl="1" indent="0">
              <a:buNone/>
            </a:pPr>
            <a:endParaRPr lang="de-CH" sz="2000" dirty="0">
              <a:cs typeface="Calibri" panose="020F0502020204030204" pitchFamily="34" charset="0"/>
            </a:endParaRPr>
          </a:p>
          <a:p>
            <a:pPr marL="457200" lvl="1" indent="0">
              <a:buNone/>
            </a:pPr>
            <a:endParaRPr lang="de-CH" sz="2000" dirty="0">
              <a:cs typeface="Calibri" panose="020F0502020204030204" pitchFamily="34" charset="0"/>
            </a:endParaRPr>
          </a:p>
          <a:p>
            <a:endParaRPr lang="de-CH" sz="2000" dirty="0">
              <a:cs typeface="Calibri" panose="020F0502020204030204" pitchFamily="34" charset="0"/>
            </a:endParaRPr>
          </a:p>
          <a:p>
            <a:r>
              <a:rPr lang="de-CH" sz="2000" dirty="0">
                <a:cs typeface="Calibri" panose="020F0502020204030204" pitchFamily="34" charset="0"/>
              </a:rPr>
              <a:t>Dauer: 4.75 Stunden gesamt</a:t>
            </a:r>
          </a:p>
        </p:txBody>
      </p:sp>
      <p:sp>
        <p:nvSpPr>
          <p:cNvPr id="4" name="Foliennummernplatzhalter 3">
            <a:extLst>
              <a:ext uri="{FF2B5EF4-FFF2-40B4-BE49-F238E27FC236}">
                <a16:creationId xmlns:a16="http://schemas.microsoft.com/office/drawing/2014/main" id="{CF5FDBAA-6D9E-EAB3-B5A0-AFA9284AD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26" name="Rechteck 25">
            <a:extLst>
              <a:ext uri="{FF2B5EF4-FFF2-40B4-BE49-F238E27FC236}">
                <a16:creationId xmlns:a16="http://schemas.microsoft.com/office/drawing/2014/main" id="{5FB3AF5A-A7F8-6301-CD89-3C86D9C471CD}"/>
              </a:ext>
            </a:extLst>
          </p:cNvPr>
          <p:cNvSpPr/>
          <p:nvPr/>
        </p:nvSpPr>
        <p:spPr>
          <a:xfrm>
            <a:off x="2438672" y="3067239"/>
            <a:ext cx="1500181" cy="2408218"/>
          </a:xfrm>
          <a:prstGeom prst="rect">
            <a:avLst/>
          </a:prstGeom>
          <a:solidFill>
            <a:srgbClr val="EBEBEB"/>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Position 2: HKB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(schriftlich)</a:t>
            </a:r>
          </a:p>
        </p:txBody>
      </p:sp>
      <p:sp>
        <p:nvSpPr>
          <p:cNvPr id="28" name="Rechteck 27">
            <a:extLst>
              <a:ext uri="{FF2B5EF4-FFF2-40B4-BE49-F238E27FC236}">
                <a16:creationId xmlns:a16="http://schemas.microsoft.com/office/drawing/2014/main" id="{6B84A1AE-B187-90AF-E1D7-8DA16F4B16D9}"/>
              </a:ext>
            </a:extLst>
          </p:cNvPr>
          <p:cNvSpPr/>
          <p:nvPr/>
        </p:nvSpPr>
        <p:spPr>
          <a:xfrm>
            <a:off x="2450008" y="3506365"/>
            <a:ext cx="1488845" cy="1969091"/>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1.25 Stunden Simulation: </a:t>
            </a:r>
            <a:r>
              <a:rPr kumimoji="0" lang="de-CH"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geleitete Fallarbeit </a:t>
            </a: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inkl. Landessprache schriftlich</a:t>
            </a:r>
          </a:p>
        </p:txBody>
      </p:sp>
      <p:sp>
        <p:nvSpPr>
          <p:cNvPr id="30" name="Rechteck 29">
            <a:extLst>
              <a:ext uri="{FF2B5EF4-FFF2-40B4-BE49-F238E27FC236}">
                <a16:creationId xmlns:a16="http://schemas.microsoft.com/office/drawing/2014/main" id="{26E5B0E7-FAED-0915-DCF0-20373AA9AE1A}"/>
              </a:ext>
            </a:extLst>
          </p:cNvPr>
          <p:cNvSpPr/>
          <p:nvPr/>
        </p:nvSpPr>
        <p:spPr>
          <a:xfrm>
            <a:off x="4069448" y="3067237"/>
            <a:ext cx="1596968" cy="2408219"/>
          </a:xfrm>
          <a:prstGeom prst="rect">
            <a:avLst/>
          </a:prstGeom>
          <a:solidFill>
            <a:srgbClr val="EBEBEB"/>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Position 3: HKB 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(schriftlich)</a:t>
            </a:r>
          </a:p>
        </p:txBody>
      </p:sp>
      <p:sp>
        <p:nvSpPr>
          <p:cNvPr id="32" name="Rechteck 31">
            <a:extLst>
              <a:ext uri="{FF2B5EF4-FFF2-40B4-BE49-F238E27FC236}">
                <a16:creationId xmlns:a16="http://schemas.microsoft.com/office/drawing/2014/main" id="{CF21145B-520D-5797-FFF0-600BE9885AD2}"/>
              </a:ext>
            </a:extLst>
          </p:cNvPr>
          <p:cNvSpPr/>
          <p:nvPr/>
        </p:nvSpPr>
        <p:spPr>
          <a:xfrm>
            <a:off x="4069448" y="3506366"/>
            <a:ext cx="1596968" cy="1969091"/>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1.25 Stunden Simulation: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 </a:t>
            </a:r>
            <a:r>
              <a:rPr kumimoji="0" lang="de-CH"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Handlungssimulationen</a:t>
            </a: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inkl. zweite Landessprache oder Englisch (schriftlich)</a:t>
            </a:r>
          </a:p>
        </p:txBody>
      </p:sp>
      <p:sp>
        <p:nvSpPr>
          <p:cNvPr id="34" name="Rechteck 33">
            <a:extLst>
              <a:ext uri="{FF2B5EF4-FFF2-40B4-BE49-F238E27FC236}">
                <a16:creationId xmlns:a16="http://schemas.microsoft.com/office/drawing/2014/main" id="{1E01565C-08B4-79C7-6254-C13CA6E11A66}"/>
              </a:ext>
            </a:extLst>
          </p:cNvPr>
          <p:cNvSpPr/>
          <p:nvPr/>
        </p:nvSpPr>
        <p:spPr>
          <a:xfrm>
            <a:off x="5792372" y="3067237"/>
            <a:ext cx="1545824" cy="2408216"/>
          </a:xfrm>
          <a:prstGeom prst="rect">
            <a:avLst/>
          </a:prstGeom>
          <a:solidFill>
            <a:srgbClr val="EBEBEB"/>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Position 4: HKB 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(mündlich)</a:t>
            </a:r>
          </a:p>
        </p:txBody>
      </p:sp>
      <p:sp>
        <p:nvSpPr>
          <p:cNvPr id="36" name="Rechteck 35">
            <a:extLst>
              <a:ext uri="{FF2B5EF4-FFF2-40B4-BE49-F238E27FC236}">
                <a16:creationId xmlns:a16="http://schemas.microsoft.com/office/drawing/2014/main" id="{3512890F-565C-4203-213F-BE3494BD19A7}"/>
              </a:ext>
            </a:extLst>
          </p:cNvPr>
          <p:cNvSpPr/>
          <p:nvPr/>
        </p:nvSpPr>
        <p:spPr>
          <a:xfrm>
            <a:off x="5810231" y="3515390"/>
            <a:ext cx="1527966" cy="1969091"/>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0.5 Stunden Simulation: </a:t>
            </a:r>
            <a:r>
              <a:rPr kumimoji="0" lang="de-CH"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Rollenspiel</a:t>
            </a: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plus 2 </a:t>
            </a:r>
            <a:r>
              <a:rPr kumimoji="0" lang="de-CH"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kommunikative CI </a:t>
            </a: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inkl. zweite Landessprache oder Englisch (mündlich)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8" name="Rechteck 37">
            <a:extLst>
              <a:ext uri="{FF2B5EF4-FFF2-40B4-BE49-F238E27FC236}">
                <a16:creationId xmlns:a16="http://schemas.microsoft.com/office/drawing/2014/main" id="{39465321-7A6F-3B6C-83F9-D1F1D7DC8AC6}"/>
              </a:ext>
            </a:extLst>
          </p:cNvPr>
          <p:cNvSpPr/>
          <p:nvPr/>
        </p:nvSpPr>
        <p:spPr>
          <a:xfrm>
            <a:off x="7464152" y="3067237"/>
            <a:ext cx="1462092" cy="2408219"/>
          </a:xfrm>
          <a:prstGeom prst="rect">
            <a:avLst/>
          </a:prstGeom>
          <a:solidFill>
            <a:srgbClr val="EBEBEB"/>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Position 5: HKB 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(schriftlich)</a:t>
            </a:r>
          </a:p>
        </p:txBody>
      </p:sp>
      <p:sp>
        <p:nvSpPr>
          <p:cNvPr id="40" name="Rechteck 39">
            <a:extLst>
              <a:ext uri="{FF2B5EF4-FFF2-40B4-BE49-F238E27FC236}">
                <a16:creationId xmlns:a16="http://schemas.microsoft.com/office/drawing/2014/main" id="{551A2725-4334-9583-856B-B83D0AA0ED4A}"/>
              </a:ext>
            </a:extLst>
          </p:cNvPr>
          <p:cNvSpPr/>
          <p:nvPr/>
        </p:nvSpPr>
        <p:spPr>
          <a:xfrm>
            <a:off x="7464152" y="3512839"/>
            <a:ext cx="1462092" cy="1969091"/>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1.25 Stunden Simulation: </a:t>
            </a:r>
            <a:r>
              <a:rPr kumimoji="0" lang="de-CH"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geleitete Fallarbeit </a:t>
            </a:r>
          </a:p>
        </p:txBody>
      </p:sp>
      <p:sp>
        <p:nvSpPr>
          <p:cNvPr id="42" name="Rechteck 41">
            <a:extLst>
              <a:ext uri="{FF2B5EF4-FFF2-40B4-BE49-F238E27FC236}">
                <a16:creationId xmlns:a16="http://schemas.microsoft.com/office/drawing/2014/main" id="{E941478F-660A-C9EA-81D6-EE80433F0DF1}"/>
              </a:ext>
            </a:extLst>
          </p:cNvPr>
          <p:cNvSpPr/>
          <p:nvPr/>
        </p:nvSpPr>
        <p:spPr>
          <a:xfrm>
            <a:off x="710480" y="3067241"/>
            <a:ext cx="1597596" cy="2408216"/>
          </a:xfrm>
          <a:prstGeom prst="rect">
            <a:avLst/>
          </a:prstGeom>
          <a:solidFill>
            <a:srgbClr val="EBEBEB"/>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Position 1: HKB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(mündlich)</a:t>
            </a:r>
          </a:p>
        </p:txBody>
      </p:sp>
      <p:sp>
        <p:nvSpPr>
          <p:cNvPr id="44" name="Rechteck 43">
            <a:extLst>
              <a:ext uri="{FF2B5EF4-FFF2-40B4-BE49-F238E27FC236}">
                <a16:creationId xmlns:a16="http://schemas.microsoft.com/office/drawing/2014/main" id="{3B1C4455-CA10-3989-6ECF-01F5DB48DAEB}"/>
              </a:ext>
            </a:extLst>
          </p:cNvPr>
          <p:cNvSpPr/>
          <p:nvPr/>
        </p:nvSpPr>
        <p:spPr>
          <a:xfrm>
            <a:off x="714173" y="3506369"/>
            <a:ext cx="1593904" cy="1969091"/>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0.5 Stunden Präsentation und aktive Anwendung inkl. Landessprache mündlich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(10 Minuten Vorbereitung)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Pfeil: nach rechts 5">
            <a:extLst>
              <a:ext uri="{FF2B5EF4-FFF2-40B4-BE49-F238E27FC236}">
                <a16:creationId xmlns:a16="http://schemas.microsoft.com/office/drawing/2014/main" id="{FB7B35C3-0C98-9697-6EAA-15FA39877F0B}"/>
              </a:ext>
            </a:extLst>
          </p:cNvPr>
          <p:cNvSpPr/>
          <p:nvPr/>
        </p:nvSpPr>
        <p:spPr>
          <a:xfrm rot="14080727">
            <a:off x="10360282" y="3204585"/>
            <a:ext cx="522813" cy="360040"/>
          </a:xfrm>
          <a:prstGeom prst="rightArrow">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7" name="Grafik 16">
            <a:extLst>
              <a:ext uri="{FF2B5EF4-FFF2-40B4-BE49-F238E27FC236}">
                <a16:creationId xmlns:a16="http://schemas.microsoft.com/office/drawing/2014/main" id="{0CE910C4-F64A-4DA1-8D31-F028F69AA893}"/>
              </a:ext>
            </a:extLst>
          </p:cNvPr>
          <p:cNvPicPr>
            <a:picLocks noChangeAspect="1"/>
          </p:cNvPicPr>
          <p:nvPr/>
        </p:nvPicPr>
        <p:blipFill>
          <a:blip r:embed="rId3"/>
          <a:stretch>
            <a:fillRect/>
          </a:stretch>
        </p:blipFill>
        <p:spPr>
          <a:xfrm>
            <a:off x="9048328" y="1320948"/>
            <a:ext cx="2898817" cy="1596970"/>
          </a:xfrm>
          <a:prstGeom prst="rect">
            <a:avLst/>
          </a:prstGeom>
        </p:spPr>
      </p:pic>
    </p:spTree>
    <p:extLst>
      <p:ext uri="{BB962C8B-B14F-4D97-AF65-F5344CB8AC3E}">
        <p14:creationId xmlns:p14="http://schemas.microsoft.com/office/powerpoint/2010/main" val="17755371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9203D-F5C5-4972-48EA-2D53A655962D}"/>
              </a:ext>
            </a:extLst>
          </p:cNvPr>
          <p:cNvSpPr>
            <a:spLocks noGrp="1"/>
          </p:cNvSpPr>
          <p:nvPr>
            <p:ph type="title"/>
          </p:nvPr>
        </p:nvSpPr>
        <p:spPr/>
        <p:txBody>
          <a:bodyPr/>
          <a:lstStyle/>
          <a:p>
            <a:r>
              <a:rPr lang="de-CH" dirty="0"/>
              <a:t>Position 1: Handeln in agilen Arbeits- und Organisationsformen</a:t>
            </a:r>
          </a:p>
        </p:txBody>
      </p:sp>
      <p:sp>
        <p:nvSpPr>
          <p:cNvPr id="3" name="Inhaltsplatzhalter 2">
            <a:extLst>
              <a:ext uri="{FF2B5EF4-FFF2-40B4-BE49-F238E27FC236}">
                <a16:creationId xmlns:a16="http://schemas.microsoft.com/office/drawing/2014/main" id="{E0AE6E33-0A03-74A5-3080-4C68B3471BB3}"/>
              </a:ext>
            </a:extLst>
          </p:cNvPr>
          <p:cNvSpPr>
            <a:spLocks noGrp="1"/>
          </p:cNvSpPr>
          <p:nvPr>
            <p:ph idx="1"/>
          </p:nvPr>
        </p:nvSpPr>
        <p:spPr/>
        <p:txBody>
          <a:bodyPr/>
          <a:lstStyle/>
          <a:p>
            <a:pPr marL="0" indent="0">
              <a:buNone/>
            </a:pPr>
            <a:r>
              <a:rPr lang="de-CH" b="1" dirty="0"/>
              <a:t>Präsentation (mündlich)</a:t>
            </a:r>
          </a:p>
          <a:p>
            <a:r>
              <a:rPr lang="de-CH" dirty="0"/>
              <a:t>7</a:t>
            </a:r>
            <a:r>
              <a:rPr lang="de-CH" sz="2400" dirty="0">
                <a:solidFill>
                  <a:schemeClr val="tx1"/>
                </a:solidFill>
                <a:latin typeface="Calibri" panose="020F0502020204030204" pitchFamily="34" charset="0"/>
                <a:cs typeface="Calibri" panose="020F0502020204030204" pitchFamily="34" charset="0"/>
              </a:rPr>
              <a:t>–</a:t>
            </a:r>
            <a:r>
              <a:rPr lang="de-CH" dirty="0"/>
              <a:t>8 Minuten Präsentation der Vertiefungsarbeit </a:t>
            </a:r>
          </a:p>
          <a:p>
            <a:r>
              <a:rPr lang="de-CH" dirty="0"/>
              <a:t>7</a:t>
            </a:r>
            <a:r>
              <a:rPr lang="de-CH" sz="2400" dirty="0">
                <a:solidFill>
                  <a:schemeClr val="tx1"/>
                </a:solidFill>
                <a:latin typeface="Calibri" panose="020F0502020204030204" pitchFamily="34" charset="0"/>
                <a:cs typeface="Calibri" panose="020F0502020204030204" pitchFamily="34" charset="0"/>
              </a:rPr>
              <a:t>–</a:t>
            </a:r>
            <a:r>
              <a:rPr lang="de-CH" dirty="0"/>
              <a:t>8 Minuten Konkretisierungs- und Verständnisfragen durch die Expert/innen</a:t>
            </a:r>
          </a:p>
          <a:p>
            <a:endParaRPr lang="de-CH" dirty="0"/>
          </a:p>
          <a:p>
            <a:pPr marL="0" indent="0">
              <a:buNone/>
            </a:pPr>
            <a:r>
              <a:rPr lang="de-CH" b="1" dirty="0"/>
              <a:t>Aktive Anwendung (mündlich)</a:t>
            </a:r>
          </a:p>
          <a:p>
            <a:pPr marL="0" indent="0">
              <a:buNone/>
            </a:pPr>
            <a:r>
              <a:rPr lang="de-CH" dirty="0"/>
              <a:t>15-minütige Bearbeitung von zwei konkreten Fallbeispielen (Mini Cases, Critical Incidents oder Handlungssimulationen) zu</a:t>
            </a:r>
          </a:p>
          <a:p>
            <a:pPr marL="514350" indent="-457200">
              <a:buFont typeface="+mj-lt"/>
              <a:buAutoNum type="arabicPeriod"/>
            </a:pPr>
            <a:r>
              <a:rPr lang="de-CH" dirty="0"/>
              <a:t>Schwerpunkt «Individuelle Lebensgestaltung» </a:t>
            </a:r>
          </a:p>
          <a:p>
            <a:pPr marL="514350" indent="-457200">
              <a:buFont typeface="+mj-lt"/>
              <a:buAutoNum type="arabicPeriod"/>
            </a:pPr>
            <a:r>
              <a:rPr lang="de-CH" dirty="0"/>
              <a:t>Schwerpunkt «Förderung der nachhaltigen Entwicklung» </a:t>
            </a:r>
          </a:p>
        </p:txBody>
      </p:sp>
      <p:sp>
        <p:nvSpPr>
          <p:cNvPr id="4" name="Foliennummernplatzhalter 3">
            <a:extLst>
              <a:ext uri="{FF2B5EF4-FFF2-40B4-BE49-F238E27FC236}">
                <a16:creationId xmlns:a16="http://schemas.microsoft.com/office/drawing/2014/main" id="{8DE07D2B-C889-199E-2694-DC1EF18D9C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094944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9203D-F5C5-4972-48EA-2D53A655962D}"/>
              </a:ext>
            </a:extLst>
          </p:cNvPr>
          <p:cNvSpPr>
            <a:spLocks noGrp="1"/>
          </p:cNvSpPr>
          <p:nvPr>
            <p:ph type="title"/>
          </p:nvPr>
        </p:nvSpPr>
        <p:spPr/>
        <p:txBody>
          <a:bodyPr/>
          <a:lstStyle/>
          <a:p>
            <a:r>
              <a:rPr lang="de-CH" dirty="0"/>
              <a:t>Position 2 und Position 5 </a:t>
            </a:r>
          </a:p>
        </p:txBody>
      </p:sp>
      <p:sp>
        <p:nvSpPr>
          <p:cNvPr id="3" name="Inhaltsplatzhalter 2">
            <a:extLst>
              <a:ext uri="{FF2B5EF4-FFF2-40B4-BE49-F238E27FC236}">
                <a16:creationId xmlns:a16="http://schemas.microsoft.com/office/drawing/2014/main" id="{E0AE6E33-0A03-74A5-3080-4C68B3471BB3}"/>
              </a:ext>
            </a:extLst>
          </p:cNvPr>
          <p:cNvSpPr>
            <a:spLocks noGrp="1"/>
          </p:cNvSpPr>
          <p:nvPr>
            <p:ph idx="1"/>
          </p:nvPr>
        </p:nvSpPr>
        <p:spPr/>
        <p:txBody>
          <a:bodyPr/>
          <a:lstStyle/>
          <a:p>
            <a:r>
              <a:rPr lang="de-CH" dirty="0"/>
              <a:t>Geleitete Fallarbeit</a:t>
            </a:r>
          </a:p>
          <a:p>
            <a:r>
              <a:rPr lang="de-CH" dirty="0"/>
              <a:t>Schriftlich</a:t>
            </a:r>
          </a:p>
          <a:p>
            <a:r>
              <a:rPr lang="de-CH" dirty="0"/>
              <a:t>75 Minuten</a:t>
            </a:r>
          </a:p>
          <a:p>
            <a:endParaRPr lang="de-CH" dirty="0"/>
          </a:p>
          <a:p>
            <a:r>
              <a:rPr lang="de-CH" dirty="0"/>
              <a:t>In der Ausgangslage wird ein konkreter Praxisfall beschrieben.</a:t>
            </a:r>
          </a:p>
          <a:p>
            <a:r>
              <a:rPr lang="de-CH" dirty="0"/>
              <a:t>Zu dieser Ausgangslage erhalten die Kandidat/innen 3</a:t>
            </a:r>
            <a:r>
              <a:rPr lang="de-CH" sz="2400" dirty="0">
                <a:solidFill>
                  <a:schemeClr val="tx1"/>
                </a:solidFill>
                <a:latin typeface="Calibri" panose="020F0502020204030204" pitchFamily="34" charset="0"/>
                <a:cs typeface="Calibri" panose="020F0502020204030204" pitchFamily="34" charset="0"/>
              </a:rPr>
              <a:t>–</a:t>
            </a:r>
            <a:r>
              <a:rPr lang="de-CH" dirty="0"/>
              <a:t>4 Teilaufgaben.</a:t>
            </a:r>
          </a:p>
          <a:p>
            <a:r>
              <a:rPr lang="de-CH" dirty="0"/>
              <a:t>Beispiele von Teilaufgaben: </a:t>
            </a:r>
          </a:p>
          <a:p>
            <a:pPr lvl="1"/>
            <a:r>
              <a:rPr lang="de-CH" sz="1600" dirty="0"/>
              <a:t>Ein Organigramm oder eine Funktions- und Prozessbeschreibung analysieren</a:t>
            </a:r>
          </a:p>
          <a:p>
            <a:pPr lvl="1"/>
            <a:r>
              <a:rPr lang="de-CH" sz="1600" dirty="0"/>
              <a:t>Terminplan, Budget, Arbeitspakete erstellen</a:t>
            </a:r>
          </a:p>
          <a:p>
            <a:pPr lvl="1"/>
            <a:r>
              <a:rPr lang="de-CH" sz="1600" dirty="0"/>
              <a:t>Recherche durchführen und Ergebnis dokumentieren</a:t>
            </a:r>
          </a:p>
          <a:p>
            <a:pPr lvl="1"/>
            <a:r>
              <a:rPr lang="de-CH" sz="1600" dirty="0"/>
              <a:t>Daten und Statistiken auswerten</a:t>
            </a:r>
          </a:p>
          <a:p>
            <a:pPr lvl="1"/>
            <a:r>
              <a:rPr lang="de-CH" sz="1600" dirty="0"/>
              <a:t>Flyer, Präsentationen usw. erstellen</a:t>
            </a:r>
          </a:p>
        </p:txBody>
      </p:sp>
      <p:sp>
        <p:nvSpPr>
          <p:cNvPr id="4" name="Foliennummernplatzhalter 3">
            <a:extLst>
              <a:ext uri="{FF2B5EF4-FFF2-40B4-BE49-F238E27FC236}">
                <a16:creationId xmlns:a16="http://schemas.microsoft.com/office/drawing/2014/main" id="{8DE07D2B-C889-199E-2694-DC1EF18D9C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1790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Autofit/>
          </a:bodyPr>
          <a:lstStyle/>
          <a:p>
            <a:r>
              <a:rPr lang="de-CH" sz="3600" dirty="0"/>
              <a:t>Von der Bildungsverordnung über den Bildungsplan zum Qualifikationsverfahren </a:t>
            </a:r>
            <a:endParaRPr lang="de-CH" sz="3600" b="0" dirty="0"/>
          </a:p>
        </p:txBody>
      </p:sp>
      <p:sp>
        <p:nvSpPr>
          <p:cNvPr id="6" name="Untertitel 5"/>
          <p:cNvSpPr>
            <a:spLocks noGrp="1"/>
          </p:cNvSpPr>
          <p:nvPr>
            <p:ph type="subTitle" idx="1"/>
          </p:nvPr>
        </p:nvSpPr>
        <p:spPr/>
        <p:txBody>
          <a:bodyPr>
            <a:normAutofit/>
          </a:bodyPr>
          <a:lstStyle/>
          <a:p>
            <a:r>
              <a:rPr lang="de-CH" dirty="0"/>
              <a:t>Schulungen für Berufsbildner/innen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dirty="0">
              <a:highlight>
                <a:srgbClr val="C0C0C0"/>
              </a:highlight>
            </a:endParaRPr>
          </a:p>
          <a:p>
            <a:endParaRPr lang="de-CH" dirty="0">
              <a:highlight>
                <a:srgbClr val="C0C0C0"/>
              </a:highlight>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F9EFF-1B70-3909-5C17-512C24271292}"/>
              </a:ext>
            </a:extLst>
          </p:cNvPr>
          <p:cNvSpPr>
            <a:spLocks noGrp="1"/>
          </p:cNvSpPr>
          <p:nvPr>
            <p:ph type="title"/>
          </p:nvPr>
        </p:nvSpPr>
        <p:spPr/>
        <p:txBody>
          <a:bodyPr/>
          <a:lstStyle/>
          <a:p>
            <a:r>
              <a:rPr lang="de-CH" dirty="0"/>
              <a:t>Position 3: Koordinieren von unternehmerischen Arbeitsprozessen</a:t>
            </a:r>
          </a:p>
        </p:txBody>
      </p:sp>
      <p:sp>
        <p:nvSpPr>
          <p:cNvPr id="3" name="Inhaltsplatzhalter 2">
            <a:extLst>
              <a:ext uri="{FF2B5EF4-FFF2-40B4-BE49-F238E27FC236}">
                <a16:creationId xmlns:a16="http://schemas.microsoft.com/office/drawing/2014/main" id="{71E5F8FD-8F77-774D-CE24-E471FF37BA64}"/>
              </a:ext>
            </a:extLst>
          </p:cNvPr>
          <p:cNvSpPr>
            <a:spLocks noGrp="1"/>
          </p:cNvSpPr>
          <p:nvPr>
            <p:ph idx="1"/>
          </p:nvPr>
        </p:nvSpPr>
        <p:spPr/>
        <p:txBody>
          <a:bodyPr/>
          <a:lstStyle/>
          <a:p>
            <a:r>
              <a:rPr lang="de-CH" dirty="0"/>
              <a:t>5 Handlungssimulationen à ca. 15 Minuten (in einer Handlungssimulation wird ein Textprodukt in der Fremdsprache gefordert)</a:t>
            </a:r>
          </a:p>
          <a:p>
            <a:r>
              <a:rPr lang="de-CH" dirty="0"/>
              <a:t>Schriftlich</a:t>
            </a:r>
          </a:p>
          <a:p>
            <a:r>
              <a:rPr lang="de-CH" dirty="0"/>
              <a:t>Ausgangslage schildert eine alltägliche berufliche Situation</a:t>
            </a:r>
          </a:p>
          <a:p>
            <a:r>
              <a:rPr lang="de-CH" dirty="0"/>
              <a:t>Aufgabe: beschreiben, wie man etwas machen würde ODER ein Konzept, eine Planung usw. direkt erstellen</a:t>
            </a:r>
          </a:p>
          <a:p>
            <a:r>
              <a:rPr lang="de-CH" dirty="0"/>
              <a:t>Beispiele: </a:t>
            </a:r>
          </a:p>
          <a:p>
            <a:pPr lvl="1"/>
            <a:r>
              <a:rPr lang="de-CH" sz="1600" dirty="0"/>
              <a:t>Erläutern, wie man einen Anlass organisieren würde</a:t>
            </a:r>
          </a:p>
          <a:p>
            <a:pPr lvl="1"/>
            <a:r>
              <a:rPr lang="de-CH" sz="1600" dirty="0"/>
              <a:t>Eine Stellenausschreibung erstellen</a:t>
            </a:r>
          </a:p>
          <a:p>
            <a:pPr lvl="1"/>
            <a:r>
              <a:rPr lang="de-CH" sz="1600" dirty="0"/>
              <a:t>Ein E-Mail in einer Fremdsprache formulieren</a:t>
            </a:r>
          </a:p>
          <a:p>
            <a:pPr lvl="1"/>
            <a:r>
              <a:rPr lang="de-CH" sz="1600" dirty="0"/>
              <a:t>Budgets, Abrechnungen, Rechnungen oder Zahlungsaufträge erstellen</a:t>
            </a:r>
          </a:p>
        </p:txBody>
      </p:sp>
      <p:sp>
        <p:nvSpPr>
          <p:cNvPr id="4" name="Foliennummernplatzhalter 3">
            <a:extLst>
              <a:ext uri="{FF2B5EF4-FFF2-40B4-BE49-F238E27FC236}">
                <a16:creationId xmlns:a16="http://schemas.microsoft.com/office/drawing/2014/main" id="{7242D663-372E-E760-3CA4-B11D2739F6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439259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56D26-1B70-3159-300E-4E5296FE6564}"/>
              </a:ext>
            </a:extLst>
          </p:cNvPr>
          <p:cNvSpPr>
            <a:spLocks noGrp="1"/>
          </p:cNvSpPr>
          <p:nvPr>
            <p:ph type="title"/>
          </p:nvPr>
        </p:nvSpPr>
        <p:spPr/>
        <p:txBody>
          <a:bodyPr/>
          <a:lstStyle/>
          <a:p>
            <a:r>
              <a:rPr lang="de-CH" dirty="0"/>
              <a:t>Position 4: Gestalten von Kunden- oder Lieferantenbeziehungen</a:t>
            </a:r>
          </a:p>
        </p:txBody>
      </p:sp>
      <p:sp>
        <p:nvSpPr>
          <p:cNvPr id="3" name="Inhaltsplatzhalter 2">
            <a:extLst>
              <a:ext uri="{FF2B5EF4-FFF2-40B4-BE49-F238E27FC236}">
                <a16:creationId xmlns:a16="http://schemas.microsoft.com/office/drawing/2014/main" id="{1321EE81-1CCD-B261-8688-19AFB39EFDA2}"/>
              </a:ext>
            </a:extLst>
          </p:cNvPr>
          <p:cNvSpPr>
            <a:spLocks noGrp="1"/>
          </p:cNvSpPr>
          <p:nvPr>
            <p:ph idx="1"/>
          </p:nvPr>
        </p:nvSpPr>
        <p:spPr/>
        <p:txBody>
          <a:bodyPr/>
          <a:lstStyle/>
          <a:p>
            <a:pPr marL="0" indent="0">
              <a:buNone/>
            </a:pPr>
            <a:r>
              <a:rPr lang="de-CH" b="1" dirty="0"/>
              <a:t>Rollenspiel</a:t>
            </a:r>
          </a:p>
          <a:p>
            <a:r>
              <a:rPr lang="de-CH" dirty="0"/>
              <a:t>5 Minuten: Vorbereitung anhand einer Ausgangslage</a:t>
            </a:r>
          </a:p>
          <a:p>
            <a:r>
              <a:rPr lang="de-CH" dirty="0"/>
              <a:t>10 Minuten: Informations- oder Beratungsgespräch in einer Fremdsprache mit einem Kunden/einer Kundin bzw. einem Lieferanten/einer Lieferantin (gespielt von Expert/in) führen</a:t>
            </a:r>
          </a:p>
          <a:p>
            <a:r>
              <a:rPr lang="de-CH" dirty="0"/>
              <a:t>Beispiele: </a:t>
            </a:r>
          </a:p>
          <a:p>
            <a:pPr lvl="1"/>
            <a:r>
              <a:rPr lang="de-CH" dirty="0"/>
              <a:t>Kundin informiert sich über ein bestimmtes Produkt oder Vorgehen.</a:t>
            </a:r>
          </a:p>
          <a:p>
            <a:pPr lvl="1"/>
            <a:r>
              <a:rPr lang="de-CH" dirty="0"/>
              <a:t>Sie müssen einem Lieferanten erklären, wie er zukünftig die Lieferungen gestalten soll.</a:t>
            </a:r>
          </a:p>
          <a:p>
            <a:pPr marL="0" indent="0">
              <a:buNone/>
            </a:pPr>
            <a:endParaRPr lang="de-CH" dirty="0"/>
          </a:p>
        </p:txBody>
      </p:sp>
      <p:sp>
        <p:nvSpPr>
          <p:cNvPr id="4" name="Foliennummernplatzhalter 3">
            <a:extLst>
              <a:ext uri="{FF2B5EF4-FFF2-40B4-BE49-F238E27FC236}">
                <a16:creationId xmlns:a16="http://schemas.microsoft.com/office/drawing/2014/main" id="{A362D409-F056-7FBB-C221-A360D35F4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628912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56D26-1B70-3159-300E-4E5296FE6564}"/>
              </a:ext>
            </a:extLst>
          </p:cNvPr>
          <p:cNvSpPr>
            <a:spLocks noGrp="1"/>
          </p:cNvSpPr>
          <p:nvPr>
            <p:ph type="title"/>
          </p:nvPr>
        </p:nvSpPr>
        <p:spPr/>
        <p:txBody>
          <a:bodyPr/>
          <a:lstStyle/>
          <a:p>
            <a:r>
              <a:rPr lang="de-CH" dirty="0"/>
              <a:t>Position 4: Gestalten von Kunden- oder Lieferantenbeziehungen</a:t>
            </a:r>
          </a:p>
        </p:txBody>
      </p:sp>
      <p:sp>
        <p:nvSpPr>
          <p:cNvPr id="3" name="Inhaltsplatzhalter 2">
            <a:extLst>
              <a:ext uri="{FF2B5EF4-FFF2-40B4-BE49-F238E27FC236}">
                <a16:creationId xmlns:a16="http://schemas.microsoft.com/office/drawing/2014/main" id="{1321EE81-1CCD-B261-8688-19AFB39EFDA2}"/>
              </a:ext>
            </a:extLst>
          </p:cNvPr>
          <p:cNvSpPr>
            <a:spLocks noGrp="1"/>
          </p:cNvSpPr>
          <p:nvPr>
            <p:ph idx="1"/>
          </p:nvPr>
        </p:nvSpPr>
        <p:spPr/>
        <p:txBody>
          <a:bodyPr/>
          <a:lstStyle/>
          <a:p>
            <a:pPr marL="0" indent="0">
              <a:buNone/>
            </a:pPr>
            <a:r>
              <a:rPr lang="de-CH" b="1" dirty="0"/>
              <a:t>Critical Incidents (kommunikativ)</a:t>
            </a:r>
          </a:p>
          <a:p>
            <a:r>
              <a:rPr lang="de-CH" dirty="0"/>
              <a:t>2 kommunikative Critical Incidents à 5 Minuten</a:t>
            </a:r>
          </a:p>
          <a:p>
            <a:r>
              <a:rPr lang="de-CH" dirty="0"/>
              <a:t>Die Kandidat/innen erhalten kurze Beschreibungen von kritischen Gesprächssituationen. Sie denken sich ein und spielen die Situationen mit den Expert/innen als Gegenüber durch. </a:t>
            </a:r>
          </a:p>
          <a:p>
            <a:pPr lvl="1"/>
            <a:r>
              <a:rPr lang="de-CH" dirty="0"/>
              <a:t>Situation 1: in der Fremdsprache</a:t>
            </a:r>
          </a:p>
          <a:p>
            <a:pPr lvl="1"/>
            <a:r>
              <a:rPr lang="de-CH" dirty="0"/>
              <a:t>Situation 2: in der Landessprache mit anschliessenden Konkretisierungs- und Begründungsfragen durch die Expert/innen</a:t>
            </a:r>
          </a:p>
          <a:p>
            <a:r>
              <a:rPr lang="de-CH" dirty="0"/>
              <a:t>Beispiele:</a:t>
            </a:r>
          </a:p>
          <a:p>
            <a:pPr lvl="1"/>
            <a:r>
              <a:rPr lang="de-CH" dirty="0"/>
              <a:t>Kundin ist nicht zufrieden mit einem erworbenen Produkt.</a:t>
            </a:r>
          </a:p>
          <a:p>
            <a:pPr lvl="1"/>
            <a:r>
              <a:rPr lang="de-CH" dirty="0"/>
              <a:t>Kunde beschwert sich über Lieferzeiten.</a:t>
            </a:r>
          </a:p>
        </p:txBody>
      </p:sp>
      <p:sp>
        <p:nvSpPr>
          <p:cNvPr id="4" name="Foliennummernplatzhalter 3">
            <a:extLst>
              <a:ext uri="{FF2B5EF4-FFF2-40B4-BE49-F238E27FC236}">
                <a16:creationId xmlns:a16="http://schemas.microsoft.com/office/drawing/2014/main" id="{A362D409-F056-7FBB-C221-A360D35F4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18172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0B7F6-56D7-E149-21DC-194613BA676F}"/>
              </a:ext>
            </a:extLst>
          </p:cNvPr>
          <p:cNvSpPr>
            <a:spLocks noGrp="1"/>
          </p:cNvSpPr>
          <p:nvPr>
            <p:ph type="title"/>
          </p:nvPr>
        </p:nvSpPr>
        <p:spPr/>
        <p:txBody>
          <a:bodyPr/>
          <a:lstStyle/>
          <a:p>
            <a:r>
              <a:rPr lang="de-CH" dirty="0"/>
              <a:t>Tipps und Tricks – mündliche Prüfungsteile</a:t>
            </a:r>
          </a:p>
        </p:txBody>
      </p:sp>
      <p:sp>
        <p:nvSpPr>
          <p:cNvPr id="3" name="Inhaltsplatzhalter 2">
            <a:extLst>
              <a:ext uri="{FF2B5EF4-FFF2-40B4-BE49-F238E27FC236}">
                <a16:creationId xmlns:a16="http://schemas.microsoft.com/office/drawing/2014/main" id="{48792336-35BF-53EE-7212-6997AC9828A1}"/>
              </a:ext>
            </a:extLst>
          </p:cNvPr>
          <p:cNvSpPr>
            <a:spLocks noGrp="1"/>
          </p:cNvSpPr>
          <p:nvPr>
            <p:ph idx="1"/>
          </p:nvPr>
        </p:nvSpPr>
        <p:spPr/>
        <p:txBody>
          <a:bodyPr/>
          <a:lstStyle/>
          <a:p>
            <a:pPr marL="0" indent="0">
              <a:buNone/>
            </a:pPr>
            <a:r>
              <a:rPr lang="de-CH" dirty="0"/>
              <a:t>Position A: Präsentation und aktive Anwendung</a:t>
            </a:r>
          </a:p>
          <a:p>
            <a:r>
              <a:rPr lang="de-CH" dirty="0"/>
              <a:t>Achten Sie darauf, dass sich die Lernenden mündlich  gut ausdrücken (z.B. im Rahmen von Qualifikationsgesprächen).</a:t>
            </a:r>
          </a:p>
          <a:p>
            <a:r>
              <a:rPr lang="de-CH" dirty="0"/>
              <a:t>Erkundigen Sie sich regelmässig nach dem Stand der Vertiefungsarbeit und lassen Sie sich Teile daraus vorstellen. </a:t>
            </a:r>
          </a:p>
          <a:p>
            <a:pPr marL="0" indent="0">
              <a:buNone/>
            </a:pPr>
            <a:endParaRPr lang="de-CH" dirty="0"/>
          </a:p>
          <a:p>
            <a:pPr marL="0" indent="0">
              <a:buNone/>
            </a:pPr>
            <a:endParaRPr lang="de-CH" dirty="0"/>
          </a:p>
        </p:txBody>
      </p:sp>
      <p:sp>
        <p:nvSpPr>
          <p:cNvPr id="4" name="Foliennummernplatzhalter 3">
            <a:extLst>
              <a:ext uri="{FF2B5EF4-FFF2-40B4-BE49-F238E27FC236}">
                <a16:creationId xmlns:a16="http://schemas.microsoft.com/office/drawing/2014/main" id="{9B850FDF-1C17-27BC-5FA9-1EB8EDD7A4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003705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0B7F6-56D7-E149-21DC-194613BA676F}"/>
              </a:ext>
            </a:extLst>
          </p:cNvPr>
          <p:cNvSpPr>
            <a:spLocks noGrp="1"/>
          </p:cNvSpPr>
          <p:nvPr>
            <p:ph type="title"/>
          </p:nvPr>
        </p:nvSpPr>
        <p:spPr/>
        <p:txBody>
          <a:bodyPr/>
          <a:lstStyle/>
          <a:p>
            <a:r>
              <a:rPr lang="de-CH" dirty="0"/>
              <a:t>Tipps und Tricks – mündliche Prüfungsteile</a:t>
            </a:r>
          </a:p>
        </p:txBody>
      </p:sp>
      <p:sp>
        <p:nvSpPr>
          <p:cNvPr id="3" name="Inhaltsplatzhalter 2">
            <a:extLst>
              <a:ext uri="{FF2B5EF4-FFF2-40B4-BE49-F238E27FC236}">
                <a16:creationId xmlns:a16="http://schemas.microsoft.com/office/drawing/2014/main" id="{48792336-35BF-53EE-7212-6997AC9828A1}"/>
              </a:ext>
            </a:extLst>
          </p:cNvPr>
          <p:cNvSpPr>
            <a:spLocks noGrp="1"/>
          </p:cNvSpPr>
          <p:nvPr>
            <p:ph idx="1"/>
          </p:nvPr>
        </p:nvSpPr>
        <p:spPr/>
        <p:txBody>
          <a:bodyPr/>
          <a:lstStyle/>
          <a:p>
            <a:pPr marL="0" indent="0">
              <a:buNone/>
            </a:pPr>
            <a:r>
              <a:rPr lang="de-CH" dirty="0"/>
              <a:t>Position D: Rollenspiel und Critical Incidents</a:t>
            </a:r>
          </a:p>
          <a:p>
            <a:r>
              <a:rPr lang="de-CH" dirty="0"/>
              <a:t>Geben Sie den Lernenden regelmässig die Möglichkeit, mündlich in der Fremdsprache zu kommunizieren. </a:t>
            </a:r>
          </a:p>
          <a:p>
            <a:r>
              <a:rPr lang="de-CH" dirty="0"/>
              <a:t>Geben Sie ihnen ausserdem folgende Tipps mit auf den Weg: </a:t>
            </a:r>
          </a:p>
          <a:p>
            <a:pPr lvl="1"/>
            <a:r>
              <a:rPr lang="de-CH" dirty="0"/>
              <a:t>Überlegen, ob es sich um ein Informations- oder ein Beratungsgespräch handelt. Anschliessend die jeweilige Struktur in Erinnerung rufen.</a:t>
            </a:r>
          </a:p>
          <a:p>
            <a:pPr lvl="1"/>
            <a:r>
              <a:rPr lang="de-CH" dirty="0"/>
              <a:t>Überlegen, was die Bedürfnisse des Gegenübers sein könnten und Gesprächsverhalten darauf abstimmen. </a:t>
            </a:r>
          </a:p>
          <a:p>
            <a:pPr lvl="1"/>
            <a:r>
              <a:rPr lang="de-CH" dirty="0"/>
              <a:t>Sich in die Situation und die jeweilige Rolle versetzen. </a:t>
            </a:r>
          </a:p>
          <a:p>
            <a:pPr lvl="1"/>
            <a:r>
              <a:rPr lang="de-CH" dirty="0"/>
              <a:t>Erlernte Kommunikationstechniken (Fragen stellen, aktives Zuhören usw. ) bewusst einsetzen</a:t>
            </a:r>
          </a:p>
        </p:txBody>
      </p:sp>
      <p:sp>
        <p:nvSpPr>
          <p:cNvPr id="4" name="Foliennummernplatzhalter 3">
            <a:extLst>
              <a:ext uri="{FF2B5EF4-FFF2-40B4-BE49-F238E27FC236}">
                <a16:creationId xmlns:a16="http://schemas.microsoft.com/office/drawing/2014/main" id="{9B850FDF-1C17-27BC-5FA9-1EB8EDD7A4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09094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0B7F6-56D7-E149-21DC-194613BA676F}"/>
              </a:ext>
            </a:extLst>
          </p:cNvPr>
          <p:cNvSpPr>
            <a:spLocks noGrp="1"/>
          </p:cNvSpPr>
          <p:nvPr>
            <p:ph type="title"/>
          </p:nvPr>
        </p:nvSpPr>
        <p:spPr/>
        <p:txBody>
          <a:bodyPr/>
          <a:lstStyle/>
          <a:p>
            <a:r>
              <a:rPr lang="de-CH" dirty="0"/>
              <a:t>Tipps und Tricks – schriftliche Prüfungsteile</a:t>
            </a:r>
          </a:p>
        </p:txBody>
      </p:sp>
      <p:sp>
        <p:nvSpPr>
          <p:cNvPr id="3" name="Inhaltsplatzhalter 2">
            <a:extLst>
              <a:ext uri="{FF2B5EF4-FFF2-40B4-BE49-F238E27FC236}">
                <a16:creationId xmlns:a16="http://schemas.microsoft.com/office/drawing/2014/main" id="{48792336-35BF-53EE-7212-6997AC9828A1}"/>
              </a:ext>
            </a:extLst>
          </p:cNvPr>
          <p:cNvSpPr>
            <a:spLocks noGrp="1"/>
          </p:cNvSpPr>
          <p:nvPr>
            <p:ph idx="1"/>
          </p:nvPr>
        </p:nvSpPr>
        <p:spPr/>
        <p:txBody>
          <a:bodyPr/>
          <a:lstStyle/>
          <a:p>
            <a:pPr marL="0" indent="0">
              <a:buNone/>
            </a:pPr>
            <a:r>
              <a:rPr lang="de-CH" dirty="0"/>
              <a:t>Positionen B, C und E: geleitete Fallarbeiten und Handlungssimulationen</a:t>
            </a:r>
          </a:p>
          <a:p>
            <a:r>
              <a:rPr lang="de-CH" dirty="0"/>
              <a:t>Geben Sie den Lernenden die Möglichkeit, schriftlich in der Fremdsprache zu kommunizieren. </a:t>
            </a:r>
          </a:p>
          <a:p>
            <a:r>
              <a:rPr lang="de-CH" dirty="0"/>
              <a:t>Weisen Sie die Lernenden an, nicht zu lange zu überlegen. Die Zeit für geleitete Fallarbeiten und Handlungssimulationen ist knapp bemessen. </a:t>
            </a:r>
          </a:p>
          <a:p>
            <a:r>
              <a:rPr lang="de-CH" dirty="0"/>
              <a:t>Weisen sie die Lernenden an, Aufträge genau lesen: Muss man aufzählen, beschreiben, begründen usw.?</a:t>
            </a:r>
          </a:p>
        </p:txBody>
      </p:sp>
      <p:sp>
        <p:nvSpPr>
          <p:cNvPr id="4" name="Foliennummernplatzhalter 3">
            <a:extLst>
              <a:ext uri="{FF2B5EF4-FFF2-40B4-BE49-F238E27FC236}">
                <a16:creationId xmlns:a16="http://schemas.microsoft.com/office/drawing/2014/main" id="{9B850FDF-1C17-27BC-5FA9-1EB8EDD7A4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888764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normAutofit/>
          </a:bodyPr>
          <a:lstStyle/>
          <a:p>
            <a:r>
              <a:rPr lang="de-CH" dirty="0"/>
              <a:t>Ermittlung der Gesamtnote</a:t>
            </a:r>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9333920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17EE1-D8A2-0932-2F8D-93EA3850647A}"/>
              </a:ext>
            </a:extLst>
          </p:cNvPr>
          <p:cNvSpPr>
            <a:spLocks noGrp="1"/>
          </p:cNvSpPr>
          <p:nvPr>
            <p:ph type="title"/>
          </p:nvPr>
        </p:nvSpPr>
        <p:spPr/>
        <p:txBody>
          <a:bodyPr/>
          <a:lstStyle/>
          <a:p>
            <a:r>
              <a:rPr lang="de-CH" dirty="0"/>
              <a:t>Gewichtung</a:t>
            </a:r>
          </a:p>
        </p:txBody>
      </p:sp>
      <p:sp>
        <p:nvSpPr>
          <p:cNvPr id="3" name="Inhaltsplatzhalter 2">
            <a:extLst>
              <a:ext uri="{FF2B5EF4-FFF2-40B4-BE49-F238E27FC236}">
                <a16:creationId xmlns:a16="http://schemas.microsoft.com/office/drawing/2014/main" id="{BC2D0640-D006-CD62-9856-D97F69DE7344}"/>
              </a:ext>
            </a:extLst>
          </p:cNvPr>
          <p:cNvSpPr>
            <a:spLocks noGrp="1"/>
          </p:cNvSpPr>
          <p:nvPr>
            <p:ph idx="1"/>
          </p:nvPr>
        </p:nvSpPr>
        <p:spPr/>
        <p:txBody>
          <a:bodyPr/>
          <a:lstStyle/>
          <a:p>
            <a:endParaRPr lang="de-CH" dirty="0"/>
          </a:p>
        </p:txBody>
      </p:sp>
      <p:sp>
        <p:nvSpPr>
          <p:cNvPr id="4" name="Foliennummernplatzhalter 3">
            <a:extLst>
              <a:ext uri="{FF2B5EF4-FFF2-40B4-BE49-F238E27FC236}">
                <a16:creationId xmlns:a16="http://schemas.microsoft.com/office/drawing/2014/main" id="{561C5572-987D-5E3F-DCC3-1BEC64267C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Rechteck 4">
            <a:extLst>
              <a:ext uri="{FF2B5EF4-FFF2-40B4-BE49-F238E27FC236}">
                <a16:creationId xmlns:a16="http://schemas.microsoft.com/office/drawing/2014/main" id="{45AE89F3-A67D-40B9-AAAB-974F29E52358}"/>
              </a:ext>
            </a:extLst>
          </p:cNvPr>
          <p:cNvSpPr/>
          <p:nvPr/>
        </p:nvSpPr>
        <p:spPr>
          <a:xfrm>
            <a:off x="609600" y="1600201"/>
            <a:ext cx="3254152" cy="4525963"/>
          </a:xfrm>
          <a:prstGeom prst="rect">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Qualifikationsbereich «Praktische Arbeit»</a:t>
            </a:r>
            <a:b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Note für die geleitete branchenspezifische Fallarbeit fliesst zu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30 %</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in die Abschlussnote ein.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Note ist eine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Fallnote:</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Wer die geleitete branchenspezifische Fallarbeit nicht besteht, besteht das gesamte QV nicht.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Rechteck 5">
            <a:extLst>
              <a:ext uri="{FF2B5EF4-FFF2-40B4-BE49-F238E27FC236}">
                <a16:creationId xmlns:a16="http://schemas.microsoft.com/office/drawing/2014/main" id="{64330CE7-9386-AB2E-7C3F-CE4816CB8F65}"/>
              </a:ext>
            </a:extLst>
          </p:cNvPr>
          <p:cNvSpPr/>
          <p:nvPr/>
        </p:nvSpPr>
        <p:spPr>
          <a:xfrm>
            <a:off x="4007768" y="1606363"/>
            <a:ext cx="3254152" cy="4525963"/>
          </a:xfrm>
          <a:prstGeom prst="rect">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Qualifikationsbereich «Berufskenntnisse und Allgemeinbildung»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 den Noten in den 5 Positionen wird der Mittelwert berechnet.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Diese Note fliesst zu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30 %</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in die Abschlussnote ein.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Note ist eine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Fallnote:</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Wer nicht besteht, besteht das gesamte QV nicht.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Rechteck 6">
            <a:extLst>
              <a:ext uri="{FF2B5EF4-FFF2-40B4-BE49-F238E27FC236}">
                <a16:creationId xmlns:a16="http://schemas.microsoft.com/office/drawing/2014/main" id="{EBCC3DF4-BA84-8052-1ED0-D9554A796B2A}"/>
              </a:ext>
            </a:extLst>
          </p:cNvPr>
          <p:cNvSpPr/>
          <p:nvPr/>
        </p:nvSpPr>
        <p:spPr>
          <a:xfrm>
            <a:off x="7405936" y="1606363"/>
            <a:ext cx="4176464" cy="4525963"/>
          </a:xfrm>
          <a:prstGeom prst="rect">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Erfahrungsnoten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 den 3 Erfahrungsnoten wird eine Gesamtnote berechnet. Die Noten aus Betrieb und üK zählen dabei je ¼, die Note aus der BFS ½.</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Die somit berechnete Erfahrungsnote fliesst zu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40 % </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 die Abschlussnote ein.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Rechteck 7">
            <a:extLst>
              <a:ext uri="{FF2B5EF4-FFF2-40B4-BE49-F238E27FC236}">
                <a16:creationId xmlns:a16="http://schemas.microsoft.com/office/drawing/2014/main" id="{2B9AA715-588E-78EE-DBD4-9E7EFE9C403F}"/>
              </a:ext>
            </a:extLst>
          </p:cNvPr>
          <p:cNvSpPr/>
          <p:nvPr/>
        </p:nvSpPr>
        <p:spPr>
          <a:xfrm>
            <a:off x="7466138" y="1981487"/>
            <a:ext cx="4032448" cy="504055"/>
          </a:xfrm>
          <a:prstGeom prst="rect">
            <a:avLst/>
          </a:prstGeom>
          <a:solidFill>
            <a:srgbClr val="EB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Betrieb: </a:t>
            </a:r>
            <a:r>
              <a:rPr kumimoji="0" lang="de-CH"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Mittelwert aus den 6 betrieblichen Kompetenznachweisen (25 %)</a:t>
            </a:r>
            <a:endParaRPr kumimoji="0" lang="de-CH"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Rechteck 8">
            <a:extLst>
              <a:ext uri="{FF2B5EF4-FFF2-40B4-BE49-F238E27FC236}">
                <a16:creationId xmlns:a16="http://schemas.microsoft.com/office/drawing/2014/main" id="{DD8D290B-B005-892D-6896-29F5FCCB480A}"/>
              </a:ext>
            </a:extLst>
          </p:cNvPr>
          <p:cNvSpPr/>
          <p:nvPr/>
        </p:nvSpPr>
        <p:spPr>
          <a:xfrm>
            <a:off x="7466138" y="2509551"/>
            <a:ext cx="4032448" cy="504055"/>
          </a:xfrm>
          <a:prstGeom prst="rect">
            <a:avLst/>
          </a:prstGeom>
          <a:solidFill>
            <a:srgbClr val="EB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üK: </a:t>
            </a:r>
            <a:r>
              <a:rPr kumimoji="0" lang="de-CH"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Mittelwert aus den 2 üK-Kompetenznachweisen (25 %)</a:t>
            </a:r>
          </a:p>
        </p:txBody>
      </p:sp>
      <p:sp>
        <p:nvSpPr>
          <p:cNvPr id="10" name="Rechteck 9">
            <a:extLst>
              <a:ext uri="{FF2B5EF4-FFF2-40B4-BE49-F238E27FC236}">
                <a16:creationId xmlns:a16="http://schemas.microsoft.com/office/drawing/2014/main" id="{C183EDA0-81F1-3FA8-32F5-8ADA2AAEB0BB}"/>
              </a:ext>
            </a:extLst>
          </p:cNvPr>
          <p:cNvSpPr/>
          <p:nvPr/>
        </p:nvSpPr>
        <p:spPr>
          <a:xfrm>
            <a:off x="7466138" y="3037615"/>
            <a:ext cx="4032448" cy="504055"/>
          </a:xfrm>
          <a:prstGeom prst="rect">
            <a:avLst/>
          </a:prstGeom>
          <a:solidFill>
            <a:srgbClr val="EB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BFS: </a:t>
            </a:r>
            <a:r>
              <a:rPr kumimoji="0" lang="de-CH"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Mittelwert aus den 6 gesamthaften Semesterzeugnisnoten (50 %)</a:t>
            </a:r>
          </a:p>
        </p:txBody>
      </p:sp>
    </p:spTree>
    <p:extLst>
      <p:ext uri="{BB962C8B-B14F-4D97-AF65-F5344CB8AC3E}">
        <p14:creationId xmlns:p14="http://schemas.microsoft.com/office/powerpoint/2010/main" val="40634375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0" y="4568401"/>
            <a:ext cx="4550531"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«Berufskenntnisse und Allgemeinbildung»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 Prüfungspositionen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Position 1 baut auf die Vertiefungsarbeit auf</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Fallnote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Macht 30 % der Abschlussnote aus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4139483"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Qualifikationsbereich «Praktische Arbeit»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geleitete branchenspezifische Fallarbeit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Schriftlich und mündlich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30 Minuten Vorbereitung, </a:t>
            </a:r>
            <a:b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50 Minuten Umsetzung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Fallnote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Macht 30 % der Abschlussnote aus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Betrieb (¼)</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BFS (½)</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üK (¼)</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Die gewichteten Erfahrungsnoten machen zusammen 40 % der Abschlussnote aus</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4118496"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785253" y="2289599"/>
            <a:ext cx="2548926"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Qualifikations-verfahren</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3593513" cy="1"/>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8004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Klärung von Fragen, Austausch</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139</a:t>
            </a:fld>
            <a:endParaRPr lang="de-CH" dirty="0"/>
          </a:p>
        </p:txBody>
      </p:sp>
      <p:pic>
        <p:nvPicPr>
          <p:cNvPr id="6" name="Grafik 5"/>
          <p:cNvPicPr>
            <a:picLocks noChangeAspect="1"/>
          </p:cNvPicPr>
          <p:nvPr/>
        </p:nvPicPr>
        <p:blipFill>
          <a:blip r:embed="rId3"/>
          <a:stretch>
            <a:fillRect/>
          </a:stretch>
        </p:blipFill>
        <p:spPr>
          <a:xfrm>
            <a:off x="2801888" y="2325102"/>
            <a:ext cx="6588224" cy="3294112"/>
          </a:xfrm>
          <a:prstGeom prst="rect">
            <a:avLst/>
          </a:prstGeom>
        </p:spPr>
      </p:pic>
    </p:spTree>
    <p:extLst>
      <p:ext uri="{BB962C8B-B14F-4D97-AF65-F5344CB8AC3E}">
        <p14:creationId xmlns:p14="http://schemas.microsoft.com/office/powerpoint/2010/main" val="551439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p:txBody>
          <a:bodyPr/>
          <a:lstStyle/>
          <a:p>
            <a:r>
              <a:rPr lang="de-CH" sz="2000" dirty="0"/>
              <a:t>Mindestens alle 5 Jahre überprüft die Schweizerische Kommission für Berufsentwicklung und Qualität den Bildungsplan (Art. 28, Abs. 4, lit.a., BiVo)</a:t>
            </a:r>
          </a:p>
          <a:p>
            <a:r>
              <a:rPr lang="de-CH" sz="2000" dirty="0"/>
              <a:t>Die gesamte berufliche Grundbildung an allen drei Lernorten ist konsequent handlungskompetenzorientiert. </a:t>
            </a:r>
          </a:p>
          <a:p>
            <a:r>
              <a:rPr lang="de-CH" sz="2000" dirty="0"/>
              <a:t>Die Bildungsverordnung beinhaltet die verbindlichen und rechtsetzenden Elemente </a:t>
            </a:r>
          </a:p>
          <a:p>
            <a:r>
              <a:rPr lang="de-CH" sz="2000" dirty="0"/>
              <a:t>Der Bildungsplan umfasst:</a:t>
            </a:r>
          </a:p>
          <a:p>
            <a:pPr lvl="1"/>
            <a:r>
              <a:rPr lang="de-CH" sz="2000" dirty="0"/>
              <a:t>die angestrebten Handlungskompetenzen der Kaufleute EFZ und</a:t>
            </a:r>
          </a:p>
          <a:p>
            <a:pPr lvl="1"/>
            <a:r>
              <a:rPr lang="de-CH" sz="2000" dirty="0"/>
              <a:t>die branchenspezifischen Arbeitssituationen, die aufzeigen, wie bestimmte Handlungskompetenzen in der öffentlichen Verwaltung angewendet werden.</a:t>
            </a:r>
          </a:p>
          <a:p>
            <a:r>
              <a:rPr lang="de-CH" sz="2000" dirty="0"/>
              <a:t>Der Betrieb wird zum wichtigsten Lernort. </a:t>
            </a:r>
          </a:p>
          <a:p>
            <a:r>
              <a:rPr lang="de-CH" sz="2000" dirty="0"/>
              <a:t>An allen Lernorten wird nach Handlungskompetenzen ausgebildet. Die Fächer in der Berufsfachschule fallen weg. </a:t>
            </a:r>
          </a:p>
          <a:p>
            <a:r>
              <a:rPr lang="de-CH" sz="2000" dirty="0"/>
              <a:t>Im Qualifikationsverfahren wird konsequent geprüft, inwiefern die Lernenden sich die angestrebten Handlungskompetenzen aufgebaut haben. </a:t>
            </a:r>
          </a:p>
          <a:p>
            <a:endParaRPr lang="de-CH" sz="2000" dirty="0"/>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14018075"/>
      </p:ext>
    </p:extLst>
  </p:cSld>
  <p:clrMapOvr>
    <a:masterClrMapping/>
  </p:clrMapOvr>
  <p:extLst>
    <p:ext uri="{6950BFC3-D8DA-4A85-94F7-54DA5524770B}">
      <p188:commentRel xmlns:p188="http://schemas.microsoft.com/office/powerpoint/2018/8/main" xmlns="" r:id="rId3"/>
    </p:ext>
  </p:extLs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de-CH" dirty="0"/>
              <a:t>Nächste Schritte und Tagesabschluss</a:t>
            </a:r>
            <a:endParaRPr lang="de-CH" dirty="0">
              <a:highlight>
                <a:srgbClr val="C0C0C0"/>
              </a:highlight>
            </a:endParaRPr>
          </a:p>
        </p:txBody>
      </p:sp>
      <p:sp>
        <p:nvSpPr>
          <p:cNvPr id="6" name="Untertitel 5"/>
          <p:cNvSpPr>
            <a:spLocks noGrp="1"/>
          </p:cNvSpPr>
          <p:nvPr>
            <p:ph type="subTitle" idx="1"/>
          </p:nvPr>
        </p:nvSpPr>
        <p:spPr/>
        <p:txBody>
          <a:bodyPr>
            <a:normAutofit/>
          </a:bodyPr>
          <a:lstStyle/>
          <a:p>
            <a:r>
              <a:rPr lang="de-CH" dirty="0"/>
              <a:t>Schulungen für Berufsbildner/innen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5360" y="1417638"/>
            <a:ext cx="11247040" cy="5262979"/>
          </a:xfrm>
          <a:prstGeom prst="rect">
            <a:avLst/>
          </a:prstGeom>
          <a:noFill/>
        </p:spPr>
        <p:txBody>
          <a:bodyPr wrap="square" rtlCol="0">
            <a:spAutoFit/>
          </a:bodyPr>
          <a:lstStyle/>
          <a:p>
            <a:pPr hangingPunct="0"/>
            <a:r>
              <a:rPr lang="de-CH" sz="1400" b="1" dirty="0">
                <a:latin typeface="Calibri" panose="020F0502020204030204" pitchFamily="34" charset="0"/>
                <a:cs typeface="Calibri" panose="020F0502020204030204" pitchFamily="34" charset="0"/>
              </a:rPr>
              <a:t>Ausgangslage</a:t>
            </a:r>
          </a:p>
          <a:p>
            <a:pPr hangingPunct="0"/>
            <a:r>
              <a:rPr lang="de-CH" sz="1400" dirty="0">
                <a:latin typeface="Calibri" panose="020F0502020204030204" pitchFamily="34" charset="0"/>
                <a:cs typeface="Calibri" panose="020F0502020204030204" pitchFamily="34" charset="0"/>
              </a:rPr>
              <a:t>Am heutigen Präsenztag haben Sie eine Menge zu Ihrer künftigen Tätigkeit als Berufsbildnerin bzw. Berufsbildner erfahren.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Nun sollen die Themen miteinander verknüpft werden.  </a:t>
            </a:r>
          </a:p>
          <a:p>
            <a:pPr hangingPunct="0"/>
            <a:r>
              <a:rPr lang="de-CH" sz="8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Aufgabenstellung</a:t>
            </a:r>
          </a:p>
          <a:p>
            <a:pPr hangingPunct="0"/>
            <a:r>
              <a:rPr lang="de-CH" sz="1400" dirty="0">
                <a:latin typeface="Calibri" panose="020F0502020204030204" pitchFamily="34" charset="0"/>
                <a:cs typeface="Calibri" panose="020F0502020204030204" pitchFamily="34" charset="0"/>
              </a:rPr>
              <a:t>Bitte definieren Sie die Beziehungen zwischen den einzelnen Themen, die heute behandelt wurden.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Gestalten Sie dazu z.B. auf einem Flipchart-Papier ein Beziehungsnetz mit den folgenden Begriffen:</a:t>
            </a:r>
          </a:p>
          <a:p>
            <a:pPr hangingPunct="0"/>
            <a:endParaRPr lang="de-CH" sz="1000" dirty="0">
              <a:latin typeface="Calibri" panose="020F0502020204030204" pitchFamily="34" charset="0"/>
              <a:cs typeface="Calibri" panose="020F0502020204030204" pitchFamily="34" charset="0"/>
            </a:endParaRPr>
          </a:p>
          <a:p>
            <a:pPr lvl="0" hangingPunct="0"/>
            <a:r>
              <a:rPr lang="de-CH" sz="1400" dirty="0">
                <a:latin typeface="Calibri" panose="020F0502020204030204" pitchFamily="34" charset="0"/>
                <a:cs typeface="Calibri" panose="020F0502020204030204" pitchFamily="34" charset="0"/>
              </a:rPr>
              <a:t>Berufsbildner/in			Lernende/r			Handlungskompetenz</a:t>
            </a:r>
          </a:p>
          <a:p>
            <a:pPr lvl="0" hangingPunct="0"/>
            <a:r>
              <a:rPr lang="de-CH" sz="1400" dirty="0">
                <a:latin typeface="Calibri" panose="020F0502020204030204" pitchFamily="34" charset="0"/>
                <a:cs typeface="Calibri" panose="020F0502020204030204" pitchFamily="34" charset="0"/>
              </a:rPr>
              <a:t>Branchenspezifische Arbeitssituation		Ausbildungsprogramm		Praxisauftrag</a:t>
            </a:r>
          </a:p>
          <a:p>
            <a:pPr lvl="0" hangingPunct="0"/>
            <a:r>
              <a:rPr lang="de-CH" sz="1400" dirty="0">
                <a:latin typeface="Calibri" panose="020F0502020204030204" pitchFamily="34" charset="0"/>
                <a:cs typeface="Calibri" panose="020F0502020204030204" pitchFamily="34" charset="0"/>
              </a:rPr>
              <a:t>Betriebliches Umsetzungsinstrument		Kompetenzraster		Fremdeinschätzung</a:t>
            </a:r>
          </a:p>
          <a:p>
            <a:pPr lvl="0" hangingPunct="0"/>
            <a:r>
              <a:rPr lang="de-CH" sz="1400" dirty="0">
                <a:latin typeface="Calibri" panose="020F0502020204030204" pitchFamily="34" charset="0"/>
                <a:cs typeface="Calibri" panose="020F0502020204030204" pitchFamily="34" charset="0"/>
              </a:rPr>
              <a:t>Lerndokumentation/Persönliches Portfolio	Selbsteinschätzung		Bildungsbericht</a:t>
            </a:r>
          </a:p>
          <a:p>
            <a:pPr hangingPunct="0"/>
            <a:r>
              <a:rPr lang="de-CH" sz="1400" dirty="0">
                <a:latin typeface="Calibri" panose="020F0502020204030204" pitchFamily="34" charset="0"/>
                <a:cs typeface="Calibri" panose="020F0502020204030204" pitchFamily="34" charset="0"/>
              </a:rPr>
              <a:t>Coach, Vorbild, </a:t>
            </a:r>
            <a:r>
              <a:rPr lang="de-CH" sz="1400" dirty="0" err="1">
                <a:latin typeface="Calibri" panose="020F0502020204030204" pitchFamily="34" charset="0"/>
                <a:cs typeface="Calibri" panose="020F0502020204030204" pitchFamily="34" charset="0"/>
              </a:rPr>
              <a:t>Fachexpert</a:t>
            </a:r>
            <a:r>
              <a:rPr lang="de-CH" sz="1400" dirty="0">
                <a:latin typeface="Calibri" panose="020F0502020204030204" pitchFamily="34" charset="0"/>
                <a:cs typeface="Calibri" panose="020F0502020204030204" pitchFamily="34" charset="0"/>
              </a:rPr>
              <a:t>/in		Qualifikationsverfahren		</a:t>
            </a:r>
            <a:r>
              <a:rPr lang="de-CH" sz="1400" dirty="0" err="1">
                <a:latin typeface="Calibri" panose="020F0502020204030204" pitchFamily="34" charset="0"/>
                <a:cs typeface="Calibri" panose="020F0502020204030204" pitchFamily="34" charset="0"/>
              </a:rPr>
              <a:t>Erfa</a:t>
            </a:r>
            <a:r>
              <a:rPr lang="de-CH" sz="1400" dirty="0">
                <a:latin typeface="Calibri" panose="020F0502020204030204" pitchFamily="34" charset="0"/>
                <a:cs typeface="Calibri" panose="020F0502020204030204" pitchFamily="34" charset="0"/>
              </a:rPr>
              <a:t>-Note üK</a:t>
            </a:r>
          </a:p>
          <a:p>
            <a:pPr lvl="0" hangingPunct="0"/>
            <a:r>
              <a:rPr lang="de-CH" sz="1400" dirty="0">
                <a:latin typeface="Calibri" panose="020F0502020204030204" pitchFamily="34" charset="0"/>
                <a:cs typeface="Calibri" panose="020F0502020204030204" pitchFamily="34" charset="0"/>
              </a:rPr>
              <a:t>Betrieblicher Kompetenznachweis		üK-Kompetenznachweis		</a:t>
            </a:r>
            <a:r>
              <a:rPr lang="de-CH" sz="1400" dirty="0" err="1">
                <a:latin typeface="Calibri" panose="020F0502020204030204" pitchFamily="34" charset="0"/>
                <a:cs typeface="Calibri" panose="020F0502020204030204" pitchFamily="34" charset="0"/>
              </a:rPr>
              <a:t>Erfa</a:t>
            </a:r>
            <a:r>
              <a:rPr lang="de-CH" sz="1400" dirty="0">
                <a:latin typeface="Calibri" panose="020F0502020204030204" pitchFamily="34" charset="0"/>
                <a:cs typeface="Calibri" panose="020F0502020204030204" pitchFamily="34" charset="0"/>
              </a:rPr>
              <a:t>-Note Betrieb</a:t>
            </a:r>
          </a:p>
          <a:p>
            <a:pPr lvl="0" hangingPunct="0"/>
            <a:r>
              <a:rPr lang="de-CH" sz="1400" dirty="0" err="1">
                <a:latin typeface="Calibri" panose="020F0502020204030204" pitchFamily="34" charset="0"/>
                <a:cs typeface="Calibri" panose="020F0502020204030204" pitchFamily="34" charset="0"/>
              </a:rPr>
              <a:t>Erfa</a:t>
            </a:r>
            <a:r>
              <a:rPr lang="de-CH" sz="1400" dirty="0">
                <a:latin typeface="Calibri" panose="020F0502020204030204" pitchFamily="34" charset="0"/>
                <a:cs typeface="Calibri" panose="020F0502020204030204" pitchFamily="34" charset="0"/>
              </a:rPr>
              <a:t>-Note Berufsfachschule		Abschlussprüfung Betrieb	</a:t>
            </a:r>
            <a:r>
              <a:rPr lang="de-CH" sz="1400" dirty="0" err="1">
                <a:latin typeface="Calibri" panose="020F0502020204030204" pitchFamily="34" charset="0"/>
                <a:cs typeface="Calibri" panose="020F0502020204030204" pitchFamily="34" charset="0"/>
              </a:rPr>
              <a:t>Fallnote</a:t>
            </a:r>
            <a:endParaRPr lang="de-CH" sz="1400" dirty="0">
              <a:latin typeface="Calibri" panose="020F0502020204030204" pitchFamily="34" charset="0"/>
              <a:cs typeface="Calibri" panose="020F0502020204030204" pitchFamily="34" charset="0"/>
            </a:endParaRPr>
          </a:p>
          <a:p>
            <a:pPr lvl="0" hangingPunct="0"/>
            <a:r>
              <a:rPr lang="de-CH" sz="1400" dirty="0">
                <a:latin typeface="Calibri" panose="020F0502020204030204" pitchFamily="34" charset="0"/>
                <a:cs typeface="Calibri" panose="020F0502020204030204" pitchFamily="34" charset="0"/>
              </a:rPr>
              <a:t>Abschlussprüfung Berufsfachschule</a:t>
            </a:r>
          </a:p>
          <a:p>
            <a:pPr hangingPunct="0"/>
            <a:endParaRPr lang="de-CH" sz="1400" dirty="0">
              <a:latin typeface="Calibri" panose="020F0502020204030204" pitchFamily="34" charset="0"/>
              <a:cs typeface="Calibri" panose="020F0502020204030204" pitchFamily="34" charset="0"/>
            </a:endParaRPr>
          </a:p>
          <a:p>
            <a:pPr hangingPunct="0"/>
            <a:r>
              <a:rPr lang="de-CH" sz="1400" b="1" dirty="0">
                <a:latin typeface="Calibri" panose="020F0502020204030204" pitchFamily="34" charset="0"/>
                <a:cs typeface="Calibri" panose="020F0502020204030204" pitchFamily="34" charset="0"/>
              </a:rPr>
              <a:t>Gehen Sie dabei folgendermassen vor:</a:t>
            </a:r>
          </a:p>
          <a:p>
            <a:pPr lvl="0" hangingPunct="0"/>
            <a:r>
              <a:rPr lang="de-CH" sz="1400" dirty="0">
                <a:latin typeface="Calibri" panose="020F0502020204030204" pitchFamily="34" charset="0"/>
                <a:cs typeface="Calibri" panose="020F0502020204030204" pitchFamily="34" charset="0"/>
              </a:rPr>
              <a:t>Diskutieren Sie zuerst miteinander, wie die Begriffe zusammenhängen. </a:t>
            </a:r>
          </a:p>
          <a:p>
            <a:pPr lvl="0" hangingPunct="0"/>
            <a:r>
              <a:rPr lang="de-CH" sz="1400" dirty="0">
                <a:latin typeface="Calibri" panose="020F0502020204030204" pitchFamily="34" charset="0"/>
                <a:cs typeface="Calibri" panose="020F0502020204030204" pitchFamily="34" charset="0"/>
              </a:rPr>
              <a:t>Suchen Sie dann passende Stichwörter, welche die Begriffe sinnvoll verbinden, und stellen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Sie auf einem Flipchart-Papier das Beziehungsnetz grafisch dar. Präsentieren Sie Ihr Beziehungsnetz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anschliessend im Plenum und erklären Sie die Beziehungen.</a:t>
            </a:r>
          </a:p>
          <a:p>
            <a:pPr hangingPunct="0"/>
            <a:r>
              <a:rPr lang="de-CH" sz="14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Organisation:   </a:t>
            </a:r>
            <a:r>
              <a:rPr lang="de-CH" sz="1400" dirty="0">
                <a:latin typeface="Calibri" panose="020F0502020204030204" pitchFamily="34" charset="0"/>
                <a:cs typeface="Calibri" panose="020F0502020204030204" pitchFamily="34" charset="0"/>
              </a:rPr>
              <a:t>Zeit: 25 Minuten     Arbeitsweise: Gruppen von 4–5 Personen</a:t>
            </a:r>
          </a:p>
        </p:txBody>
      </p:sp>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Wissenssicherung</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141</a:t>
            </a:fld>
            <a:endParaRPr lang="de-CH" dirty="0"/>
          </a:p>
        </p:txBody>
      </p:sp>
      <p:pic>
        <p:nvPicPr>
          <p:cNvPr id="6" name="Grafik 5" descr="Ein Bild, das Tisch enthält.&#10;&#10;Automatisch generierte Beschreibung">
            <a:hlinkClick r:id="rId3"/>
            <a:extLst>
              <a:ext uri="{FF2B5EF4-FFF2-40B4-BE49-F238E27FC236}">
                <a16:creationId xmlns:a16="http://schemas.microsoft.com/office/drawing/2014/main" id="{744FBB32-FA75-B5C2-1163-58F4EBB63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72">
            <a:off x="9521686" y="1332210"/>
            <a:ext cx="2226627" cy="3679747"/>
          </a:xfrm>
          <a:prstGeom prst="rect">
            <a:avLst/>
          </a:prstGeom>
          <a:ln>
            <a:noFill/>
          </a:ln>
          <a:effectLst>
            <a:outerShdw blurRad="292100" dist="139700" dir="2700000" algn="tl" rotWithShape="0">
              <a:srgbClr val="333333">
                <a:alpha val="65000"/>
              </a:srgbClr>
            </a:outerShdw>
          </a:effectLst>
        </p:spPr>
      </p:pic>
      <p:pic>
        <p:nvPicPr>
          <p:cNvPr id="13" name="Grafik 12"/>
          <p:cNvPicPr>
            <a:picLocks noChangeAspect="1"/>
          </p:cNvPicPr>
          <p:nvPr/>
        </p:nvPicPr>
        <p:blipFill>
          <a:blip r:embed="rId5"/>
          <a:stretch>
            <a:fillRect/>
          </a:stretch>
        </p:blipFill>
        <p:spPr>
          <a:xfrm>
            <a:off x="7824192" y="5632359"/>
            <a:ext cx="3940284" cy="566378"/>
          </a:xfrm>
          <a:prstGeom prst="rect">
            <a:avLst/>
          </a:prstGeom>
        </p:spPr>
      </p:pic>
      <p:sp>
        <p:nvSpPr>
          <p:cNvPr id="14" name="Textfeld 13"/>
          <p:cNvSpPr txBox="1"/>
          <p:nvPr/>
        </p:nvSpPr>
        <p:spPr>
          <a:xfrm>
            <a:off x="8902328" y="5324582"/>
            <a:ext cx="3289672" cy="307777"/>
          </a:xfrm>
          <a:prstGeom prst="rect">
            <a:avLst/>
          </a:prstGeom>
          <a:noFill/>
        </p:spPr>
        <p:txBody>
          <a:bodyPr wrap="square" rtlCol="0">
            <a:spAutoFit/>
          </a:bodyPr>
          <a:lstStyle/>
          <a:p>
            <a:r>
              <a:rPr lang="de-CH" sz="1400" b="1" dirty="0">
                <a:solidFill>
                  <a:srgbClr val="0070C0"/>
                </a:solidFill>
                <a:latin typeface="Calibri" panose="020F0502020204030204" pitchFamily="34" charset="0"/>
                <a:cs typeface="Calibri" panose="020F0502020204030204" pitchFamily="34" charset="0"/>
              </a:rPr>
              <a:t>Beispiel als Starthilfe:</a:t>
            </a:r>
          </a:p>
        </p:txBody>
      </p:sp>
    </p:spTree>
    <p:extLst>
      <p:ext uri="{BB962C8B-B14F-4D97-AF65-F5344CB8AC3E}">
        <p14:creationId xmlns:p14="http://schemas.microsoft.com/office/powerpoint/2010/main" val="313631187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Besprechung der Ergebnisse, Klärung von Fragen</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142</a:t>
            </a:fld>
            <a:endParaRPr lang="de-CH" dirty="0"/>
          </a:p>
        </p:txBody>
      </p:sp>
      <p:pic>
        <p:nvPicPr>
          <p:cNvPr id="7" name="Grafik 6"/>
          <p:cNvPicPr>
            <a:picLocks noChangeAspect="1"/>
          </p:cNvPicPr>
          <p:nvPr/>
        </p:nvPicPr>
        <p:blipFill>
          <a:blip r:embed="rId3"/>
          <a:stretch>
            <a:fillRect/>
          </a:stretch>
        </p:blipFill>
        <p:spPr>
          <a:xfrm>
            <a:off x="2801888" y="2325102"/>
            <a:ext cx="6588224" cy="3294112"/>
          </a:xfrm>
          <a:prstGeom prst="rect">
            <a:avLst/>
          </a:prstGeom>
        </p:spPr>
      </p:pic>
    </p:spTree>
    <p:extLst>
      <p:ext uri="{BB962C8B-B14F-4D97-AF65-F5344CB8AC3E}">
        <p14:creationId xmlns:p14="http://schemas.microsoft.com/office/powerpoint/2010/main" val="4613154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Am heutigen Präsenztag haben Sie…</a:t>
            </a:r>
            <a:endParaRPr lang="de-CH" sz="1200" b="0" dirty="0">
              <a:solidFill>
                <a:srgbClr val="FF0000"/>
              </a:solidFill>
            </a:endParaRPr>
          </a:p>
        </p:txBody>
      </p:sp>
      <p:sp>
        <p:nvSpPr>
          <p:cNvPr id="6" name="Inhaltsplatzhalter 5"/>
          <p:cNvSpPr>
            <a:spLocks noGrp="1"/>
          </p:cNvSpPr>
          <p:nvPr>
            <p:ph idx="1"/>
          </p:nvPr>
        </p:nvSpPr>
        <p:spPr/>
        <p:txBody>
          <a:bodyPr/>
          <a:lstStyle/>
          <a:p>
            <a:r>
              <a:rPr lang="de-CH" dirty="0"/>
              <a:t>sich Gedanken zu Ihrer Rolle als Berufsbildner/in gemacht, </a:t>
            </a:r>
          </a:p>
          <a:p>
            <a:r>
              <a:rPr lang="de-CH" dirty="0"/>
              <a:t>sich intensiv mit Praxisaufträgen, Kompetenzraster, Lerndokumentation und Bildungsbericht auseinandergesetzt,</a:t>
            </a:r>
          </a:p>
          <a:p>
            <a:r>
              <a:rPr lang="de-CH" dirty="0"/>
              <a:t>erfahren, wie Sie die betriebliche Erfahrungsnote ermitteln müssen,</a:t>
            </a:r>
          </a:p>
          <a:p>
            <a:r>
              <a:rPr lang="de-CH" dirty="0"/>
              <a:t>überlegt, wie Sie das Ausbildungsprogramm an die verwaltungsspezifischen Bedürfnisse anpassen können, und </a:t>
            </a:r>
          </a:p>
          <a:p>
            <a:r>
              <a:rPr lang="de-CH" dirty="0"/>
              <a:t>gelernt, welche Tipps Sie Ihren Lernenden für die Abschlussprüfung mit auf den Weg geben können. </a:t>
            </a:r>
            <a:br>
              <a:rPr lang="de-CH" dirty="0"/>
            </a:br>
            <a:endParaRPr lang="de-CH" dirty="0"/>
          </a:p>
          <a:p>
            <a:r>
              <a:rPr lang="de-CH" dirty="0"/>
              <a:t>Nun haben Sie Gelegenheit, persönlich auf den heutigen Tag zurückzublicken. </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891907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Blitzlicht: Eindrücke zum heutigen Tag</a:t>
            </a:r>
            <a:endParaRPr lang="de-CH" sz="1300" b="0" i="1" dirty="0">
              <a:solidFill>
                <a:srgbClr val="FF0000"/>
              </a:solidFill>
            </a:endParaRPr>
          </a:p>
        </p:txBody>
      </p:sp>
      <p:sp>
        <p:nvSpPr>
          <p:cNvPr id="6" name="Inhaltsplatzhalter 5"/>
          <p:cNvSpPr>
            <a:spLocks noGrp="1"/>
          </p:cNvSpPr>
          <p:nvPr>
            <p:ph idx="1"/>
          </p:nvPr>
        </p:nvSpPr>
        <p:spPr/>
        <p:txBody>
          <a:bodyPr/>
          <a:lstStyle/>
          <a:p>
            <a:pPr marL="0" indent="0">
              <a:buNone/>
            </a:pPr>
            <a:r>
              <a:rPr lang="de-CH" b="1" dirty="0"/>
              <a:t>Aufgabenstellung</a:t>
            </a:r>
          </a:p>
          <a:p>
            <a:r>
              <a:rPr lang="de-CH" dirty="0"/>
              <a:t>Denken Sie an den heutigen Tag:</a:t>
            </a:r>
          </a:p>
          <a:p>
            <a:pPr lvl="1"/>
            <a:r>
              <a:rPr lang="de-CH" dirty="0"/>
              <a:t>Was war für Sie besonders wertvoll, was hat Sie begeistert? </a:t>
            </a:r>
          </a:p>
          <a:p>
            <a:pPr lvl="1"/>
            <a:r>
              <a:rPr lang="de-CH" dirty="0"/>
              <a:t>Womit haben Sie allenfalls Mühe, was ist Ihnen noch unklar?</a:t>
            </a:r>
          </a:p>
          <a:p>
            <a:r>
              <a:rPr lang="de-CH" dirty="0"/>
              <a:t>Äussern Sie sich anschliessend im Plenum. </a:t>
            </a:r>
          </a:p>
          <a:p>
            <a:pPr marL="0" indent="0">
              <a:buNone/>
            </a:pPr>
            <a:endParaRPr lang="de-CH" dirty="0">
              <a:highlight>
                <a:srgbClr val="C0C0C0"/>
              </a:highlight>
            </a:endParaRPr>
          </a:p>
          <a:p>
            <a:pPr marL="0" indent="0">
              <a:buNone/>
            </a:pPr>
            <a:r>
              <a:rPr lang="de-CH" b="1" dirty="0"/>
              <a:t>Organisation</a:t>
            </a:r>
          </a:p>
          <a:p>
            <a:pPr marL="0" indent="0">
              <a:buNone/>
            </a:pPr>
            <a:r>
              <a:rPr lang="de-CH" dirty="0"/>
              <a:t>Einzelarbeit: 3 Minuten</a:t>
            </a:r>
          </a:p>
          <a:p>
            <a:pPr marL="0" indent="0">
              <a:buNone/>
            </a:pPr>
            <a:r>
              <a:rPr lang="de-CH" dirty="0"/>
              <a:t>Austausch im Plenum: 10 Minuten</a:t>
            </a:r>
          </a:p>
          <a:p>
            <a:pPr marL="0" indent="0">
              <a:buNone/>
            </a:pPr>
            <a:endParaRPr lang="de-CH" dirty="0">
              <a:highlight>
                <a:srgbClr val="C0C0C0"/>
              </a:highlight>
            </a:endParaRP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5531892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a:xfrm>
            <a:off x="609600" y="587820"/>
            <a:ext cx="10972800" cy="652934"/>
          </a:xfrm>
        </p:spPr>
        <p:txBody>
          <a:bodyPr>
            <a:normAutofit/>
          </a:bodyPr>
          <a:lstStyle/>
          <a:p>
            <a:r>
              <a:rPr lang="de-CH" dirty="0"/>
              <a:t>Zielüberprüfung</a:t>
            </a:r>
          </a:p>
        </p:txBody>
      </p:sp>
      <p:sp>
        <p:nvSpPr>
          <p:cNvPr id="6" name="Inhaltsplatzhalter 5"/>
          <p:cNvSpPr>
            <a:spLocks noGrp="1"/>
          </p:cNvSpPr>
          <p:nvPr>
            <p:ph idx="1"/>
          </p:nvPr>
        </p:nvSpPr>
        <p:spPr>
          <a:xfrm>
            <a:off x="609600" y="1423317"/>
            <a:ext cx="10972800" cy="4525963"/>
          </a:xfrm>
        </p:spPr>
        <p:txBody>
          <a:bodyPr/>
          <a:lstStyle/>
          <a:p>
            <a:r>
              <a:rPr lang="de-CH" dirty="0"/>
              <a:t>Sie können Ihren Lernenden Aufbau und Ablauf der beruflichen Grundbildung  erklären. </a:t>
            </a:r>
          </a:p>
          <a:p>
            <a:r>
              <a:rPr lang="de-CH" dirty="0"/>
              <a:t>Sie können Ihren Kolleg/innen erläutern, was sich hinsichtlich Ihrer Rolle als Berufsbildner/in ändert. </a:t>
            </a:r>
          </a:p>
          <a:p>
            <a:r>
              <a:rPr lang="de-CH" dirty="0"/>
              <a:t>Sie sind in der Lage, die betrieblichen Umsetzungsinstrumente zielgerichtet und wirkungsvoll einzusetzen. </a:t>
            </a:r>
          </a:p>
          <a:p>
            <a:r>
              <a:rPr lang="de-CH" dirty="0"/>
              <a:t>Sie können die betriebliche Erfahrungsnote korrekt berechnen.</a:t>
            </a:r>
          </a:p>
          <a:p>
            <a:r>
              <a:rPr lang="de-CH" dirty="0"/>
              <a:t>Sie sind in der Lage, das Ausbildungsprogramm an die Bedürfnisse Ihrer Verwaltung anzupassen. </a:t>
            </a:r>
          </a:p>
          <a:p>
            <a:r>
              <a:rPr lang="de-CH" dirty="0"/>
              <a:t>Sie können Ihren Kolleg/innen den Gesamtaufbau des Qualifikationsverfahrens erläutern. </a:t>
            </a:r>
          </a:p>
          <a:p>
            <a:r>
              <a:rPr lang="de-CH" dirty="0"/>
              <a:t>Sie können Ihren Lernenden Tipps zur Vorbereitung der Abschlussprüfung geben.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145</a:t>
            </a:fld>
            <a:endParaRPr lang="de-CH" dirty="0"/>
          </a:p>
        </p:txBody>
      </p:sp>
    </p:spTree>
    <p:extLst>
      <p:ext uri="{BB962C8B-B14F-4D97-AF65-F5344CB8AC3E}">
        <p14:creationId xmlns:p14="http://schemas.microsoft.com/office/powerpoint/2010/main" val="349793616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587820"/>
            <a:ext cx="10972800" cy="652934"/>
          </a:xfrm>
        </p:spPr>
        <p:txBody>
          <a:bodyPr>
            <a:normAutofit/>
          </a:bodyPr>
          <a:lstStyle/>
          <a:p>
            <a:r>
              <a:rPr lang="de-CH" dirty="0"/>
              <a:t>Feedback</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146</a:t>
            </a:fld>
            <a:endParaRPr lang="de-CH" dirty="0"/>
          </a:p>
        </p:txBody>
      </p:sp>
      <p:pic>
        <p:nvPicPr>
          <p:cNvPr id="8" name="Inhaltsplatzhalter 7"/>
          <p:cNvPicPr>
            <a:picLocks noGrp="1" noChangeAspect="1"/>
          </p:cNvPicPr>
          <p:nvPr>
            <p:ph idx="1"/>
          </p:nvPr>
        </p:nvPicPr>
        <p:blipFill>
          <a:blip r:embed="rId3"/>
          <a:stretch>
            <a:fillRect/>
          </a:stretch>
        </p:blipFill>
        <p:spPr>
          <a:xfrm>
            <a:off x="2929145" y="1600200"/>
            <a:ext cx="6333709" cy="4525963"/>
          </a:xfrm>
          <a:prstGeom prst="rect">
            <a:avLst/>
          </a:prstGeom>
        </p:spPr>
      </p:pic>
    </p:spTree>
    <p:extLst>
      <p:ext uri="{BB962C8B-B14F-4D97-AF65-F5344CB8AC3E}">
        <p14:creationId xmlns:p14="http://schemas.microsoft.com/office/powerpoint/2010/main" val="307340573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587820"/>
            <a:ext cx="10972800" cy="652934"/>
          </a:xfrm>
        </p:spPr>
        <p:txBody>
          <a:bodyPr>
            <a:normAutofit/>
          </a:bodyPr>
          <a:lstStyle/>
          <a:p>
            <a:r>
              <a:rPr lang="de-CH" dirty="0"/>
              <a:t>Bei Fragen</a:t>
            </a:r>
          </a:p>
        </p:txBody>
      </p:sp>
      <p:sp>
        <p:nvSpPr>
          <p:cNvPr id="6" name="Inhaltsplatzhalter 5"/>
          <p:cNvSpPr>
            <a:spLocks noGrp="1"/>
          </p:cNvSpPr>
          <p:nvPr>
            <p:ph idx="1"/>
          </p:nvPr>
        </p:nvSpPr>
        <p:spPr>
          <a:xfrm>
            <a:off x="609600" y="2996952"/>
            <a:ext cx="10972800" cy="1224136"/>
          </a:xfrm>
        </p:spPr>
        <p:txBody>
          <a:bodyPr anchor="ctr"/>
          <a:lstStyle/>
          <a:p>
            <a:pPr marL="0" indent="0" algn="ctr">
              <a:buNone/>
            </a:pPr>
            <a:r>
              <a:rPr lang="de-CH" sz="5400" b="1" dirty="0">
                <a:hlinkClick r:id="rId3"/>
              </a:rPr>
              <a:t>info@ov-ag.ch</a:t>
            </a:r>
            <a:r>
              <a:rPr lang="de-CH" sz="5400" b="1" dirty="0"/>
              <a:t>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147</a:t>
            </a:fld>
            <a:endParaRPr lang="de-CH" dirty="0"/>
          </a:p>
        </p:txBody>
      </p:sp>
      <p:pic>
        <p:nvPicPr>
          <p:cNvPr id="8" name="Grafik 7"/>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2698457"/>
            <a:ext cx="3642251" cy="1821126"/>
          </a:xfrm>
          <a:prstGeom prst="rect">
            <a:avLst/>
          </a:prstGeom>
        </p:spPr>
      </p:pic>
    </p:spTree>
    <p:extLst>
      <p:ext uri="{BB962C8B-B14F-4D97-AF65-F5344CB8AC3E}">
        <p14:creationId xmlns:p14="http://schemas.microsoft.com/office/powerpoint/2010/main" val="86289854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87674F0A-37BA-4CE3-B1FD-DE57A7E2F2C6}" type="slidenum">
              <a:rPr lang="de-CH" smtClean="0"/>
              <a:pPr/>
              <a:t>148</a:t>
            </a:fld>
            <a:endParaRPr lang="de-CH" dirty="0"/>
          </a:p>
        </p:txBody>
      </p:sp>
      <p:sp>
        <p:nvSpPr>
          <p:cNvPr id="15" name="Inhaltsplatzhalter 5">
            <a:extLst>
              <a:ext uri="{FF2B5EF4-FFF2-40B4-BE49-F238E27FC236}">
                <a16:creationId xmlns:a16="http://schemas.microsoft.com/office/drawing/2014/main" id="{5FF60046-B706-3D7D-A22A-B893AEBE7FB8}"/>
              </a:ext>
            </a:extLst>
          </p:cNvPr>
          <p:cNvSpPr txBox="1">
            <a:spLocks/>
          </p:cNvSpPr>
          <p:nvPr/>
        </p:nvSpPr>
        <p:spPr>
          <a:xfrm>
            <a:off x="2090016" y="5319015"/>
            <a:ext cx="8345011" cy="12856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CH" sz="5000" b="1" dirty="0"/>
              <a:t>Danke für euer Engagement!</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688" y="31432"/>
            <a:ext cx="6773002" cy="6095703"/>
          </a:xfrm>
          <a:prstGeom prst="rect">
            <a:avLst/>
          </a:prstGeom>
        </p:spPr>
      </p:pic>
    </p:spTree>
    <p:extLst>
      <p:ext uri="{BB962C8B-B14F-4D97-AF65-F5344CB8AC3E}">
        <p14:creationId xmlns:p14="http://schemas.microsoft.com/office/powerpoint/2010/main" val="2607226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80F47-B562-7C21-1153-3D93A597E3F8}"/>
              </a:ext>
            </a:extLst>
          </p:cNvPr>
          <p:cNvSpPr>
            <a:spLocks noGrp="1"/>
          </p:cNvSpPr>
          <p:nvPr>
            <p:ph type="title"/>
          </p:nvPr>
        </p:nvSpPr>
        <p:spPr/>
        <p:txBody>
          <a:bodyPr/>
          <a:lstStyle/>
          <a:p>
            <a:r>
              <a:rPr lang="de-CH" dirty="0"/>
              <a:t>Handlungskompetenzorientierung</a:t>
            </a:r>
          </a:p>
        </p:txBody>
      </p:sp>
      <p:sp>
        <p:nvSpPr>
          <p:cNvPr id="3" name="Textplatzhalter 2">
            <a:extLst>
              <a:ext uri="{FF2B5EF4-FFF2-40B4-BE49-F238E27FC236}">
                <a16:creationId xmlns:a16="http://schemas.microsoft.com/office/drawing/2014/main" id="{D9A630F3-DB89-2587-2FC8-63C5E27114F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5A0B1379-FC8C-C018-27FF-6032421E61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9821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01EC3-710E-3D7D-41D0-77E8CD6FF659}"/>
              </a:ext>
            </a:extLst>
          </p:cNvPr>
          <p:cNvSpPr>
            <a:spLocks noGrp="1"/>
          </p:cNvSpPr>
          <p:nvPr>
            <p:ph type="title"/>
          </p:nvPr>
        </p:nvSpPr>
        <p:spPr/>
        <p:txBody>
          <a:bodyPr/>
          <a:lstStyle/>
          <a:p>
            <a:r>
              <a:rPr lang="de-CH" dirty="0"/>
              <a:t>Zielgrösse «Handlungskompetenz»</a:t>
            </a:r>
          </a:p>
        </p:txBody>
      </p:sp>
      <p:sp>
        <p:nvSpPr>
          <p:cNvPr id="3" name="Inhaltsplatzhalter 2">
            <a:extLst>
              <a:ext uri="{FF2B5EF4-FFF2-40B4-BE49-F238E27FC236}">
                <a16:creationId xmlns:a16="http://schemas.microsoft.com/office/drawing/2014/main" id="{7A40B2F2-8A27-D244-1332-FD81CEB25E5B}"/>
              </a:ext>
            </a:extLst>
          </p:cNvPr>
          <p:cNvSpPr>
            <a:spLocks noGrp="1"/>
          </p:cNvSpPr>
          <p:nvPr>
            <p:ph idx="1"/>
          </p:nvPr>
        </p:nvSpPr>
        <p:spPr/>
        <p:txBody>
          <a:bodyPr/>
          <a:lstStyle/>
          <a:p>
            <a:pPr marL="0" indent="0">
              <a:buNone/>
            </a:pPr>
            <a:r>
              <a:rPr lang="de-CH" dirty="0"/>
              <a:t>Handlungskompetent ist, wer berufliche Aufgaben und Tätigkeiten eigeninitiativ, zielorientiert, fachgerecht und flexibel ausführt.</a:t>
            </a:r>
            <a:br>
              <a:rPr lang="de-CH" dirty="0"/>
            </a:br>
            <a:endParaRPr lang="de-CH" dirty="0"/>
          </a:p>
          <a:p>
            <a:pPr marL="0" indent="0">
              <a:buNone/>
            </a:pPr>
            <a:r>
              <a:rPr lang="de-CH" sz="2000" dirty="0"/>
              <a:t>Staatssekretariat für Bildung, Forschung und Innovation (SBFI)</a:t>
            </a:r>
          </a:p>
        </p:txBody>
      </p:sp>
      <p:sp>
        <p:nvSpPr>
          <p:cNvPr id="4" name="Foliennummernplatzhalter 3">
            <a:extLst>
              <a:ext uri="{FF2B5EF4-FFF2-40B4-BE49-F238E27FC236}">
                <a16:creationId xmlns:a16="http://schemas.microsoft.com/office/drawing/2014/main" id="{C1AB0A0F-FDBF-6DB1-2688-4E3FDC297A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7314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D3BC3-FE1E-5F3B-406C-F612621230A2}"/>
              </a:ext>
            </a:extLst>
          </p:cNvPr>
          <p:cNvSpPr>
            <a:spLocks noGrp="1"/>
          </p:cNvSpPr>
          <p:nvPr>
            <p:ph type="title"/>
          </p:nvPr>
        </p:nvSpPr>
        <p:spPr/>
        <p:txBody>
          <a:bodyPr/>
          <a:lstStyle/>
          <a:p>
            <a:r>
              <a:rPr lang="de-CH" dirty="0"/>
              <a:t>Zielgrösse «Handlungskompetenz»</a:t>
            </a:r>
          </a:p>
        </p:txBody>
      </p:sp>
      <p:sp>
        <p:nvSpPr>
          <p:cNvPr id="3" name="Inhaltsplatzhalter 2">
            <a:extLst>
              <a:ext uri="{FF2B5EF4-FFF2-40B4-BE49-F238E27FC236}">
                <a16:creationId xmlns:a16="http://schemas.microsoft.com/office/drawing/2014/main" id="{44224604-DECF-4541-4DF7-D00A501DE507}"/>
              </a:ext>
            </a:extLst>
          </p:cNvPr>
          <p:cNvSpPr>
            <a:spLocks noGrp="1"/>
          </p:cNvSpPr>
          <p:nvPr>
            <p:ph idx="1"/>
          </p:nvPr>
        </p:nvSpPr>
        <p:spPr/>
        <p:txBody>
          <a:bodyPr/>
          <a:lstStyle/>
          <a:p>
            <a:r>
              <a:rPr lang="de-CH" dirty="0"/>
              <a:t>Fachlich-methodische Kompetenz: auch schwierige Probleme schöpferisch lösen</a:t>
            </a:r>
          </a:p>
          <a:p>
            <a:r>
              <a:rPr lang="de-CH" dirty="0"/>
              <a:t>Personale Kompetenz: sich selbst gegenüber klug und kritisch zu sein</a:t>
            </a:r>
          </a:p>
          <a:p>
            <a:r>
              <a:rPr lang="de-CH" dirty="0"/>
              <a:t>Sozial-kommunikative Kompetenz: kreativ kooperieren und kommunizieren</a:t>
            </a:r>
            <a:br>
              <a:rPr lang="de-CH" dirty="0"/>
            </a:br>
            <a:endParaRPr lang="de-CH" dirty="0"/>
          </a:p>
          <a:p>
            <a:r>
              <a:rPr lang="de-CH" b="1" dirty="0"/>
              <a:t>Aktivitäts- und handlungsorientierte Kompetenz: willensstark und aktiv umsetzen</a:t>
            </a:r>
            <a:br>
              <a:rPr lang="de-CH" b="1" dirty="0"/>
            </a:br>
            <a:endParaRPr lang="de-CH" dirty="0"/>
          </a:p>
          <a:p>
            <a:pPr marL="0" indent="0">
              <a:buNone/>
            </a:pPr>
            <a:r>
              <a:rPr lang="de-CH" dirty="0"/>
              <a:t>Entwicklung von Handlungskompetenz ist immer verknüpft mit der Entwicklung von </a:t>
            </a:r>
            <a:r>
              <a:rPr lang="de-CH" b="1" dirty="0"/>
              <a:t>Emotionen und Motivationen </a:t>
            </a:r>
            <a:r>
              <a:rPr lang="de-CH" dirty="0"/>
              <a:t>und der </a:t>
            </a:r>
            <a:r>
              <a:rPr lang="de-CH" b="1" dirty="0"/>
              <a:t>Stärkung der Selbstwirksamkeit</a:t>
            </a:r>
            <a:r>
              <a:rPr lang="de-CH" dirty="0"/>
              <a:t>.</a:t>
            </a:r>
          </a:p>
          <a:p>
            <a:endParaRPr lang="de-CH" dirty="0"/>
          </a:p>
        </p:txBody>
      </p:sp>
      <p:sp>
        <p:nvSpPr>
          <p:cNvPr id="4" name="Foliennummernplatzhalter 3">
            <a:extLst>
              <a:ext uri="{FF2B5EF4-FFF2-40B4-BE49-F238E27FC236}">
                <a16:creationId xmlns:a16="http://schemas.microsoft.com/office/drawing/2014/main" id="{5D866C77-6021-AAA0-0B74-1370E55E14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4557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4A3A7-8FA6-7148-C304-7F4679B8D985}"/>
              </a:ext>
            </a:extLst>
          </p:cNvPr>
          <p:cNvSpPr>
            <a:spLocks noGrp="1"/>
          </p:cNvSpPr>
          <p:nvPr>
            <p:ph type="title"/>
          </p:nvPr>
        </p:nvSpPr>
        <p:spPr/>
        <p:txBody>
          <a:bodyPr/>
          <a:lstStyle/>
          <a:p>
            <a:r>
              <a:rPr lang="de-CH" dirty="0"/>
              <a:t>Der Weg dahin</a:t>
            </a:r>
          </a:p>
        </p:txBody>
      </p:sp>
      <p:sp>
        <p:nvSpPr>
          <p:cNvPr id="5" name="Rechteck 4">
            <a:extLst>
              <a:ext uri="{FF2B5EF4-FFF2-40B4-BE49-F238E27FC236}">
                <a16:creationId xmlns:a16="http://schemas.microsoft.com/office/drawing/2014/main" id="{12D8D741-E9D1-87C9-DDB9-D921A0114F73}"/>
              </a:ext>
            </a:extLst>
          </p:cNvPr>
          <p:cNvSpPr/>
          <p:nvPr/>
        </p:nvSpPr>
        <p:spPr>
          <a:xfrm>
            <a:off x="906360" y="1751576"/>
            <a:ext cx="4030832" cy="1883837"/>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Theorie</a:t>
            </a:r>
            <a:endParaRPr kumimoji="0" lang="de-CH"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«Verstehen»</a:t>
            </a:r>
          </a:p>
        </p:txBody>
      </p:sp>
      <p:sp>
        <p:nvSpPr>
          <p:cNvPr id="6" name="Rechteck 5">
            <a:extLst>
              <a:ext uri="{FF2B5EF4-FFF2-40B4-BE49-F238E27FC236}">
                <a16:creationId xmlns:a16="http://schemas.microsoft.com/office/drawing/2014/main" id="{FDF8F5E1-42AD-E6EE-3876-EE95E17FFCD3}"/>
              </a:ext>
            </a:extLst>
          </p:cNvPr>
          <p:cNvSpPr/>
          <p:nvPr/>
        </p:nvSpPr>
        <p:spPr>
          <a:xfrm>
            <a:off x="7013599" y="1780285"/>
            <a:ext cx="4351780" cy="1844772"/>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Handlungswissen</a:t>
            </a: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«Üben, üben, üben»</a:t>
            </a:r>
          </a:p>
        </p:txBody>
      </p:sp>
      <p:sp>
        <p:nvSpPr>
          <p:cNvPr id="7" name="Rechteck 6">
            <a:extLst>
              <a:ext uri="{FF2B5EF4-FFF2-40B4-BE49-F238E27FC236}">
                <a16:creationId xmlns:a16="http://schemas.microsoft.com/office/drawing/2014/main" id="{BD56E470-E9B9-2074-EFBE-016C56DB77D8}"/>
              </a:ext>
            </a:extLst>
          </p:cNvPr>
          <p:cNvSpPr/>
          <p:nvPr/>
        </p:nvSpPr>
        <p:spPr>
          <a:xfrm>
            <a:off x="906360" y="4241197"/>
            <a:ext cx="4030832" cy="1769484"/>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Reflexion</a:t>
            </a: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«Handlung hinterfragen»</a:t>
            </a:r>
          </a:p>
        </p:txBody>
      </p:sp>
      <p:sp>
        <p:nvSpPr>
          <p:cNvPr id="8" name="Rechteck 7">
            <a:extLst>
              <a:ext uri="{FF2B5EF4-FFF2-40B4-BE49-F238E27FC236}">
                <a16:creationId xmlns:a16="http://schemas.microsoft.com/office/drawing/2014/main" id="{7AB23F81-F620-5E7A-4C08-86259E8FD3C7}"/>
              </a:ext>
            </a:extLst>
          </p:cNvPr>
          <p:cNvSpPr/>
          <p:nvPr/>
        </p:nvSpPr>
        <p:spPr>
          <a:xfrm>
            <a:off x="7011706" y="4240194"/>
            <a:ext cx="4353669" cy="1769484"/>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Berufliche Erfahrung</a:t>
            </a:r>
            <a:endParaRPr kumimoji="0" lang="de-CH"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«Sammeln von Erfahrungen»</a:t>
            </a:r>
          </a:p>
        </p:txBody>
      </p:sp>
      <p:cxnSp>
        <p:nvCxnSpPr>
          <p:cNvPr id="9" name="Gerade Verbindung mit Pfeil 8">
            <a:extLst>
              <a:ext uri="{FF2B5EF4-FFF2-40B4-BE49-F238E27FC236}">
                <a16:creationId xmlns:a16="http://schemas.microsoft.com/office/drawing/2014/main" id="{5C1FF820-B937-AAF4-962D-897A52A8B0BB}"/>
              </a:ext>
            </a:extLst>
          </p:cNvPr>
          <p:cNvCxnSpPr>
            <a:cxnSpLocks/>
            <a:stCxn id="5" idx="3"/>
            <a:endCxn id="6" idx="1"/>
          </p:cNvCxnSpPr>
          <p:nvPr/>
        </p:nvCxnSpPr>
        <p:spPr>
          <a:xfrm>
            <a:off x="4937192" y="2693495"/>
            <a:ext cx="2076407" cy="9176"/>
          </a:xfrm>
          <a:prstGeom prst="straightConnector1">
            <a:avLst/>
          </a:prstGeom>
          <a:noFill/>
          <a:ln w="38100" cap="flat" cmpd="sng" algn="ctr">
            <a:solidFill>
              <a:srgbClr val="808080"/>
            </a:solidFill>
            <a:prstDash val="solid"/>
            <a:tailEnd type="arrow"/>
          </a:ln>
          <a:effectLst/>
        </p:spPr>
      </p:cxnSp>
      <p:sp>
        <p:nvSpPr>
          <p:cNvPr id="10" name="Textfeld 9">
            <a:extLst>
              <a:ext uri="{FF2B5EF4-FFF2-40B4-BE49-F238E27FC236}">
                <a16:creationId xmlns:a16="http://schemas.microsoft.com/office/drawing/2014/main" id="{FC04D8B1-951C-B7A7-D310-ECA1DA7491A9}"/>
              </a:ext>
            </a:extLst>
          </p:cNvPr>
          <p:cNvSpPr txBox="1"/>
          <p:nvPr/>
        </p:nvSpPr>
        <p:spPr>
          <a:xfrm>
            <a:off x="4943872" y="2026478"/>
            <a:ext cx="1948622" cy="584775"/>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Wissen </a:t>
            </a: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zusammenführen</a:t>
            </a:r>
          </a:p>
        </p:txBody>
      </p:sp>
      <p:cxnSp>
        <p:nvCxnSpPr>
          <p:cNvPr id="11" name="Gerade Verbindung mit Pfeil 10">
            <a:extLst>
              <a:ext uri="{FF2B5EF4-FFF2-40B4-BE49-F238E27FC236}">
                <a16:creationId xmlns:a16="http://schemas.microsoft.com/office/drawing/2014/main" id="{3FE1B2A1-BA59-2E94-926D-9B7591A8FC88}"/>
              </a:ext>
            </a:extLst>
          </p:cNvPr>
          <p:cNvCxnSpPr>
            <a:cxnSpLocks/>
            <a:stCxn id="6" idx="2"/>
          </p:cNvCxnSpPr>
          <p:nvPr/>
        </p:nvCxnSpPr>
        <p:spPr>
          <a:xfrm>
            <a:off x="9189489" y="3625057"/>
            <a:ext cx="0" cy="620728"/>
          </a:xfrm>
          <a:prstGeom prst="straightConnector1">
            <a:avLst/>
          </a:prstGeom>
          <a:noFill/>
          <a:ln w="38100" cap="flat" cmpd="sng" algn="ctr">
            <a:solidFill>
              <a:srgbClr val="808080"/>
            </a:solidFill>
            <a:prstDash val="solid"/>
            <a:tailEnd type="arrow"/>
          </a:ln>
          <a:effectLst/>
        </p:spPr>
      </p:cxnSp>
      <p:cxnSp>
        <p:nvCxnSpPr>
          <p:cNvPr id="12" name="Gerade Verbindung mit Pfeil 11">
            <a:extLst>
              <a:ext uri="{FF2B5EF4-FFF2-40B4-BE49-F238E27FC236}">
                <a16:creationId xmlns:a16="http://schemas.microsoft.com/office/drawing/2014/main" id="{9D0A2800-39FB-1BFC-A27A-058FCBB04F02}"/>
              </a:ext>
            </a:extLst>
          </p:cNvPr>
          <p:cNvCxnSpPr>
            <a:cxnSpLocks/>
          </p:cNvCxnSpPr>
          <p:nvPr/>
        </p:nvCxnSpPr>
        <p:spPr>
          <a:xfrm flipH="1">
            <a:off x="4937192" y="5124936"/>
            <a:ext cx="2074516" cy="0"/>
          </a:xfrm>
          <a:prstGeom prst="straightConnector1">
            <a:avLst/>
          </a:prstGeom>
          <a:noFill/>
          <a:ln w="38100" cap="flat" cmpd="sng" algn="ctr">
            <a:solidFill>
              <a:srgbClr val="808080"/>
            </a:solidFill>
            <a:prstDash val="solid"/>
            <a:tailEnd type="arrow"/>
          </a:ln>
          <a:effectLst/>
        </p:spPr>
      </p:cxnSp>
      <p:cxnSp>
        <p:nvCxnSpPr>
          <p:cNvPr id="13" name="Gerade Verbindung mit Pfeil 12">
            <a:extLst>
              <a:ext uri="{FF2B5EF4-FFF2-40B4-BE49-F238E27FC236}">
                <a16:creationId xmlns:a16="http://schemas.microsoft.com/office/drawing/2014/main" id="{AD5B961C-92B4-1CA8-7D3B-12CC8E9637F6}"/>
              </a:ext>
            </a:extLst>
          </p:cNvPr>
          <p:cNvCxnSpPr>
            <a:cxnSpLocks/>
            <a:stCxn id="7" idx="0"/>
          </p:cNvCxnSpPr>
          <p:nvPr/>
        </p:nvCxnSpPr>
        <p:spPr>
          <a:xfrm flipV="1">
            <a:off x="2921776" y="3628424"/>
            <a:ext cx="2" cy="612773"/>
          </a:xfrm>
          <a:prstGeom prst="straightConnector1">
            <a:avLst/>
          </a:prstGeom>
          <a:noFill/>
          <a:ln w="38100" cap="flat" cmpd="sng" algn="ctr">
            <a:solidFill>
              <a:srgbClr val="808080"/>
            </a:solidFill>
            <a:prstDash val="solid"/>
            <a:tailEnd type="arrow"/>
          </a:ln>
          <a:effectLst/>
        </p:spPr>
      </p:cxnSp>
      <p:sp>
        <p:nvSpPr>
          <p:cNvPr id="14" name="Textfeld 13">
            <a:extLst>
              <a:ext uri="{FF2B5EF4-FFF2-40B4-BE49-F238E27FC236}">
                <a16:creationId xmlns:a16="http://schemas.microsoft.com/office/drawing/2014/main" id="{A29D87BC-B1D4-2B76-8FF5-C57FF747F526}"/>
              </a:ext>
            </a:extLst>
          </p:cNvPr>
          <p:cNvSpPr txBox="1"/>
          <p:nvPr/>
        </p:nvSpPr>
        <p:spPr>
          <a:xfrm>
            <a:off x="1362696" y="3761672"/>
            <a:ext cx="1568695"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Explikation</a:t>
            </a:r>
          </a:p>
        </p:txBody>
      </p:sp>
      <p:sp>
        <p:nvSpPr>
          <p:cNvPr id="15" name="Textfeld 14">
            <a:extLst>
              <a:ext uri="{FF2B5EF4-FFF2-40B4-BE49-F238E27FC236}">
                <a16:creationId xmlns:a16="http://schemas.microsoft.com/office/drawing/2014/main" id="{AD43285B-F32B-D71B-2A61-7687CEF5120E}"/>
              </a:ext>
            </a:extLst>
          </p:cNvPr>
          <p:cNvSpPr txBox="1"/>
          <p:nvPr/>
        </p:nvSpPr>
        <p:spPr>
          <a:xfrm>
            <a:off x="9188541" y="3736678"/>
            <a:ext cx="1824624"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Dokumentation</a:t>
            </a:r>
          </a:p>
        </p:txBody>
      </p:sp>
      <p:sp>
        <p:nvSpPr>
          <p:cNvPr id="16" name="Textfeld 15">
            <a:extLst>
              <a:ext uri="{FF2B5EF4-FFF2-40B4-BE49-F238E27FC236}">
                <a16:creationId xmlns:a16="http://schemas.microsoft.com/office/drawing/2014/main" id="{260083C2-7BEC-F252-71D9-B2BEE1DE983C}"/>
              </a:ext>
            </a:extLst>
          </p:cNvPr>
          <p:cNvSpPr txBox="1"/>
          <p:nvPr/>
        </p:nvSpPr>
        <p:spPr>
          <a:xfrm>
            <a:off x="5113814" y="4687174"/>
            <a:ext cx="1824624"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Hinterfragen</a:t>
            </a:r>
          </a:p>
        </p:txBody>
      </p:sp>
      <p:sp>
        <p:nvSpPr>
          <p:cNvPr id="17" name="Ellipse 16">
            <a:extLst>
              <a:ext uri="{FF2B5EF4-FFF2-40B4-BE49-F238E27FC236}">
                <a16:creationId xmlns:a16="http://schemas.microsoft.com/office/drawing/2014/main" id="{E799EBD5-E0A1-D736-E9D4-5F3BE8969150}"/>
              </a:ext>
            </a:extLst>
          </p:cNvPr>
          <p:cNvSpPr/>
          <p:nvPr/>
        </p:nvSpPr>
        <p:spPr>
          <a:xfrm>
            <a:off x="772530" y="1628801"/>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Myriad Pro"/>
                <a:ea typeface="+mn-ea"/>
                <a:cs typeface="+mn-cs"/>
              </a:rPr>
              <a:t>1</a:t>
            </a:r>
          </a:p>
        </p:txBody>
      </p:sp>
      <p:sp>
        <p:nvSpPr>
          <p:cNvPr id="18" name="Ellipse 17">
            <a:extLst>
              <a:ext uri="{FF2B5EF4-FFF2-40B4-BE49-F238E27FC236}">
                <a16:creationId xmlns:a16="http://schemas.microsoft.com/office/drawing/2014/main" id="{8B87048D-AF00-3BB9-E79A-F3CADF2D5971}"/>
              </a:ext>
            </a:extLst>
          </p:cNvPr>
          <p:cNvSpPr/>
          <p:nvPr/>
        </p:nvSpPr>
        <p:spPr>
          <a:xfrm>
            <a:off x="753616" y="4091415"/>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Myriad Pro"/>
                <a:ea typeface="+mn-ea"/>
                <a:cs typeface="+mn-cs"/>
              </a:rPr>
              <a:t>4</a:t>
            </a:r>
          </a:p>
        </p:txBody>
      </p:sp>
      <p:sp>
        <p:nvSpPr>
          <p:cNvPr id="19" name="Ellipse 18">
            <a:extLst>
              <a:ext uri="{FF2B5EF4-FFF2-40B4-BE49-F238E27FC236}">
                <a16:creationId xmlns:a16="http://schemas.microsoft.com/office/drawing/2014/main" id="{77DDD635-7479-1F17-4E0C-6249AFF9DF35}"/>
              </a:ext>
            </a:extLst>
          </p:cNvPr>
          <p:cNvSpPr/>
          <p:nvPr/>
        </p:nvSpPr>
        <p:spPr>
          <a:xfrm>
            <a:off x="6885141" y="4088710"/>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a:t>
            </a:r>
          </a:p>
        </p:txBody>
      </p:sp>
      <p:sp>
        <p:nvSpPr>
          <p:cNvPr id="20" name="Ellipse 19">
            <a:extLst>
              <a:ext uri="{FF2B5EF4-FFF2-40B4-BE49-F238E27FC236}">
                <a16:creationId xmlns:a16="http://schemas.microsoft.com/office/drawing/2014/main" id="{51044D3E-77AC-C8E4-9B55-A5BECBA6BF8F}"/>
              </a:ext>
            </a:extLst>
          </p:cNvPr>
          <p:cNvSpPr/>
          <p:nvPr/>
        </p:nvSpPr>
        <p:spPr>
          <a:xfrm>
            <a:off x="6885141" y="1628800"/>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a:t>
            </a:r>
          </a:p>
        </p:txBody>
      </p:sp>
      <p:sp>
        <p:nvSpPr>
          <p:cNvPr id="21" name="Foliennummernplatzhalter 3">
            <a:extLst>
              <a:ext uri="{FF2B5EF4-FFF2-40B4-BE49-F238E27FC236}">
                <a16:creationId xmlns:a16="http://schemas.microsoft.com/office/drawing/2014/main" id="{C5839519-A8EE-22E1-92DD-149F111EE526}"/>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151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1435E-82C7-D155-C3D4-2CF328EDA424}"/>
              </a:ext>
            </a:extLst>
          </p:cNvPr>
          <p:cNvSpPr>
            <a:spLocks noGrp="1"/>
          </p:cNvSpPr>
          <p:nvPr>
            <p:ph type="title"/>
          </p:nvPr>
        </p:nvSpPr>
        <p:spPr>
          <a:xfrm>
            <a:off x="407368" y="620688"/>
            <a:ext cx="10972800" cy="652934"/>
          </a:xfrm>
        </p:spPr>
        <p:txBody>
          <a:bodyPr/>
          <a:lstStyle/>
          <a:p>
            <a:r>
              <a:rPr lang="de-CH" dirty="0"/>
              <a:t>Der Betrieb wird zum wichtigsten Lernort</a:t>
            </a:r>
          </a:p>
        </p:txBody>
      </p:sp>
      <p:sp>
        <p:nvSpPr>
          <p:cNvPr id="4" name="Foliennummernplatzhalter 3">
            <a:extLst>
              <a:ext uri="{FF2B5EF4-FFF2-40B4-BE49-F238E27FC236}">
                <a16:creationId xmlns:a16="http://schemas.microsoft.com/office/drawing/2014/main" id="{422EFEE3-7844-544E-7ECE-528A8F4EBB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6" name="Rechteck: abgerundete Ecken 5">
            <a:extLst>
              <a:ext uri="{FF2B5EF4-FFF2-40B4-BE49-F238E27FC236}">
                <a16:creationId xmlns:a16="http://schemas.microsoft.com/office/drawing/2014/main" id="{993D692A-48D0-28F1-DAFD-25C8DC026BFE}"/>
              </a:ext>
            </a:extLst>
          </p:cNvPr>
          <p:cNvSpPr/>
          <p:nvPr/>
        </p:nvSpPr>
        <p:spPr>
          <a:xfrm>
            <a:off x="703519" y="3519189"/>
            <a:ext cx="2354030" cy="532161"/>
          </a:xfrm>
          <a:prstGeom prst="roundRect">
            <a:avLst>
              <a:gd name="adj" fmla="val 8217"/>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BFS</a:t>
            </a:r>
          </a:p>
        </p:txBody>
      </p:sp>
      <p:sp>
        <p:nvSpPr>
          <p:cNvPr id="7" name="Rechteck: abgerundete Ecken 6">
            <a:extLst>
              <a:ext uri="{FF2B5EF4-FFF2-40B4-BE49-F238E27FC236}">
                <a16:creationId xmlns:a16="http://schemas.microsoft.com/office/drawing/2014/main" id="{16182765-BDF5-4864-5525-CC921B6DC136}"/>
              </a:ext>
            </a:extLst>
          </p:cNvPr>
          <p:cNvSpPr/>
          <p:nvPr/>
        </p:nvSpPr>
        <p:spPr>
          <a:xfrm>
            <a:off x="695400" y="4077073"/>
            <a:ext cx="2354030" cy="1110386"/>
          </a:xfrm>
          <a:prstGeom prst="roundRect">
            <a:avLst>
              <a:gd name="adj" fmla="val 69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Grundlagenwissen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Anwendungswissen</a:t>
            </a:r>
          </a:p>
        </p:txBody>
      </p:sp>
      <p:sp>
        <p:nvSpPr>
          <p:cNvPr id="8" name="Rechteck: abgerundete Ecken 7">
            <a:extLst>
              <a:ext uri="{FF2B5EF4-FFF2-40B4-BE49-F238E27FC236}">
                <a16:creationId xmlns:a16="http://schemas.microsoft.com/office/drawing/2014/main" id="{6D957FB7-21A2-C55D-D3C1-3AF58434CCD6}"/>
              </a:ext>
            </a:extLst>
          </p:cNvPr>
          <p:cNvSpPr/>
          <p:nvPr/>
        </p:nvSpPr>
        <p:spPr>
          <a:xfrm>
            <a:off x="5773569" y="3519189"/>
            <a:ext cx="2354030" cy="532161"/>
          </a:xfrm>
          <a:prstGeom prst="roundRect">
            <a:avLst>
              <a:gd name="adj" fmla="val 9754"/>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Betrieb / Arbeitsalltag</a:t>
            </a:r>
          </a:p>
        </p:txBody>
      </p:sp>
      <p:sp>
        <p:nvSpPr>
          <p:cNvPr id="9" name="Rechteck: abgerundete Ecken 8">
            <a:extLst>
              <a:ext uri="{FF2B5EF4-FFF2-40B4-BE49-F238E27FC236}">
                <a16:creationId xmlns:a16="http://schemas.microsoft.com/office/drawing/2014/main" id="{E810E1F1-F6BE-D3D7-77D9-972675299ACF}"/>
              </a:ext>
            </a:extLst>
          </p:cNvPr>
          <p:cNvSpPr/>
          <p:nvPr/>
        </p:nvSpPr>
        <p:spPr>
          <a:xfrm>
            <a:off x="5773569" y="4077072"/>
            <a:ext cx="2354030" cy="1110387"/>
          </a:xfrm>
          <a:prstGeom prst="roundRect">
            <a:avLst>
              <a:gd name="adj" fmla="val 59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Fertigkeiten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Handlungsabläufe</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Einstellung / Werthaltung</a:t>
            </a:r>
          </a:p>
        </p:txBody>
      </p:sp>
      <p:sp>
        <p:nvSpPr>
          <p:cNvPr id="10" name="Rechteck: abgerundete Ecken 9">
            <a:extLst>
              <a:ext uri="{FF2B5EF4-FFF2-40B4-BE49-F238E27FC236}">
                <a16:creationId xmlns:a16="http://schemas.microsoft.com/office/drawing/2014/main" id="{BA844E22-5013-B4BC-3360-9BDD399EF6BC}"/>
              </a:ext>
            </a:extLst>
          </p:cNvPr>
          <p:cNvSpPr/>
          <p:nvPr/>
        </p:nvSpPr>
        <p:spPr>
          <a:xfrm>
            <a:off x="8709903" y="3519189"/>
            <a:ext cx="2354030" cy="532161"/>
          </a:xfrm>
          <a:prstGeom prst="roundRect">
            <a:avLst>
              <a:gd name="adj" fmla="val 9754"/>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a:t>
            </a:r>
          </a:p>
        </p:txBody>
      </p:sp>
      <p:sp>
        <p:nvSpPr>
          <p:cNvPr id="11" name="Rechteck: abgerundete Ecken 10">
            <a:extLst>
              <a:ext uri="{FF2B5EF4-FFF2-40B4-BE49-F238E27FC236}">
                <a16:creationId xmlns:a16="http://schemas.microsoft.com/office/drawing/2014/main" id="{091B56D5-891D-BBE8-108C-7666A6C3BA9E}"/>
              </a:ext>
            </a:extLst>
          </p:cNvPr>
          <p:cNvSpPr/>
          <p:nvPr/>
        </p:nvSpPr>
        <p:spPr>
          <a:xfrm>
            <a:off x="8709903" y="4077072"/>
            <a:ext cx="2354030" cy="1125152"/>
          </a:xfrm>
          <a:prstGeom prst="roundRect">
            <a:avLst>
              <a:gd name="adj" fmla="val 7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Fertigkeiten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Reflexion der Praxis</a:t>
            </a:r>
          </a:p>
        </p:txBody>
      </p:sp>
      <p:sp>
        <p:nvSpPr>
          <p:cNvPr id="12" name="Rechteck: abgerundete Ecken 11">
            <a:extLst>
              <a:ext uri="{FF2B5EF4-FFF2-40B4-BE49-F238E27FC236}">
                <a16:creationId xmlns:a16="http://schemas.microsoft.com/office/drawing/2014/main" id="{0CB05E5B-9107-7FAA-D07F-8948427F6CFA}"/>
              </a:ext>
            </a:extLst>
          </p:cNvPr>
          <p:cNvSpPr/>
          <p:nvPr/>
        </p:nvSpPr>
        <p:spPr>
          <a:xfrm>
            <a:off x="3165906" y="5535749"/>
            <a:ext cx="2354030" cy="310910"/>
          </a:xfrm>
          <a:prstGeom prst="round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Lernende/r</a:t>
            </a:r>
          </a:p>
        </p:txBody>
      </p:sp>
      <p:sp>
        <p:nvSpPr>
          <p:cNvPr id="13" name="Rechteck: abgerundete Ecken 12">
            <a:extLst>
              <a:ext uri="{FF2B5EF4-FFF2-40B4-BE49-F238E27FC236}">
                <a16:creationId xmlns:a16="http://schemas.microsoft.com/office/drawing/2014/main" id="{E8D753E3-6B99-C623-DE49-573205D3858C}"/>
              </a:ext>
            </a:extLst>
          </p:cNvPr>
          <p:cNvSpPr/>
          <p:nvPr/>
        </p:nvSpPr>
        <p:spPr>
          <a:xfrm>
            <a:off x="3165906" y="5874286"/>
            <a:ext cx="2354030" cy="65105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Persönliches Portfolio</a:t>
            </a:r>
          </a:p>
        </p:txBody>
      </p:sp>
      <p:cxnSp>
        <p:nvCxnSpPr>
          <p:cNvPr id="14" name="Verbinder: gewinkelt 13">
            <a:extLst>
              <a:ext uri="{FF2B5EF4-FFF2-40B4-BE49-F238E27FC236}">
                <a16:creationId xmlns:a16="http://schemas.microsoft.com/office/drawing/2014/main" id="{080D4AEF-E084-C95E-9E5B-87B69408A4F6}"/>
              </a:ext>
            </a:extLst>
          </p:cNvPr>
          <p:cNvCxnSpPr>
            <a:cxnSpLocks/>
            <a:stCxn id="11" idx="2"/>
          </p:cNvCxnSpPr>
          <p:nvPr/>
        </p:nvCxnSpPr>
        <p:spPr>
          <a:xfrm rot="5400000">
            <a:off x="7159241" y="3562919"/>
            <a:ext cx="1088373" cy="4366982"/>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078B1920-F5D3-FB35-A50A-B24BF723C269}"/>
              </a:ext>
            </a:extLst>
          </p:cNvPr>
          <p:cNvCxnSpPr>
            <a:cxnSpLocks/>
          </p:cNvCxnSpPr>
          <p:nvPr/>
        </p:nvCxnSpPr>
        <p:spPr>
          <a:xfrm flipH="1">
            <a:off x="2909041" y="2719618"/>
            <a:ext cx="3024000" cy="0"/>
          </a:xfrm>
          <a:prstGeom prst="straightConnector1">
            <a:avLst/>
          </a:prstGeom>
          <a:ln w="47625" cap="rnd">
            <a:solidFill>
              <a:srgbClr val="96C11F"/>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F599F97-39D1-CF96-2811-1EBA41C31EB5}"/>
              </a:ext>
            </a:extLst>
          </p:cNvPr>
          <p:cNvCxnSpPr>
            <a:cxnSpLocks/>
          </p:cNvCxnSpPr>
          <p:nvPr/>
        </p:nvCxnSpPr>
        <p:spPr>
          <a:xfrm>
            <a:off x="7969691" y="2719618"/>
            <a:ext cx="828000" cy="0"/>
          </a:xfrm>
          <a:prstGeom prst="straightConnector1">
            <a:avLst/>
          </a:prstGeom>
          <a:ln w="47625" cap="rnd">
            <a:solidFill>
              <a:srgbClr val="96C11F"/>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Verbinder: gewinkelt 16">
            <a:extLst>
              <a:ext uri="{FF2B5EF4-FFF2-40B4-BE49-F238E27FC236}">
                <a16:creationId xmlns:a16="http://schemas.microsoft.com/office/drawing/2014/main" id="{0FF127B4-6825-C4A6-F820-0A5B9A0A814E}"/>
              </a:ext>
            </a:extLst>
          </p:cNvPr>
          <p:cNvCxnSpPr>
            <a:cxnSpLocks/>
            <a:endCxn id="7" idx="2"/>
          </p:cNvCxnSpPr>
          <p:nvPr/>
        </p:nvCxnSpPr>
        <p:spPr>
          <a:xfrm rot="10800000">
            <a:off x="1872416" y="5187459"/>
            <a:ext cx="1293491" cy="1103138"/>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9B75CDE0-C6C1-05FC-2F3C-E6E0E4376AC7}"/>
              </a:ext>
            </a:extLst>
          </p:cNvPr>
          <p:cNvSpPr txBox="1"/>
          <p:nvPr/>
        </p:nvSpPr>
        <p:spPr>
          <a:xfrm>
            <a:off x="7934143" y="1324293"/>
            <a:ext cx="1606914" cy="9848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Anleiten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Handlung vorzeigen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Rückmelden</a:t>
            </a:r>
          </a:p>
        </p:txBody>
      </p:sp>
      <p:sp>
        <p:nvSpPr>
          <p:cNvPr id="19" name="Textfeld 18">
            <a:extLst>
              <a:ext uri="{FF2B5EF4-FFF2-40B4-BE49-F238E27FC236}">
                <a16:creationId xmlns:a16="http://schemas.microsoft.com/office/drawing/2014/main" id="{BF92B780-DD17-14E6-FFEE-4712FA029E9D}"/>
              </a:ext>
            </a:extLst>
          </p:cNvPr>
          <p:cNvSpPr txBox="1"/>
          <p:nvPr/>
        </p:nvSpPr>
        <p:spPr>
          <a:xfrm>
            <a:off x="4831749" y="1647516"/>
            <a:ext cx="1510300"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Umsetzung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Dokumentation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Reflexion</a:t>
            </a:r>
          </a:p>
        </p:txBody>
      </p:sp>
      <p:sp>
        <p:nvSpPr>
          <p:cNvPr id="20" name="Textfeld 19">
            <a:extLst>
              <a:ext uri="{FF2B5EF4-FFF2-40B4-BE49-F238E27FC236}">
                <a16:creationId xmlns:a16="http://schemas.microsoft.com/office/drawing/2014/main" id="{DF2B7F63-F3BA-3672-6084-F65F69BBB396}"/>
              </a:ext>
            </a:extLst>
          </p:cNvPr>
          <p:cNvSpPr txBox="1"/>
          <p:nvPr/>
        </p:nvSpPr>
        <p:spPr>
          <a:xfrm>
            <a:off x="10764708" y="1592492"/>
            <a:ext cx="1158027"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Austausch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Reflexion</a:t>
            </a:r>
          </a:p>
        </p:txBody>
      </p:sp>
      <p:sp>
        <p:nvSpPr>
          <p:cNvPr id="21" name="Textfeld 20">
            <a:extLst>
              <a:ext uri="{FF2B5EF4-FFF2-40B4-BE49-F238E27FC236}">
                <a16:creationId xmlns:a16="http://schemas.microsoft.com/office/drawing/2014/main" id="{42D58A7E-0272-FAC7-53DB-1400826419E3}"/>
              </a:ext>
            </a:extLst>
          </p:cNvPr>
          <p:cNvSpPr txBox="1"/>
          <p:nvPr/>
        </p:nvSpPr>
        <p:spPr>
          <a:xfrm>
            <a:off x="4063977" y="2364253"/>
            <a:ext cx="533047"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96C11F"/>
                </a:solidFill>
                <a:effectLst/>
                <a:uLnTx/>
                <a:uFillTx/>
                <a:latin typeface="Calibri" panose="020F0502020204030204" pitchFamily="34" charset="0"/>
                <a:ea typeface="+mn-ea"/>
                <a:cs typeface="Calibri" panose="020F0502020204030204" pitchFamily="34" charset="0"/>
              </a:rPr>
              <a:t>Basis</a:t>
            </a:r>
          </a:p>
        </p:txBody>
      </p:sp>
      <p:pic>
        <p:nvPicPr>
          <p:cNvPr id="22" name="Inhaltsplatzhalter 14">
            <a:extLst>
              <a:ext uri="{FF2B5EF4-FFF2-40B4-BE49-F238E27FC236}">
                <a16:creationId xmlns:a16="http://schemas.microsoft.com/office/drawing/2014/main" id="{50629931-84E2-6ECA-0E6E-4BE4C2B60E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3226277" y="3782282"/>
            <a:ext cx="2070698" cy="175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Grafik 22">
            <a:extLst>
              <a:ext uri="{FF2B5EF4-FFF2-40B4-BE49-F238E27FC236}">
                <a16:creationId xmlns:a16="http://schemas.microsoft.com/office/drawing/2014/main" id="{D44E1387-B1AB-3C14-2979-5CE10FAAC0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48278" y="1832092"/>
            <a:ext cx="1933989" cy="1687097"/>
          </a:xfrm>
          <a:prstGeom prst="rect">
            <a:avLst/>
          </a:prstGeom>
        </p:spPr>
      </p:pic>
      <p:pic>
        <p:nvPicPr>
          <p:cNvPr id="24" name="Grafik 23">
            <a:extLst>
              <a:ext uri="{FF2B5EF4-FFF2-40B4-BE49-F238E27FC236}">
                <a16:creationId xmlns:a16="http://schemas.microsoft.com/office/drawing/2014/main" id="{3A7BCAD5-0317-29C3-9464-01AA633763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34441" y="1831501"/>
            <a:ext cx="1848283" cy="1687096"/>
          </a:xfrm>
          <a:prstGeom prst="rect">
            <a:avLst/>
          </a:prstGeom>
        </p:spPr>
      </p:pic>
      <p:pic>
        <p:nvPicPr>
          <p:cNvPr id="25" name="Grafik 24">
            <a:extLst>
              <a:ext uri="{FF2B5EF4-FFF2-40B4-BE49-F238E27FC236}">
                <a16:creationId xmlns:a16="http://schemas.microsoft.com/office/drawing/2014/main" id="{D500C622-2563-1DED-829C-B81FA76E679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789992" y="1831500"/>
            <a:ext cx="2146659" cy="1687097"/>
          </a:xfrm>
          <a:prstGeom prst="rect">
            <a:avLst/>
          </a:prstGeom>
        </p:spPr>
      </p:pic>
      <p:sp>
        <p:nvSpPr>
          <p:cNvPr id="26" name="Textfeld 25">
            <a:extLst>
              <a:ext uri="{FF2B5EF4-FFF2-40B4-BE49-F238E27FC236}">
                <a16:creationId xmlns:a16="http://schemas.microsoft.com/office/drawing/2014/main" id="{4846DF0C-DC0E-BC43-B337-0F07C05FEC34}"/>
              </a:ext>
            </a:extLst>
          </p:cNvPr>
          <p:cNvSpPr txBox="1"/>
          <p:nvPr/>
        </p:nvSpPr>
        <p:spPr>
          <a:xfrm>
            <a:off x="8299257" y="2364253"/>
            <a:ext cx="533047"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96C11F"/>
                </a:solidFill>
                <a:effectLst/>
                <a:uLnTx/>
                <a:uFillTx/>
                <a:latin typeface="Calibri" panose="020F0502020204030204" pitchFamily="34" charset="0"/>
                <a:ea typeface="+mn-ea"/>
                <a:cs typeface="Calibri" panose="020F0502020204030204" pitchFamily="34" charset="0"/>
              </a:rPr>
              <a:t>Basis</a:t>
            </a:r>
          </a:p>
        </p:txBody>
      </p:sp>
      <p:cxnSp>
        <p:nvCxnSpPr>
          <p:cNvPr id="27" name="Verbinder: gewinkelt 26">
            <a:extLst>
              <a:ext uri="{FF2B5EF4-FFF2-40B4-BE49-F238E27FC236}">
                <a16:creationId xmlns:a16="http://schemas.microsoft.com/office/drawing/2014/main" id="{EC647D3D-F857-459C-8164-694BEB14B8C5}"/>
              </a:ext>
            </a:extLst>
          </p:cNvPr>
          <p:cNvCxnSpPr>
            <a:cxnSpLocks/>
          </p:cNvCxnSpPr>
          <p:nvPr/>
        </p:nvCxnSpPr>
        <p:spPr>
          <a:xfrm rot="5400000">
            <a:off x="5825936" y="4887295"/>
            <a:ext cx="864000" cy="1476000"/>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67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Meine Zukunft als Berufsbildner/in</a:t>
            </a:r>
            <a:r>
              <a:rPr lang="de-CH" dirty="0">
                <a:highlight>
                  <a:srgbClr val="C0C0C0"/>
                </a:highlight>
              </a:rPr>
              <a:t/>
            </a:r>
            <a:br>
              <a:rPr lang="de-CH" dirty="0">
                <a:highlight>
                  <a:srgbClr val="C0C0C0"/>
                </a:highlight>
              </a:rPr>
            </a:br>
            <a:r>
              <a:rPr lang="de-CH" dirty="0"/>
              <a:t>Einstieg</a:t>
            </a:r>
          </a:p>
        </p:txBody>
      </p:sp>
      <p:sp>
        <p:nvSpPr>
          <p:cNvPr id="6" name="Untertitel 5"/>
          <p:cNvSpPr>
            <a:spLocks noGrp="1"/>
          </p:cNvSpPr>
          <p:nvPr>
            <p:ph type="subTitle" idx="1"/>
          </p:nvPr>
        </p:nvSpPr>
        <p:spPr/>
        <p:txBody>
          <a:bodyPr>
            <a:normAutofit/>
          </a:bodyPr>
          <a:lstStyle/>
          <a:p>
            <a:r>
              <a:rPr lang="de-CH" dirty="0"/>
              <a:t>Schulungen für Berufsbildner/innen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extLst>
      <p:ext uri="{BB962C8B-B14F-4D97-AF65-F5344CB8AC3E}">
        <p14:creationId xmlns:p14="http://schemas.microsoft.com/office/powerpoint/2010/main" val="2403903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Bildungsverordnung</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06937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A331E-675B-4358-78EE-2DD304E317E0}"/>
              </a:ext>
            </a:extLst>
          </p:cNvPr>
          <p:cNvSpPr>
            <a:spLocks noGrp="1"/>
          </p:cNvSpPr>
          <p:nvPr>
            <p:ph type="title"/>
          </p:nvPr>
        </p:nvSpPr>
        <p:spPr/>
        <p:txBody>
          <a:bodyPr/>
          <a:lstStyle/>
          <a:p>
            <a:r>
              <a:rPr lang="de-CH" dirty="0"/>
              <a:t>Bildungsverordnung</a:t>
            </a:r>
          </a:p>
        </p:txBody>
      </p:sp>
      <p:sp>
        <p:nvSpPr>
          <p:cNvPr id="4" name="Foliennummernplatzhalter 3">
            <a:extLst>
              <a:ext uri="{FF2B5EF4-FFF2-40B4-BE49-F238E27FC236}">
                <a16:creationId xmlns:a16="http://schemas.microsoft.com/office/drawing/2014/main" id="{595A5CDA-3B5E-F332-98E0-2EAA1604FB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Inhaltsplatzhalter 2">
            <a:extLst>
              <a:ext uri="{FF2B5EF4-FFF2-40B4-BE49-F238E27FC236}">
                <a16:creationId xmlns:a16="http://schemas.microsoft.com/office/drawing/2014/main" id="{E09C8823-816E-4CE2-AACE-E98C3EDCA878}"/>
              </a:ext>
            </a:extLst>
          </p:cNvPr>
          <p:cNvSpPr txBox="1">
            <a:spLocks/>
          </p:cNvSpPr>
          <p:nvPr/>
        </p:nvSpPr>
        <p:spPr>
          <a:xfrm>
            <a:off x="479376" y="1417639"/>
            <a:ext cx="11305256" cy="48609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Rechtssetzende Elemente der betrieblich und schulisch organisierten Grundbildung</a:t>
            </a:r>
          </a:p>
          <a:p>
            <a:pPr marL="742950" marR="0" lvl="1" indent="-285750" algn="l" defTabSz="911225"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Gegenstand und Dauer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3 Jahre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Berufsbild und </a:t>
            </a: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Fachrichtungen</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Branche</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ovap</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Ziele und Anforderungen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Handlungskompetenzen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Arbeitssicherheit, Gesundheits-, Umweltschutz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alle Lernorte gefordert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Umfang</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der Bildung an den drei Lernorten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3–4 Tage Betrieb</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2–2–1 Tage Berufsfachschule</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16 üK-Tage</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mind.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12. Monate Langzeitpraktikum</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endPar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Bildungsplan</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Qualifikationsprofil</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 Berufsbild</a:t>
            </a:r>
          </a:p>
          <a:p>
            <a:pPr marL="3657600" marR="0" lvl="8"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			Handlungskompetenzbereiche					Handlungskompetenzen</a:t>
            </a:r>
          </a:p>
          <a:p>
            <a:pPr marL="3657600" marR="0" lvl="8"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			</a:t>
            </a:r>
          </a:p>
        </p:txBody>
      </p:sp>
      <p:sp>
        <p:nvSpPr>
          <p:cNvPr id="6" name="Pfeil: nach rechts 5">
            <a:extLst>
              <a:ext uri="{FF2B5EF4-FFF2-40B4-BE49-F238E27FC236}">
                <a16:creationId xmlns:a16="http://schemas.microsoft.com/office/drawing/2014/main" id="{71F7160A-ACE2-4C91-BBE7-19DBFF50EC29}"/>
              </a:ext>
            </a:extLst>
          </p:cNvPr>
          <p:cNvSpPr/>
          <p:nvPr/>
        </p:nvSpPr>
        <p:spPr>
          <a:xfrm>
            <a:off x="6390824" y="1956967"/>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Pfeil: nach rechts 6">
            <a:extLst>
              <a:ext uri="{FF2B5EF4-FFF2-40B4-BE49-F238E27FC236}">
                <a16:creationId xmlns:a16="http://schemas.microsoft.com/office/drawing/2014/main" id="{B8E97EDC-F63D-4A3B-BB97-0439635C35A5}"/>
              </a:ext>
            </a:extLst>
          </p:cNvPr>
          <p:cNvSpPr/>
          <p:nvPr/>
        </p:nvSpPr>
        <p:spPr>
          <a:xfrm>
            <a:off x="6390824" y="2670098"/>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Pfeil: nach rechts 9">
            <a:extLst>
              <a:ext uri="{FF2B5EF4-FFF2-40B4-BE49-F238E27FC236}">
                <a16:creationId xmlns:a16="http://schemas.microsoft.com/office/drawing/2014/main" id="{CDBDFCB2-0D4C-43FB-B408-D81F85511DB1}"/>
              </a:ext>
            </a:extLst>
          </p:cNvPr>
          <p:cNvSpPr/>
          <p:nvPr/>
        </p:nvSpPr>
        <p:spPr>
          <a:xfrm>
            <a:off x="6390824" y="3049357"/>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Pfeil: nach rechts 10">
            <a:extLst>
              <a:ext uri="{FF2B5EF4-FFF2-40B4-BE49-F238E27FC236}">
                <a16:creationId xmlns:a16="http://schemas.microsoft.com/office/drawing/2014/main" id="{E727827B-5410-4AE0-8A23-DBE2F833D3AC}"/>
              </a:ext>
            </a:extLst>
          </p:cNvPr>
          <p:cNvSpPr/>
          <p:nvPr/>
        </p:nvSpPr>
        <p:spPr>
          <a:xfrm>
            <a:off x="6392452" y="344965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Pfeil: nach rechts 11">
            <a:extLst>
              <a:ext uri="{FF2B5EF4-FFF2-40B4-BE49-F238E27FC236}">
                <a16:creationId xmlns:a16="http://schemas.microsoft.com/office/drawing/2014/main" id="{E0372CC5-8BD3-445D-A28F-A8E5411D1E0B}"/>
              </a:ext>
            </a:extLst>
          </p:cNvPr>
          <p:cNvSpPr/>
          <p:nvPr/>
        </p:nvSpPr>
        <p:spPr>
          <a:xfrm>
            <a:off x="6390824" y="233599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Pfeil: nach rechts 13">
            <a:extLst>
              <a:ext uri="{FF2B5EF4-FFF2-40B4-BE49-F238E27FC236}">
                <a16:creationId xmlns:a16="http://schemas.microsoft.com/office/drawing/2014/main" id="{093F171E-134E-4223-A146-7A72702AC390}"/>
              </a:ext>
            </a:extLst>
          </p:cNvPr>
          <p:cNvSpPr/>
          <p:nvPr/>
        </p:nvSpPr>
        <p:spPr>
          <a:xfrm>
            <a:off x="6390824" y="3771703"/>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Pfeil: nach rechts 14">
            <a:extLst>
              <a:ext uri="{FF2B5EF4-FFF2-40B4-BE49-F238E27FC236}">
                <a16:creationId xmlns:a16="http://schemas.microsoft.com/office/drawing/2014/main" id="{A20E1B45-B219-45BC-8CFA-14A233E9E0B8}"/>
              </a:ext>
            </a:extLst>
          </p:cNvPr>
          <p:cNvSpPr/>
          <p:nvPr/>
        </p:nvSpPr>
        <p:spPr>
          <a:xfrm>
            <a:off x="6390824" y="415153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Pfeil: nach rechts 15">
            <a:extLst>
              <a:ext uri="{FF2B5EF4-FFF2-40B4-BE49-F238E27FC236}">
                <a16:creationId xmlns:a16="http://schemas.microsoft.com/office/drawing/2014/main" id="{7094E42F-08B2-4BF7-8E6E-7BB2103F51D5}"/>
              </a:ext>
            </a:extLst>
          </p:cNvPr>
          <p:cNvSpPr/>
          <p:nvPr/>
        </p:nvSpPr>
        <p:spPr>
          <a:xfrm>
            <a:off x="6390824" y="4485638"/>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Pfeil: nach rechts 16">
            <a:extLst>
              <a:ext uri="{FF2B5EF4-FFF2-40B4-BE49-F238E27FC236}">
                <a16:creationId xmlns:a16="http://schemas.microsoft.com/office/drawing/2014/main" id="{6FDFE01F-9B8A-467B-8630-77B7C648D62A}"/>
              </a:ext>
            </a:extLst>
          </p:cNvPr>
          <p:cNvSpPr/>
          <p:nvPr/>
        </p:nvSpPr>
        <p:spPr>
          <a:xfrm>
            <a:off x="6390824" y="522920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Pfeil: nach rechts 17">
            <a:extLst>
              <a:ext uri="{FF2B5EF4-FFF2-40B4-BE49-F238E27FC236}">
                <a16:creationId xmlns:a16="http://schemas.microsoft.com/office/drawing/2014/main" id="{2B69C9D6-07B9-43D8-8D0D-BDC5DE4AB9C1}"/>
              </a:ext>
            </a:extLst>
          </p:cNvPr>
          <p:cNvSpPr/>
          <p:nvPr/>
        </p:nvSpPr>
        <p:spPr>
          <a:xfrm>
            <a:off x="6390824" y="558939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Pfeil: nach rechts 18">
            <a:extLst>
              <a:ext uri="{FF2B5EF4-FFF2-40B4-BE49-F238E27FC236}">
                <a16:creationId xmlns:a16="http://schemas.microsoft.com/office/drawing/2014/main" id="{91873743-01A1-42AC-BB29-4D3EC65B10F9}"/>
              </a:ext>
            </a:extLst>
          </p:cNvPr>
          <p:cNvSpPr/>
          <p:nvPr/>
        </p:nvSpPr>
        <p:spPr>
          <a:xfrm>
            <a:off x="6418563" y="590356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90746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A331E-675B-4358-78EE-2DD304E317E0}"/>
              </a:ext>
            </a:extLst>
          </p:cNvPr>
          <p:cNvSpPr>
            <a:spLocks noGrp="1"/>
          </p:cNvSpPr>
          <p:nvPr>
            <p:ph type="title"/>
          </p:nvPr>
        </p:nvSpPr>
        <p:spPr/>
        <p:txBody>
          <a:bodyPr/>
          <a:lstStyle/>
          <a:p>
            <a:r>
              <a:rPr lang="de-CH" dirty="0"/>
              <a:t>Bildungsverordnung</a:t>
            </a:r>
          </a:p>
        </p:txBody>
      </p:sp>
      <p:sp>
        <p:nvSpPr>
          <p:cNvPr id="3" name="Inhaltsplatzhalter 2">
            <a:extLst>
              <a:ext uri="{FF2B5EF4-FFF2-40B4-BE49-F238E27FC236}">
                <a16:creationId xmlns:a16="http://schemas.microsoft.com/office/drawing/2014/main" id="{63B5D254-812E-F3FC-B237-62E3BE4C604D}"/>
              </a:ext>
            </a:extLst>
          </p:cNvPr>
          <p:cNvSpPr>
            <a:spLocks noGrp="1"/>
          </p:cNvSpPr>
          <p:nvPr>
            <p:ph idx="1"/>
          </p:nvPr>
        </p:nvSpPr>
        <p:spPr/>
        <p:txBody>
          <a:bodyPr/>
          <a:lstStyle/>
          <a:p>
            <a:pPr marL="0" indent="0">
              <a:buNone/>
            </a:pPr>
            <a:endParaRPr lang="de-CH" b="1" dirty="0"/>
          </a:p>
          <a:p>
            <a:endParaRPr lang="de-CH" dirty="0"/>
          </a:p>
        </p:txBody>
      </p:sp>
      <p:sp>
        <p:nvSpPr>
          <p:cNvPr id="4" name="Foliennummernplatzhalter 3">
            <a:extLst>
              <a:ext uri="{FF2B5EF4-FFF2-40B4-BE49-F238E27FC236}">
                <a16:creationId xmlns:a16="http://schemas.microsoft.com/office/drawing/2014/main" id="{595A5CDA-3B5E-F332-98E0-2EAA1604FB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Inhaltsplatzhalter 2">
            <a:extLst>
              <a:ext uri="{FF2B5EF4-FFF2-40B4-BE49-F238E27FC236}">
                <a16:creationId xmlns:a16="http://schemas.microsoft.com/office/drawing/2014/main" id="{E09C8823-816E-4CE2-AACE-E98C3EDCA878}"/>
              </a:ext>
            </a:extLst>
          </p:cNvPr>
          <p:cNvSpPr txBox="1">
            <a:spLocks/>
          </p:cNvSpPr>
          <p:nvPr/>
        </p:nvSpPr>
        <p:spPr>
          <a:xfrm>
            <a:off x="479376" y="1417639"/>
            <a:ext cx="11305256" cy="48609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Rechtssetzende Elemente der betrieblich und schulisch organisierten Grundbildung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Anforderung</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an Berufsbildner/innen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EFZ mind. 2 Jahre berufliche Praxis;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Lerndokumentation, Bildungsbericht und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Persönliches Portfolio</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Leistungsdokumentation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Bildungsbericht </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betrieblicher Kompetenznachweis</a:t>
            </a:r>
          </a:p>
          <a:p>
            <a:pPr marL="91440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überbetrieblicher Kompetenznachweis</a:t>
            </a:r>
          </a:p>
          <a:p>
            <a:pPr marL="91440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Qualifikationsverfahren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Abschlussprüfung praktische Arbeit	 30 %</a:t>
            </a:r>
          </a:p>
          <a:p>
            <a:pPr marL="91440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Berufskenntnisse und Allgemeinbildung 30 %</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Erfahrungsnote 40 %</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Ausweis und Titel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Qualitätsentwicklung und Organisation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Schlussbestimmungen</a:t>
            </a:r>
          </a:p>
        </p:txBody>
      </p:sp>
      <p:sp>
        <p:nvSpPr>
          <p:cNvPr id="6" name="Pfeil: nach rechts 5">
            <a:extLst>
              <a:ext uri="{FF2B5EF4-FFF2-40B4-BE49-F238E27FC236}">
                <a16:creationId xmlns:a16="http://schemas.microsoft.com/office/drawing/2014/main" id="{71F7160A-ACE2-4C91-BBE7-19DBFF50EC29}"/>
              </a:ext>
            </a:extLst>
          </p:cNvPr>
          <p:cNvSpPr/>
          <p:nvPr/>
        </p:nvSpPr>
        <p:spPr>
          <a:xfrm>
            <a:off x="6170600" y="2375045"/>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Pfeil: nach rechts 9">
            <a:extLst>
              <a:ext uri="{FF2B5EF4-FFF2-40B4-BE49-F238E27FC236}">
                <a16:creationId xmlns:a16="http://schemas.microsoft.com/office/drawing/2014/main" id="{CDBDFCB2-0D4C-43FB-B408-D81F85511DB1}"/>
              </a:ext>
            </a:extLst>
          </p:cNvPr>
          <p:cNvSpPr/>
          <p:nvPr/>
        </p:nvSpPr>
        <p:spPr>
          <a:xfrm>
            <a:off x="6232529" y="3001607"/>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Pfeil: nach rechts 10">
            <a:extLst>
              <a:ext uri="{FF2B5EF4-FFF2-40B4-BE49-F238E27FC236}">
                <a16:creationId xmlns:a16="http://schemas.microsoft.com/office/drawing/2014/main" id="{E727827B-5410-4AE0-8A23-DBE2F833D3AC}"/>
              </a:ext>
            </a:extLst>
          </p:cNvPr>
          <p:cNvSpPr/>
          <p:nvPr/>
        </p:nvSpPr>
        <p:spPr>
          <a:xfrm>
            <a:off x="6201451" y="198884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Pfeil: nach rechts 11">
            <a:extLst>
              <a:ext uri="{FF2B5EF4-FFF2-40B4-BE49-F238E27FC236}">
                <a16:creationId xmlns:a16="http://schemas.microsoft.com/office/drawing/2014/main" id="{E0372CC5-8BD3-445D-A28F-A8E5411D1E0B}"/>
              </a:ext>
            </a:extLst>
          </p:cNvPr>
          <p:cNvSpPr/>
          <p:nvPr/>
        </p:nvSpPr>
        <p:spPr>
          <a:xfrm>
            <a:off x="6232529" y="338328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Pfeil: nach rechts 12">
            <a:extLst>
              <a:ext uri="{FF2B5EF4-FFF2-40B4-BE49-F238E27FC236}">
                <a16:creationId xmlns:a16="http://schemas.microsoft.com/office/drawing/2014/main" id="{0E49A1FA-9E6C-4395-A570-EF24D748862F}"/>
              </a:ext>
            </a:extLst>
          </p:cNvPr>
          <p:cNvSpPr/>
          <p:nvPr/>
        </p:nvSpPr>
        <p:spPr>
          <a:xfrm>
            <a:off x="6187275" y="2661233"/>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Pfeil: nach rechts 13">
            <a:extLst>
              <a:ext uri="{FF2B5EF4-FFF2-40B4-BE49-F238E27FC236}">
                <a16:creationId xmlns:a16="http://schemas.microsoft.com/office/drawing/2014/main" id="{E3B3A3B3-5D35-47AF-9B4C-CF21E1F27BC1}"/>
              </a:ext>
            </a:extLst>
          </p:cNvPr>
          <p:cNvSpPr/>
          <p:nvPr/>
        </p:nvSpPr>
        <p:spPr>
          <a:xfrm>
            <a:off x="6201451" y="406179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Pfeil: nach rechts 14">
            <a:extLst>
              <a:ext uri="{FF2B5EF4-FFF2-40B4-BE49-F238E27FC236}">
                <a16:creationId xmlns:a16="http://schemas.microsoft.com/office/drawing/2014/main" id="{896BBEC4-0DA6-4B71-A790-C4C5EF1B7612}"/>
              </a:ext>
            </a:extLst>
          </p:cNvPr>
          <p:cNvSpPr/>
          <p:nvPr/>
        </p:nvSpPr>
        <p:spPr>
          <a:xfrm>
            <a:off x="6232529" y="4443465"/>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Pfeil: nach rechts 15">
            <a:extLst>
              <a:ext uri="{FF2B5EF4-FFF2-40B4-BE49-F238E27FC236}">
                <a16:creationId xmlns:a16="http://schemas.microsoft.com/office/drawing/2014/main" id="{7D556D3E-24C0-4AF6-ADB9-38948222F82D}"/>
              </a:ext>
            </a:extLst>
          </p:cNvPr>
          <p:cNvSpPr/>
          <p:nvPr/>
        </p:nvSpPr>
        <p:spPr>
          <a:xfrm>
            <a:off x="6242556" y="4780744"/>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22633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2FA8E-BE5D-404D-B7EE-D80FDD7BAD9E}"/>
              </a:ext>
            </a:extLst>
          </p:cNvPr>
          <p:cNvSpPr>
            <a:spLocks noGrp="1"/>
          </p:cNvSpPr>
          <p:nvPr>
            <p:ph type="title"/>
          </p:nvPr>
        </p:nvSpPr>
        <p:spPr/>
        <p:txBody>
          <a:bodyPr/>
          <a:lstStyle/>
          <a:p>
            <a:r>
              <a:rPr lang="de-CH" dirty="0"/>
              <a:t>Bildungsverordnung Art. 16</a:t>
            </a:r>
            <a:r>
              <a:rPr lang="de-CH" sz="3200" dirty="0"/>
              <a:t>–</a:t>
            </a:r>
            <a:r>
              <a:rPr lang="de-CH" dirty="0"/>
              <a:t>18</a:t>
            </a:r>
          </a:p>
        </p:txBody>
      </p:sp>
      <p:sp>
        <p:nvSpPr>
          <p:cNvPr id="3" name="Inhaltsplatzhalter 2">
            <a:extLst>
              <a:ext uri="{FF2B5EF4-FFF2-40B4-BE49-F238E27FC236}">
                <a16:creationId xmlns:a16="http://schemas.microsoft.com/office/drawing/2014/main" id="{F801C2C6-84A1-40C4-822F-34B52777EE2A}"/>
              </a:ext>
            </a:extLst>
          </p:cNvPr>
          <p:cNvSpPr>
            <a:spLocks noGrp="1"/>
          </p:cNvSpPr>
          <p:nvPr>
            <p:ph idx="1"/>
          </p:nvPr>
        </p:nvSpPr>
        <p:spPr/>
        <p:txBody>
          <a:bodyPr/>
          <a:lstStyle/>
          <a:p>
            <a:r>
              <a:rPr lang="de-CH" dirty="0"/>
              <a:t>Art. 16 Lerndokumentation</a:t>
            </a:r>
          </a:p>
          <a:p>
            <a:r>
              <a:rPr lang="de-CH" dirty="0"/>
              <a:t>Art. 17 Bildungsbericht</a:t>
            </a:r>
          </a:p>
          <a:p>
            <a:r>
              <a:rPr lang="de-CH" dirty="0"/>
              <a:t>Art. 18 Leistungsdokumentation über die Bildung in beruflicher Praxis</a:t>
            </a:r>
          </a:p>
        </p:txBody>
      </p:sp>
      <p:sp>
        <p:nvSpPr>
          <p:cNvPr id="4" name="Foliennummernplatzhalter 3">
            <a:extLst>
              <a:ext uri="{FF2B5EF4-FFF2-40B4-BE49-F238E27FC236}">
                <a16:creationId xmlns:a16="http://schemas.microsoft.com/office/drawing/2014/main" id="{A5694447-AD42-41CE-8434-C98F8F8C30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25836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0A34562-5876-40DA-A928-CCC232EEC4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Grafik 4">
            <a:extLst>
              <a:ext uri="{FF2B5EF4-FFF2-40B4-BE49-F238E27FC236}">
                <a16:creationId xmlns:a16="http://schemas.microsoft.com/office/drawing/2014/main" id="{7702B91B-5362-4759-A5CC-F1E561A7C796}"/>
              </a:ext>
            </a:extLst>
          </p:cNvPr>
          <p:cNvPicPr>
            <a:picLocks noChangeAspect="1"/>
          </p:cNvPicPr>
          <p:nvPr/>
        </p:nvPicPr>
        <p:blipFill>
          <a:blip r:embed="rId3"/>
          <a:stretch>
            <a:fillRect/>
          </a:stretch>
        </p:blipFill>
        <p:spPr>
          <a:xfrm>
            <a:off x="479376" y="1484784"/>
            <a:ext cx="10172700" cy="2476500"/>
          </a:xfrm>
          <a:prstGeom prst="rect">
            <a:avLst/>
          </a:prstGeom>
        </p:spPr>
      </p:pic>
    </p:spTree>
    <p:extLst>
      <p:ext uri="{BB962C8B-B14F-4D97-AF65-F5344CB8AC3E}">
        <p14:creationId xmlns:p14="http://schemas.microsoft.com/office/powerpoint/2010/main" val="2108734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7E7A5B2-0137-4A70-8965-6028288F9F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Grafik 4">
            <a:extLst>
              <a:ext uri="{FF2B5EF4-FFF2-40B4-BE49-F238E27FC236}">
                <a16:creationId xmlns:a16="http://schemas.microsoft.com/office/drawing/2014/main" id="{12A1E8E8-FE06-4C28-AC03-C3E0455387D9}"/>
              </a:ext>
            </a:extLst>
          </p:cNvPr>
          <p:cNvPicPr>
            <a:picLocks noChangeAspect="1"/>
          </p:cNvPicPr>
          <p:nvPr/>
        </p:nvPicPr>
        <p:blipFill>
          <a:blip r:embed="rId3"/>
          <a:stretch>
            <a:fillRect/>
          </a:stretch>
        </p:blipFill>
        <p:spPr>
          <a:xfrm>
            <a:off x="1090612" y="757237"/>
            <a:ext cx="10010775" cy="5343525"/>
          </a:xfrm>
          <a:prstGeom prst="rect">
            <a:avLst/>
          </a:prstGeom>
        </p:spPr>
      </p:pic>
    </p:spTree>
    <p:extLst>
      <p:ext uri="{BB962C8B-B14F-4D97-AF65-F5344CB8AC3E}">
        <p14:creationId xmlns:p14="http://schemas.microsoft.com/office/powerpoint/2010/main" val="1399113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B49A03F-1106-456C-AB94-6726CC036E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Grafik 4">
            <a:extLst>
              <a:ext uri="{FF2B5EF4-FFF2-40B4-BE49-F238E27FC236}">
                <a16:creationId xmlns:a16="http://schemas.microsoft.com/office/drawing/2014/main" id="{27C10199-114D-4CD8-8EC6-00767B5F4CA3}"/>
              </a:ext>
            </a:extLst>
          </p:cNvPr>
          <p:cNvPicPr>
            <a:picLocks noChangeAspect="1"/>
          </p:cNvPicPr>
          <p:nvPr/>
        </p:nvPicPr>
        <p:blipFill>
          <a:blip r:embed="rId3"/>
          <a:stretch>
            <a:fillRect/>
          </a:stretch>
        </p:blipFill>
        <p:spPr>
          <a:xfrm>
            <a:off x="911424" y="1257300"/>
            <a:ext cx="9906000" cy="2171700"/>
          </a:xfrm>
          <a:prstGeom prst="rect">
            <a:avLst/>
          </a:prstGeom>
        </p:spPr>
      </p:pic>
    </p:spTree>
    <p:extLst>
      <p:ext uri="{BB962C8B-B14F-4D97-AF65-F5344CB8AC3E}">
        <p14:creationId xmlns:p14="http://schemas.microsoft.com/office/powerpoint/2010/main" val="2112776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Bildungsplan</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1209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A331E-675B-4358-78EE-2DD304E317E0}"/>
              </a:ext>
            </a:extLst>
          </p:cNvPr>
          <p:cNvSpPr>
            <a:spLocks noGrp="1"/>
          </p:cNvSpPr>
          <p:nvPr>
            <p:ph type="title"/>
          </p:nvPr>
        </p:nvSpPr>
        <p:spPr/>
        <p:txBody>
          <a:bodyPr/>
          <a:lstStyle/>
          <a:p>
            <a:r>
              <a:rPr lang="de-CH" dirty="0"/>
              <a:t>Bildungsplan</a:t>
            </a:r>
          </a:p>
        </p:txBody>
      </p:sp>
      <p:sp>
        <p:nvSpPr>
          <p:cNvPr id="3" name="Inhaltsplatzhalter 2">
            <a:extLst>
              <a:ext uri="{FF2B5EF4-FFF2-40B4-BE49-F238E27FC236}">
                <a16:creationId xmlns:a16="http://schemas.microsoft.com/office/drawing/2014/main" id="{63B5D254-812E-F3FC-B237-62E3BE4C604D}"/>
              </a:ext>
            </a:extLst>
          </p:cNvPr>
          <p:cNvSpPr>
            <a:spLocks noGrp="1"/>
          </p:cNvSpPr>
          <p:nvPr>
            <p:ph idx="1"/>
          </p:nvPr>
        </p:nvSpPr>
        <p:spPr/>
        <p:txBody>
          <a:bodyPr/>
          <a:lstStyle/>
          <a:p>
            <a:pPr marL="0" indent="0">
              <a:buNone/>
            </a:pPr>
            <a:r>
              <a:rPr lang="de-CH" b="1" dirty="0"/>
              <a:t>Branchenübergreifend:</a:t>
            </a:r>
          </a:p>
          <a:p>
            <a:pPr marL="0" indent="0">
              <a:buNone/>
            </a:pPr>
            <a:r>
              <a:rPr lang="de-CH" dirty="0"/>
              <a:t>Hauptteil mit </a:t>
            </a:r>
          </a:p>
          <a:p>
            <a:r>
              <a:rPr lang="de-CH" dirty="0"/>
              <a:t>Übersicht über die Handlungskompetenzen</a:t>
            </a:r>
          </a:p>
          <a:p>
            <a:r>
              <a:rPr lang="de-CH" dirty="0"/>
              <a:t>Leistungsziele für Betrieb und Berufsfachschule</a:t>
            </a:r>
          </a:p>
          <a:p>
            <a:endParaRPr lang="de-CH" dirty="0"/>
          </a:p>
          <a:p>
            <a:pPr marL="0" indent="0">
              <a:buNone/>
            </a:pPr>
            <a:r>
              <a:rPr lang="de-CH" b="1" dirty="0"/>
              <a:t>Branchenspezifisch: </a:t>
            </a:r>
          </a:p>
          <a:p>
            <a:pPr marL="0" indent="0">
              <a:buNone/>
            </a:pPr>
            <a:r>
              <a:rPr lang="de-CH" dirty="0"/>
              <a:t>Anhang 2 mit</a:t>
            </a:r>
          </a:p>
          <a:p>
            <a:r>
              <a:rPr lang="de-CH" dirty="0"/>
              <a:t>branchenspezifischen Arbeitssituationen</a:t>
            </a:r>
          </a:p>
          <a:p>
            <a:r>
              <a:rPr lang="de-CH" dirty="0"/>
              <a:t>branchenspezifischen Leistungsziele für Betrieb und überbetriebliche Kurse</a:t>
            </a:r>
          </a:p>
          <a:p>
            <a:endParaRPr lang="de-CH" dirty="0"/>
          </a:p>
        </p:txBody>
      </p:sp>
      <p:sp>
        <p:nvSpPr>
          <p:cNvPr id="4" name="Foliennummernplatzhalter 3">
            <a:extLst>
              <a:ext uri="{FF2B5EF4-FFF2-40B4-BE49-F238E27FC236}">
                <a16:creationId xmlns:a16="http://schemas.microsoft.com/office/drawing/2014/main" id="{595A5CDA-3B5E-F332-98E0-2EAA1604FB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57527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51384" y="404664"/>
            <a:ext cx="8856984" cy="652934"/>
          </a:xfrm>
        </p:spPr>
        <p:txBody>
          <a:bodyPr anchor="ctr">
            <a:normAutofit/>
          </a:bodyPr>
          <a:lstStyle/>
          <a:p>
            <a:r>
              <a:rPr lang="de-CH" sz="2800" dirty="0"/>
              <a:t>Bildungsplan – Übersicht über die Handlungskompetenzen</a:t>
            </a:r>
            <a:endParaRPr lang="de-CH" sz="2800" b="0" dirty="0"/>
          </a:p>
        </p:txBody>
      </p:sp>
      <p:sp>
        <p:nvSpPr>
          <p:cNvPr id="2" name="Foliennummernplatzhalter 1"/>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3" name="Inhaltsplatzhalter 5">
            <a:extLst>
              <a:ext uri="{FF2B5EF4-FFF2-40B4-BE49-F238E27FC236}">
                <a16:creationId xmlns:a16="http://schemas.microsoft.com/office/drawing/2014/main" id="{76DB919B-3C9E-8EFE-E8BF-54F9117E6AB4}"/>
              </a:ext>
            </a:extLst>
          </p:cNvPr>
          <p:cNvPicPr>
            <a:picLocks noGrp="1" noChangeAspect="1"/>
          </p:cNvPicPr>
          <p:nvPr>
            <p:ph idx="1"/>
          </p:nvPr>
        </p:nvPicPr>
        <p:blipFill>
          <a:blip r:embed="rId3"/>
          <a:stretch>
            <a:fillRect/>
          </a:stretch>
        </p:blipFill>
        <p:spPr>
          <a:xfrm>
            <a:off x="626730" y="1091171"/>
            <a:ext cx="10225136" cy="5600315"/>
          </a:xfrm>
        </p:spPr>
      </p:pic>
    </p:spTree>
    <p:extLst>
      <p:ext uri="{BB962C8B-B14F-4D97-AF65-F5344CB8AC3E}">
        <p14:creationId xmlns:p14="http://schemas.microsoft.com/office/powerpoint/2010/main" val="75443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BC5467D7-4EB8-4121-9B1D-B2F65033AB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800000">
            <a:off x="119336" y="4383989"/>
            <a:ext cx="1725300" cy="2300400"/>
          </a:xfrm>
          <a:prstGeom prst="rect">
            <a:avLst/>
          </a:prstGeom>
        </p:spPr>
      </p:pic>
      <p:sp>
        <p:nvSpPr>
          <p:cNvPr id="5" name="Titel 4"/>
          <p:cNvSpPr>
            <a:spLocks noGrp="1"/>
          </p:cNvSpPr>
          <p:nvPr>
            <p:ph type="title"/>
          </p:nvPr>
        </p:nvSpPr>
        <p:spPr/>
        <p:txBody>
          <a:bodyPr>
            <a:normAutofit/>
          </a:bodyPr>
          <a:lstStyle/>
          <a:p>
            <a:r>
              <a:rPr lang="de-CH" dirty="0"/>
              <a:t>Themen heute</a:t>
            </a:r>
          </a:p>
        </p:txBody>
      </p:sp>
      <p:sp>
        <p:nvSpPr>
          <p:cNvPr id="6" name="Inhaltsplatzhalter 5"/>
          <p:cNvSpPr>
            <a:spLocks noGrp="1"/>
          </p:cNvSpPr>
          <p:nvPr>
            <p:ph idx="1"/>
          </p:nvPr>
        </p:nvSpPr>
        <p:spPr/>
        <p:txBody>
          <a:bodyPr/>
          <a:lstStyle/>
          <a:p>
            <a:r>
              <a:rPr lang="de-CH" dirty="0"/>
              <a:t>Gesamtkonzept der revidierten beruflichen Grundbildung</a:t>
            </a:r>
          </a:p>
          <a:p>
            <a:r>
              <a:rPr lang="de-CH" dirty="0"/>
              <a:t>Meine Rolle als Berufsbildner/in</a:t>
            </a:r>
          </a:p>
          <a:p>
            <a:r>
              <a:rPr lang="de-CH" dirty="0"/>
              <a:t>Betriebliche Umsetzungsinstrumente (Praxisaufträge, Kompetenzraster, Lerndokumentation = Persönliches Portfolio, Bildungsbericht) und betriebliche Erfahrungsnote</a:t>
            </a:r>
          </a:p>
          <a:p>
            <a:r>
              <a:rPr lang="de-CH" dirty="0"/>
              <a:t>Ausbildungsprogramm</a:t>
            </a:r>
          </a:p>
          <a:p>
            <a:r>
              <a:rPr lang="de-CH" dirty="0"/>
              <a:t>Vorbereitung Abschlussprüfung</a:t>
            </a:r>
          </a:p>
          <a:p>
            <a:endParaRPr lang="de-CH" dirty="0"/>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3</a:t>
            </a:fld>
            <a:endParaRPr lang="de-CH" dirty="0"/>
          </a:p>
        </p:txBody>
      </p:sp>
    </p:spTree>
    <p:extLst>
      <p:ext uri="{BB962C8B-B14F-4D97-AF65-F5344CB8AC3E}">
        <p14:creationId xmlns:p14="http://schemas.microsoft.com/office/powerpoint/2010/main" val="3954490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1E364F27-BBEC-4A0E-B8FE-6D6E3F402548}"/>
              </a:ext>
            </a:extLst>
          </p:cNvPr>
          <p:cNvPicPr>
            <a:picLocks noGrp="1" noChangeAspect="1"/>
          </p:cNvPicPr>
          <p:nvPr>
            <p:ph idx="1"/>
          </p:nvPr>
        </p:nvPicPr>
        <p:blipFill>
          <a:blip r:embed="rId3"/>
          <a:stretch>
            <a:fillRect/>
          </a:stretch>
        </p:blipFill>
        <p:spPr>
          <a:xfrm>
            <a:off x="609600" y="1189892"/>
            <a:ext cx="8856984" cy="5218794"/>
          </a:xfrm>
        </p:spPr>
      </p:pic>
      <p:sp>
        <p:nvSpPr>
          <p:cNvPr id="7" name="Titel 4">
            <a:extLst>
              <a:ext uri="{FF2B5EF4-FFF2-40B4-BE49-F238E27FC236}">
                <a16:creationId xmlns:a16="http://schemas.microsoft.com/office/drawing/2014/main" id="{59026B80-63B3-DB93-4245-BAB88151CA21}"/>
              </a:ext>
            </a:extLst>
          </p:cNvPr>
          <p:cNvSpPr txBox="1">
            <a:spLocks/>
          </p:cNvSpPr>
          <p:nvPr/>
        </p:nvSpPr>
        <p:spPr>
          <a:xfrm>
            <a:off x="551384" y="404664"/>
            <a:ext cx="8856984" cy="65293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Bildungsplan – Leistungsziele für Betrieb und Berufsfachschule</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
        <p:nvSpPr>
          <p:cNvPr id="8" name="Foliennummernplatzhalter 1">
            <a:extLst>
              <a:ext uri="{FF2B5EF4-FFF2-40B4-BE49-F238E27FC236}">
                <a16:creationId xmlns:a16="http://schemas.microsoft.com/office/drawing/2014/main" id="{CA88505A-8A7E-6DCE-FA90-F46B9EFA0767}"/>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14189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FA779881-8C8E-4ED6-80A3-67F9955AFDFA}"/>
              </a:ext>
            </a:extLst>
          </p:cNvPr>
          <p:cNvPicPr>
            <a:picLocks noGrp="1" noChangeAspect="1"/>
          </p:cNvPicPr>
          <p:nvPr>
            <p:ph idx="1"/>
          </p:nvPr>
        </p:nvPicPr>
        <p:blipFill>
          <a:blip r:embed="rId3"/>
          <a:stretch>
            <a:fillRect/>
          </a:stretch>
        </p:blipFill>
        <p:spPr>
          <a:xfrm>
            <a:off x="750944" y="1184175"/>
            <a:ext cx="7828077" cy="5086599"/>
          </a:xfrm>
        </p:spPr>
      </p:pic>
      <p:sp>
        <p:nvSpPr>
          <p:cNvPr id="7" name="Inhaltsplatzhalter 2">
            <a:extLst>
              <a:ext uri="{FF2B5EF4-FFF2-40B4-BE49-F238E27FC236}">
                <a16:creationId xmlns:a16="http://schemas.microsoft.com/office/drawing/2014/main" id="{30A99B68-3FE9-4A8A-A588-311E2667C6EB}"/>
              </a:ext>
            </a:extLst>
          </p:cNvPr>
          <p:cNvSpPr txBox="1">
            <a:spLocks/>
          </p:cNvSpPr>
          <p:nvPr/>
        </p:nvSpPr>
        <p:spPr bwMode="auto">
          <a:xfrm>
            <a:off x="8849254" y="2021095"/>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Arbeitssituation</a:t>
            </a:r>
          </a:p>
        </p:txBody>
      </p:sp>
      <p:sp>
        <p:nvSpPr>
          <p:cNvPr id="8" name="Inhaltsplatzhalter 2">
            <a:extLst>
              <a:ext uri="{FF2B5EF4-FFF2-40B4-BE49-F238E27FC236}">
                <a16:creationId xmlns:a16="http://schemas.microsoft.com/office/drawing/2014/main" id="{6D60460D-C922-45EE-9623-B429C1F5AB6E}"/>
              </a:ext>
            </a:extLst>
          </p:cNvPr>
          <p:cNvSpPr txBox="1">
            <a:spLocks/>
          </p:cNvSpPr>
          <p:nvPr/>
        </p:nvSpPr>
        <p:spPr bwMode="auto">
          <a:xfrm>
            <a:off x="8849254" y="1170860"/>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Branchenübergreifende Handlungskompetenz</a:t>
            </a:r>
          </a:p>
        </p:txBody>
      </p:sp>
      <p:sp>
        <p:nvSpPr>
          <p:cNvPr id="9" name="Inhaltsplatzhalter 2">
            <a:extLst>
              <a:ext uri="{FF2B5EF4-FFF2-40B4-BE49-F238E27FC236}">
                <a16:creationId xmlns:a16="http://schemas.microsoft.com/office/drawing/2014/main" id="{A0547443-9F34-4F63-BA7A-4C9CF36D93F6}"/>
              </a:ext>
            </a:extLst>
          </p:cNvPr>
          <p:cNvSpPr txBox="1">
            <a:spLocks/>
          </p:cNvSpPr>
          <p:nvPr/>
        </p:nvSpPr>
        <p:spPr bwMode="auto">
          <a:xfrm>
            <a:off x="8849254" y="3295699"/>
            <a:ext cx="3280046"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Leistungsziele für Betrieb und überbetriebliche Kurse</a:t>
            </a:r>
          </a:p>
        </p:txBody>
      </p:sp>
      <p:sp>
        <p:nvSpPr>
          <p:cNvPr id="3" name="Foliennummernplatzhalter 1">
            <a:extLst>
              <a:ext uri="{FF2B5EF4-FFF2-40B4-BE49-F238E27FC236}">
                <a16:creationId xmlns:a16="http://schemas.microsoft.com/office/drawing/2014/main" id="{B92461FC-1E80-0F6F-C3C1-6316356D77A9}"/>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Titel 4">
            <a:extLst>
              <a:ext uri="{FF2B5EF4-FFF2-40B4-BE49-F238E27FC236}">
                <a16:creationId xmlns:a16="http://schemas.microsoft.com/office/drawing/2014/main" id="{9E6AC09A-0CC7-DE8C-CC85-98C2E3636212}"/>
              </a:ext>
            </a:extLst>
          </p:cNvPr>
          <p:cNvSpPr txBox="1">
            <a:spLocks/>
          </p:cNvSpPr>
          <p:nvPr/>
        </p:nvSpPr>
        <p:spPr>
          <a:xfrm>
            <a:off x="551384" y="404664"/>
            <a:ext cx="770485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Bildungsplan – Anhang A2.15: Branchenspezifika</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55387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CAB1-D441-43FC-C30B-0F7DE728F394}"/>
              </a:ext>
            </a:extLst>
          </p:cNvPr>
          <p:cNvSpPr>
            <a:spLocks noGrp="1"/>
          </p:cNvSpPr>
          <p:nvPr>
            <p:ph type="title"/>
          </p:nvPr>
        </p:nvSpPr>
        <p:spPr/>
        <p:txBody>
          <a:bodyPr/>
          <a:lstStyle/>
          <a:p>
            <a:r>
              <a:rPr lang="de-CH" dirty="0"/>
              <a:t>Betriebliches Ausbildungssystem </a:t>
            </a:r>
          </a:p>
        </p:txBody>
      </p:sp>
      <p:sp>
        <p:nvSpPr>
          <p:cNvPr id="3" name="Textplatzhalter 2">
            <a:extLst>
              <a:ext uri="{FF2B5EF4-FFF2-40B4-BE49-F238E27FC236}">
                <a16:creationId xmlns:a16="http://schemas.microsoft.com/office/drawing/2014/main" id="{3A1B4CE7-0DAE-C2C7-974C-C4848EFBDF48}"/>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79BB88AF-FBFF-65FE-580C-995F848A1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7203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05E4C0FD-FBBC-5AAC-BCC7-445A2974D968}"/>
              </a:ext>
            </a:extLst>
          </p:cNvPr>
          <p:cNvSpPr>
            <a:spLocks noGrp="1"/>
          </p:cNvSpPr>
          <p:nvPr>
            <p:ph type="title"/>
          </p:nvPr>
        </p:nvSpPr>
        <p:spPr>
          <a:xfrm>
            <a:off x="72350" y="4466342"/>
            <a:ext cx="3127691" cy="1569095"/>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b="0" dirty="0">
                <a:solidFill>
                  <a:schemeClr val="lt1"/>
                </a:solidFill>
                <a:ea typeface="+mn-ea"/>
                <a:cs typeface="Calibri" panose="020F0502020204030204" pitchFamily="34" charset="0"/>
              </a:rPr>
              <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Branchenspezifische betriebliche Umsetzungs-instrumente ovap,</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Workflow im Extranet</a:t>
            </a:r>
            <a:br>
              <a:rPr lang="de-CH" sz="1600" b="0" dirty="0">
                <a:solidFill>
                  <a:schemeClr val="lt1"/>
                </a:solidFill>
                <a:ea typeface="+mn-ea"/>
                <a:cs typeface="Calibri" panose="020F0502020204030204" pitchFamily="34" charset="0"/>
              </a:rPr>
            </a:br>
            <a:endParaRPr lang="de-CH" sz="1600" b="0" dirty="0">
              <a:solidFill>
                <a:schemeClr val="lt1"/>
              </a:solidFill>
              <a:ea typeface="+mn-ea"/>
              <a:cs typeface="Calibri" panose="020F0502020204030204" pitchFamily="34" charset="0"/>
            </a:endParaRPr>
          </a:p>
        </p:txBody>
      </p:sp>
      <p:sp>
        <p:nvSpPr>
          <p:cNvPr id="75" name="Textfeld 74">
            <a:extLst>
              <a:ext uri="{FF2B5EF4-FFF2-40B4-BE49-F238E27FC236}">
                <a16:creationId xmlns:a16="http://schemas.microsoft.com/office/drawing/2014/main" id="{B4C8E3E8-52B9-5DD9-BE7D-A10F1CDF4E91}"/>
              </a:ext>
            </a:extLst>
          </p:cNvPr>
          <p:cNvSpPr txBox="1"/>
          <p:nvPr/>
        </p:nvSpPr>
        <p:spPr>
          <a:xfrm>
            <a:off x="3226500" y="172386"/>
            <a:ext cx="8774156" cy="3241110"/>
          </a:xfrm>
          <a:prstGeom prst="rect">
            <a:avLst/>
          </a:prstGeom>
          <a:solidFill>
            <a:srgbClr val="96C11F"/>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Beurteilung</a:t>
            </a:r>
          </a:p>
        </p:txBody>
      </p:sp>
      <p:sp>
        <p:nvSpPr>
          <p:cNvPr id="76" name="Textfeld 75">
            <a:extLst>
              <a:ext uri="{FF2B5EF4-FFF2-40B4-BE49-F238E27FC236}">
                <a16:creationId xmlns:a16="http://schemas.microsoft.com/office/drawing/2014/main" id="{4895067D-4609-FA10-3983-E33029D72F02}"/>
              </a:ext>
            </a:extLst>
          </p:cNvPr>
          <p:cNvSpPr txBox="1"/>
          <p:nvPr/>
        </p:nvSpPr>
        <p:spPr>
          <a:xfrm>
            <a:off x="3319456" y="53250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Lehrjahr</a:t>
            </a:r>
          </a:p>
        </p:txBody>
      </p:sp>
      <p:sp>
        <p:nvSpPr>
          <p:cNvPr id="77" name="Textfeld 76">
            <a:extLst>
              <a:ext uri="{FF2B5EF4-FFF2-40B4-BE49-F238E27FC236}">
                <a16:creationId xmlns:a16="http://schemas.microsoft.com/office/drawing/2014/main" id="{62FFC27E-00B6-E4A1-AF0E-818FA6B608D2}"/>
              </a:ext>
            </a:extLst>
          </p:cNvPr>
          <p:cNvSpPr txBox="1"/>
          <p:nvPr/>
        </p:nvSpPr>
        <p:spPr>
          <a:xfrm>
            <a:off x="3309273" y="189579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78" name="Rechteck 77">
            <a:extLst>
              <a:ext uri="{FF2B5EF4-FFF2-40B4-BE49-F238E27FC236}">
                <a16:creationId xmlns:a16="http://schemas.microsoft.com/office/drawing/2014/main" id="{1EC9B3B5-8940-B760-D85A-44DBAB7974AE}"/>
              </a:ext>
            </a:extLst>
          </p:cNvPr>
          <p:cNvSpPr/>
          <p:nvPr/>
        </p:nvSpPr>
        <p:spPr>
          <a:xfrm>
            <a:off x="6221258" y="672781"/>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Betrieblicher</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 </a:t>
            </a: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Kompetenznachweis</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 ovap</a:t>
            </a:r>
          </a:p>
        </p:txBody>
      </p:sp>
      <p:sp>
        <p:nvSpPr>
          <p:cNvPr id="80" name="Textfeld 79">
            <a:extLst>
              <a:ext uri="{FF2B5EF4-FFF2-40B4-BE49-F238E27FC236}">
                <a16:creationId xmlns:a16="http://schemas.microsoft.com/office/drawing/2014/main" id="{474D26A8-A427-B80F-7AE5-5DF8E0A1E2CE}"/>
              </a:ext>
            </a:extLst>
          </p:cNvPr>
          <p:cNvSpPr txBox="1"/>
          <p:nvPr/>
        </p:nvSpPr>
        <p:spPr>
          <a:xfrm>
            <a:off x="3226499" y="3482972"/>
            <a:ext cx="8774156" cy="3240750"/>
          </a:xfrm>
          <a:prstGeom prst="rect">
            <a:avLst/>
          </a:prstGeom>
          <a:solidFill>
            <a:srgbClr val="B2B2B2"/>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Entwicklung</a:t>
            </a:r>
          </a:p>
        </p:txBody>
      </p:sp>
      <p:sp>
        <p:nvSpPr>
          <p:cNvPr id="81" name="Textfeld 80">
            <a:extLst>
              <a:ext uri="{FF2B5EF4-FFF2-40B4-BE49-F238E27FC236}">
                <a16:creationId xmlns:a16="http://schemas.microsoft.com/office/drawing/2014/main" id="{9BA28D93-69CE-AE4A-61E9-5ECB302AA64F}"/>
              </a:ext>
            </a:extLst>
          </p:cNvPr>
          <p:cNvSpPr txBox="1"/>
          <p:nvPr/>
        </p:nvSpPr>
        <p:spPr>
          <a:xfrm>
            <a:off x="3309272" y="380709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82" name="Textfeld 81">
            <a:extLst>
              <a:ext uri="{FF2B5EF4-FFF2-40B4-BE49-F238E27FC236}">
                <a16:creationId xmlns:a16="http://schemas.microsoft.com/office/drawing/2014/main" id="{AB86AEC3-45D4-ECAC-F3BD-19C8E1BFE972}"/>
              </a:ext>
            </a:extLst>
          </p:cNvPr>
          <p:cNvSpPr txBox="1"/>
          <p:nvPr/>
        </p:nvSpPr>
        <p:spPr>
          <a:xfrm>
            <a:off x="3320430" y="530394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Laufend</a:t>
            </a:r>
          </a:p>
        </p:txBody>
      </p:sp>
      <p:sp>
        <p:nvSpPr>
          <p:cNvPr id="83" name="Rechteck 82">
            <a:extLst>
              <a:ext uri="{FF2B5EF4-FFF2-40B4-BE49-F238E27FC236}">
                <a16:creationId xmlns:a16="http://schemas.microsoft.com/office/drawing/2014/main" id="{366152A9-D846-54CE-DABF-53E4012E353C}"/>
              </a:ext>
            </a:extLst>
          </p:cNvPr>
          <p:cNvSpPr/>
          <p:nvPr/>
        </p:nvSpPr>
        <p:spPr>
          <a:xfrm>
            <a:off x="9145776" y="1913037"/>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Bildungsbericht</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a:t>
            </a: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ovap</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a:t>
            </a:r>
          </a:p>
        </p:txBody>
      </p:sp>
      <p:sp>
        <p:nvSpPr>
          <p:cNvPr id="86" name="Textfeld 85">
            <a:extLst>
              <a:ext uri="{FF2B5EF4-FFF2-40B4-BE49-F238E27FC236}">
                <a16:creationId xmlns:a16="http://schemas.microsoft.com/office/drawing/2014/main" id="{A7425A04-D44D-AAF6-0AFB-AA7255AF64F9}"/>
              </a:ext>
            </a:extLst>
          </p:cNvPr>
          <p:cNvSpPr txBox="1"/>
          <p:nvPr/>
        </p:nvSpPr>
        <p:spPr>
          <a:xfrm>
            <a:off x="3882649" y="1945285"/>
            <a:ext cx="3359716" cy="540125"/>
          </a:xfrm>
          <a:prstGeom prst="rect">
            <a:avLst/>
          </a:prstGeom>
          <a:solidFill>
            <a:schemeClr val="accent3">
              <a:lumMod val="50000"/>
            </a:schemeClr>
          </a:solidFill>
        </p:spPr>
        <p:txBody>
          <a:bodyPr wrap="square" rtlCol="0" anchor="ctr" anchorCtr="0">
            <a:noAutofit/>
          </a:bodyPr>
          <a:lstStyle>
            <a:defPPr>
              <a:defRPr lang="de-DE"/>
            </a:defPPr>
            <a:lvl1pPr algn="ctr">
              <a:defRPr sz="1200">
                <a:solidFill>
                  <a:schemeClr val="bg1"/>
                </a:solidFill>
                <a:latin typeface="Myriad Pro" panose="020B05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Qualifikationsgespräch</a:t>
            </a:r>
          </a:p>
        </p:txBody>
      </p:sp>
      <p:cxnSp>
        <p:nvCxnSpPr>
          <p:cNvPr id="88" name="Verbinder: gewinkelt 87">
            <a:extLst>
              <a:ext uri="{FF2B5EF4-FFF2-40B4-BE49-F238E27FC236}">
                <a16:creationId xmlns:a16="http://schemas.microsoft.com/office/drawing/2014/main" id="{CEA3534A-CA73-451B-21EE-2E5709DDF96C}"/>
              </a:ext>
            </a:extLst>
          </p:cNvPr>
          <p:cNvCxnSpPr>
            <a:cxnSpLocks/>
            <a:stCxn id="86" idx="0"/>
            <a:endCxn id="78" idx="1"/>
          </p:cNvCxnSpPr>
          <p:nvPr/>
        </p:nvCxnSpPr>
        <p:spPr>
          <a:xfrm rot="5400000" flipH="1" flipV="1">
            <a:off x="5390662" y="1114690"/>
            <a:ext cx="1002441" cy="658751"/>
          </a:xfrm>
          <a:prstGeom prst="bentConnector2">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a:extLst>
              <a:ext uri="{FF2B5EF4-FFF2-40B4-BE49-F238E27FC236}">
                <a16:creationId xmlns:a16="http://schemas.microsoft.com/office/drawing/2014/main" id="{D9544A29-ED10-E380-579B-6EB87F4BB05F}"/>
              </a:ext>
            </a:extLst>
          </p:cNvPr>
          <p:cNvCxnSpPr>
            <a:cxnSpLocks/>
            <a:endCxn id="83" idx="1"/>
          </p:cNvCxnSpPr>
          <p:nvPr/>
        </p:nvCxnSpPr>
        <p:spPr>
          <a:xfrm>
            <a:off x="6250226" y="2183099"/>
            <a:ext cx="2895550" cy="0"/>
          </a:xfrm>
          <a:prstGeom prst="straightConnector1">
            <a:avLst/>
          </a:prstGeom>
          <a:solidFill>
            <a:srgbClr val="808080"/>
          </a:solidFill>
        </p:spPr>
      </p:cxnSp>
      <p:sp>
        <p:nvSpPr>
          <p:cNvPr id="90" name="Rechteck 89">
            <a:extLst>
              <a:ext uri="{FF2B5EF4-FFF2-40B4-BE49-F238E27FC236}">
                <a16:creationId xmlns:a16="http://schemas.microsoft.com/office/drawing/2014/main" id="{CCC8FBCF-D316-A326-24A0-568D4346CFC3}"/>
              </a:ext>
            </a:extLst>
          </p:cNvPr>
          <p:cNvSpPr/>
          <p:nvPr/>
        </p:nvSpPr>
        <p:spPr>
          <a:xfrm>
            <a:off x="4151250" y="405036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Standortbestimmung</a:t>
            </a:r>
          </a:p>
        </p:txBody>
      </p:sp>
      <p:sp>
        <p:nvSpPr>
          <p:cNvPr id="91" name="Textfeld 90">
            <a:extLst>
              <a:ext uri="{FF2B5EF4-FFF2-40B4-BE49-F238E27FC236}">
                <a16:creationId xmlns:a16="http://schemas.microsoft.com/office/drawing/2014/main" id="{D547DB2C-D9B9-D75D-692F-A3DB35267ED9}"/>
              </a:ext>
            </a:extLst>
          </p:cNvPr>
          <p:cNvSpPr txBox="1"/>
          <p:nvPr/>
        </p:nvSpPr>
        <p:spPr>
          <a:xfrm>
            <a:off x="4148153" y="4604357"/>
            <a:ext cx="2079361" cy="540125"/>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Calibri" panose="020F0502020204030204" pitchFamily="34" charset="0"/>
                <a:ea typeface="+mn-ea"/>
                <a:cs typeface="Calibri" panose="020F0502020204030204" pitchFamily="34" charset="0"/>
              </a:rPr>
              <a:t>Laufend erstellte Selbst- und Fremdeinschätzung mittels Kompetenzraster</a:t>
            </a:r>
          </a:p>
        </p:txBody>
      </p:sp>
      <p:sp>
        <p:nvSpPr>
          <p:cNvPr id="92" name="Rechteck 91">
            <a:extLst>
              <a:ext uri="{FF2B5EF4-FFF2-40B4-BE49-F238E27FC236}">
                <a16:creationId xmlns:a16="http://schemas.microsoft.com/office/drawing/2014/main" id="{89AA4576-010A-187F-DB14-B7C93ABCC4A6}"/>
              </a:ext>
            </a:extLst>
          </p:cNvPr>
          <p:cNvSpPr/>
          <p:nvPr/>
        </p:nvSpPr>
        <p:spPr>
          <a:xfrm>
            <a:off x="8588937"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Auftragserteilung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94" name="Rechteck 93">
            <a:extLst>
              <a:ext uri="{FF2B5EF4-FFF2-40B4-BE49-F238E27FC236}">
                <a16:creationId xmlns:a16="http://schemas.microsoft.com/office/drawing/2014/main" id="{D82E212D-421C-F74D-CDC9-6F5A424E90DF}"/>
              </a:ext>
            </a:extLst>
          </p:cNvPr>
          <p:cNvSpPr/>
          <p:nvPr/>
        </p:nvSpPr>
        <p:spPr>
          <a:xfrm>
            <a:off x="3874722"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Rückmeldung</a:t>
            </a:r>
          </a:p>
        </p:txBody>
      </p:sp>
      <p:sp>
        <p:nvSpPr>
          <p:cNvPr id="95" name="Rechteck 94">
            <a:extLst>
              <a:ext uri="{FF2B5EF4-FFF2-40B4-BE49-F238E27FC236}">
                <a16:creationId xmlns:a16="http://schemas.microsoft.com/office/drawing/2014/main" id="{323DC707-E30C-54F6-2EBE-3A56C1ABEBA0}"/>
              </a:ext>
            </a:extLst>
          </p:cNvPr>
          <p:cNvSpPr/>
          <p:nvPr/>
        </p:nvSpPr>
        <p:spPr>
          <a:xfrm>
            <a:off x="6230611" y="6004344"/>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Umsetzung</a:t>
            </a:r>
          </a:p>
        </p:txBody>
      </p:sp>
      <p:cxnSp>
        <p:nvCxnSpPr>
          <p:cNvPr id="96" name="Verbinder: gewinkelt 95">
            <a:extLst>
              <a:ext uri="{FF2B5EF4-FFF2-40B4-BE49-F238E27FC236}">
                <a16:creationId xmlns:a16="http://schemas.microsoft.com/office/drawing/2014/main" id="{D8848D89-BF08-291A-E072-D695540BB8CF}"/>
              </a:ext>
            </a:extLst>
          </p:cNvPr>
          <p:cNvCxnSpPr>
            <a:cxnSpLocks/>
            <a:stCxn id="95" idx="1"/>
            <a:endCxn id="94" idx="2"/>
          </p:cNvCxnSpPr>
          <p:nvPr/>
        </p:nvCxnSpPr>
        <p:spPr>
          <a:xfrm rot="10800000">
            <a:off x="4914402" y="6010162"/>
            <a:ext cx="1316209" cy="264246"/>
          </a:xfrm>
          <a:prstGeom prst="bentConnector2">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BCF00F68-4FA8-A92A-02FF-2E17C6A6C807}"/>
              </a:ext>
            </a:extLst>
          </p:cNvPr>
          <p:cNvCxnSpPr>
            <a:cxnSpLocks/>
            <a:endCxn id="92" idx="1"/>
          </p:cNvCxnSpPr>
          <p:nvPr/>
        </p:nvCxnSpPr>
        <p:spPr>
          <a:xfrm>
            <a:off x="5626571" y="5740098"/>
            <a:ext cx="296236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AF7ED982-8228-7173-BBA5-75D548D6B299}"/>
              </a:ext>
            </a:extLst>
          </p:cNvPr>
          <p:cNvCxnSpPr>
            <a:cxnSpLocks/>
            <a:stCxn id="94" idx="0"/>
          </p:cNvCxnSpPr>
          <p:nvPr/>
        </p:nvCxnSpPr>
        <p:spPr>
          <a:xfrm flipV="1">
            <a:off x="4914403" y="5092740"/>
            <a:ext cx="7926" cy="377296"/>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2F1DB0C7-6AA4-2564-7BB2-520E8E14DAAC}"/>
              </a:ext>
            </a:extLst>
          </p:cNvPr>
          <p:cNvCxnSpPr>
            <a:cxnSpLocks/>
            <a:endCxn id="95" idx="3"/>
          </p:cNvCxnSpPr>
          <p:nvPr/>
        </p:nvCxnSpPr>
        <p:spPr>
          <a:xfrm flipH="1">
            <a:off x="8309972" y="6274407"/>
            <a:ext cx="109839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98E3B4C-AEE5-56BD-02E8-D8A014A0E5FC}"/>
              </a:ext>
            </a:extLst>
          </p:cNvPr>
          <p:cNvSpPr txBox="1"/>
          <p:nvPr/>
        </p:nvSpPr>
        <p:spPr>
          <a:xfrm rot="16200000">
            <a:off x="8619763" y="3490332"/>
            <a:ext cx="5923198" cy="288097"/>
          </a:xfrm>
          <a:prstGeom prst="rect">
            <a:avLst/>
          </a:prstGeom>
          <a:solidFill>
            <a:srgbClr val="0082CA"/>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Lerndokumentation / Persönliches Portfolio</a:t>
            </a:r>
          </a:p>
        </p:txBody>
      </p:sp>
      <p:sp>
        <p:nvSpPr>
          <p:cNvPr id="109" name="Textfeld 108">
            <a:extLst>
              <a:ext uri="{FF2B5EF4-FFF2-40B4-BE49-F238E27FC236}">
                <a16:creationId xmlns:a16="http://schemas.microsoft.com/office/drawing/2014/main" id="{B051636B-BF83-636B-F10B-2937DF543B73}"/>
              </a:ext>
            </a:extLst>
          </p:cNvPr>
          <p:cNvSpPr txBox="1"/>
          <p:nvPr/>
        </p:nvSpPr>
        <p:spPr>
          <a:xfrm rot="16200000">
            <a:off x="9803340" y="5148786"/>
            <a:ext cx="2606286" cy="288100"/>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Calibri" panose="020F0502020204030204" pitchFamily="34" charset="0"/>
                <a:ea typeface="+mn-ea"/>
                <a:cs typeface="Calibri" panose="020F0502020204030204" pitchFamily="34" charset="0"/>
              </a:rPr>
              <a:t>Ausbildungsplan</a:t>
            </a:r>
          </a:p>
        </p:txBody>
      </p:sp>
      <p:pic>
        <p:nvPicPr>
          <p:cNvPr id="111" name="Grafik 110">
            <a:extLst>
              <a:ext uri="{FF2B5EF4-FFF2-40B4-BE49-F238E27FC236}">
                <a16:creationId xmlns:a16="http://schemas.microsoft.com/office/drawing/2014/main" id="{8E62FB0E-B4F6-C314-1A91-46B538E4B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040" y="3656147"/>
            <a:ext cx="2326688" cy="1447200"/>
          </a:xfrm>
          <a:prstGeom prst="rect">
            <a:avLst/>
          </a:prstGeom>
        </p:spPr>
      </p:pic>
      <p:sp>
        <p:nvSpPr>
          <p:cNvPr id="112" name="Ellipse 111">
            <a:extLst>
              <a:ext uri="{FF2B5EF4-FFF2-40B4-BE49-F238E27FC236}">
                <a16:creationId xmlns:a16="http://schemas.microsoft.com/office/drawing/2014/main" id="{02960FFA-1A88-B628-9239-02AFE9D0F19A}"/>
              </a:ext>
            </a:extLst>
          </p:cNvPr>
          <p:cNvSpPr/>
          <p:nvPr/>
        </p:nvSpPr>
        <p:spPr>
          <a:xfrm>
            <a:off x="4676363" y="3482905"/>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Kompetenz-raster</a:t>
            </a:r>
          </a:p>
        </p:txBody>
      </p:sp>
      <p:sp>
        <p:nvSpPr>
          <p:cNvPr id="113" name="Ellipse 112">
            <a:extLst>
              <a:ext uri="{FF2B5EF4-FFF2-40B4-BE49-F238E27FC236}">
                <a16:creationId xmlns:a16="http://schemas.microsoft.com/office/drawing/2014/main" id="{0C25FDF9-C2DE-94CA-B9C8-96FC3A12764D}"/>
              </a:ext>
            </a:extLst>
          </p:cNvPr>
          <p:cNvSpPr/>
          <p:nvPr/>
        </p:nvSpPr>
        <p:spPr>
          <a:xfrm>
            <a:off x="6321907" y="5159916"/>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120" name="Ellipse 119">
            <a:extLst>
              <a:ext uri="{FF2B5EF4-FFF2-40B4-BE49-F238E27FC236}">
                <a16:creationId xmlns:a16="http://schemas.microsoft.com/office/drawing/2014/main" id="{EE82C96B-3317-960F-45D2-C5A7526B17FB}"/>
              </a:ext>
            </a:extLst>
          </p:cNvPr>
          <p:cNvSpPr/>
          <p:nvPr/>
        </p:nvSpPr>
        <p:spPr>
          <a:xfrm>
            <a:off x="10128448" y="5934199"/>
            <a:ext cx="1971014"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Ausbildungs-programm</a:t>
            </a:r>
          </a:p>
        </p:txBody>
      </p:sp>
      <p:sp>
        <p:nvSpPr>
          <p:cNvPr id="42" name="Ellipse 41">
            <a:extLst>
              <a:ext uri="{FF2B5EF4-FFF2-40B4-BE49-F238E27FC236}">
                <a16:creationId xmlns:a16="http://schemas.microsoft.com/office/drawing/2014/main" id="{9878A7B5-F36D-4866-9811-BC7AABD34CAD}"/>
              </a:ext>
            </a:extLst>
          </p:cNvPr>
          <p:cNvSpPr/>
          <p:nvPr/>
        </p:nvSpPr>
        <p:spPr>
          <a:xfrm>
            <a:off x="3898209" y="1086638"/>
            <a:ext cx="2079362"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Beurteilungs-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kriterien</a:t>
            </a:r>
          </a:p>
        </p:txBody>
      </p:sp>
      <p:cxnSp>
        <p:nvCxnSpPr>
          <p:cNvPr id="4" name="Gerade Verbindung mit Pfeil 3">
            <a:extLst>
              <a:ext uri="{FF2B5EF4-FFF2-40B4-BE49-F238E27FC236}">
                <a16:creationId xmlns:a16="http://schemas.microsoft.com/office/drawing/2014/main" id="{B531B959-3668-468B-90A1-EE02B099D790}"/>
              </a:ext>
            </a:extLst>
          </p:cNvPr>
          <p:cNvCxnSpPr>
            <a:cxnSpLocks/>
          </p:cNvCxnSpPr>
          <p:nvPr/>
        </p:nvCxnSpPr>
        <p:spPr>
          <a:xfrm>
            <a:off x="8309972" y="942843"/>
            <a:ext cx="1872300"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AD99A699-A7E4-49F6-B349-F675910A55D7}"/>
              </a:ext>
            </a:extLst>
          </p:cNvPr>
          <p:cNvCxnSpPr>
            <a:cxnSpLocks/>
          </p:cNvCxnSpPr>
          <p:nvPr/>
        </p:nvCxnSpPr>
        <p:spPr>
          <a:xfrm>
            <a:off x="10182272" y="942843"/>
            <a:ext cx="0" cy="952951"/>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E7B9995-EF6D-4DAE-941B-9C97C0C94C3E}"/>
              </a:ext>
            </a:extLst>
          </p:cNvPr>
          <p:cNvSpPr txBox="1"/>
          <p:nvPr/>
        </p:nvSpPr>
        <p:spPr>
          <a:xfrm>
            <a:off x="354968" y="763472"/>
            <a:ext cx="2610330" cy="1754326"/>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Von der BiVo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geforderte Nachweise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Art. 16–18,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Workflow Extranet ovap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mit Notensynchronisation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 DBLAP 2</a:t>
            </a:r>
          </a:p>
        </p:txBody>
      </p:sp>
      <p:sp>
        <p:nvSpPr>
          <p:cNvPr id="58" name="Textfeld 57">
            <a:extLst>
              <a:ext uri="{FF2B5EF4-FFF2-40B4-BE49-F238E27FC236}">
                <a16:creationId xmlns:a16="http://schemas.microsoft.com/office/drawing/2014/main" id="{AA33FC18-0CDE-494E-8003-A28CC7301AE7}"/>
              </a:ext>
            </a:extLst>
          </p:cNvPr>
          <p:cNvSpPr txBox="1"/>
          <p:nvPr/>
        </p:nvSpPr>
        <p:spPr>
          <a:xfrm>
            <a:off x="3894245" y="2491275"/>
            <a:ext cx="3359716" cy="662267"/>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Calibri" panose="020F0502020204030204" pitchFamily="34" charset="0"/>
                <a:ea typeface="+mn-ea"/>
                <a:cs typeface="Calibri" panose="020F0502020204030204" pitchFamily="34" charset="0"/>
              </a:rPr>
              <a:t>Lerndokumentation/Persönliches Portfolio mit Praxisaufträgen, Kompetenzrastern (Selbst-/Fremdbeurteilung), Verhalten, Engagement, Massnahmen</a:t>
            </a:r>
          </a:p>
        </p:txBody>
      </p:sp>
      <p:cxnSp>
        <p:nvCxnSpPr>
          <p:cNvPr id="24" name="Gerade Verbindung mit Pfeil 23">
            <a:extLst>
              <a:ext uri="{FF2B5EF4-FFF2-40B4-BE49-F238E27FC236}">
                <a16:creationId xmlns:a16="http://schemas.microsoft.com/office/drawing/2014/main" id="{40387577-80BA-4B92-B378-F2BCCD848F43}"/>
              </a:ext>
            </a:extLst>
          </p:cNvPr>
          <p:cNvCxnSpPr/>
          <p:nvPr/>
        </p:nvCxnSpPr>
        <p:spPr>
          <a:xfrm>
            <a:off x="9480376" y="6004344"/>
            <a:ext cx="0" cy="270065"/>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D5209DA5-5195-1614-017D-4B034C785525}"/>
              </a:ext>
            </a:extLst>
          </p:cNvPr>
          <p:cNvCxnSpPr>
            <a:cxnSpLocks/>
          </p:cNvCxnSpPr>
          <p:nvPr/>
        </p:nvCxnSpPr>
        <p:spPr>
          <a:xfrm flipV="1">
            <a:off x="5515662" y="3068960"/>
            <a:ext cx="0" cy="56542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AC3F920C-D093-4FF1-994B-1D3F75C507FD}"/>
              </a:ext>
            </a:extLst>
          </p:cNvPr>
          <p:cNvPicPr>
            <a:picLocks noChangeAspect="1"/>
          </p:cNvPicPr>
          <p:nvPr/>
        </p:nvPicPr>
        <p:blipFill>
          <a:blip r:embed="rId4"/>
          <a:stretch>
            <a:fillRect/>
          </a:stretch>
        </p:blipFill>
        <p:spPr>
          <a:xfrm>
            <a:off x="9555659" y="226894"/>
            <a:ext cx="1807489" cy="618717"/>
          </a:xfrm>
          <a:prstGeom prst="rect">
            <a:avLst/>
          </a:prstGeom>
        </p:spPr>
      </p:pic>
      <p:cxnSp>
        <p:nvCxnSpPr>
          <p:cNvPr id="11" name="Gerade Verbindung mit Pfeil 10">
            <a:extLst>
              <a:ext uri="{FF2B5EF4-FFF2-40B4-BE49-F238E27FC236}">
                <a16:creationId xmlns:a16="http://schemas.microsoft.com/office/drawing/2014/main" id="{2B3094BA-C5EB-4C15-B155-60C4EDACED7F}"/>
              </a:ext>
            </a:extLst>
          </p:cNvPr>
          <p:cNvCxnSpPr>
            <a:stCxn id="78" idx="0"/>
          </p:cNvCxnSpPr>
          <p:nvPr/>
        </p:nvCxnSpPr>
        <p:spPr>
          <a:xfrm flipH="1" flipV="1">
            <a:off x="7260938" y="326084"/>
            <a:ext cx="1" cy="346697"/>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0F1D84E-69B5-4E65-9F94-6668AD73B96A}"/>
              </a:ext>
            </a:extLst>
          </p:cNvPr>
          <p:cNvCxnSpPr/>
          <p:nvPr/>
        </p:nvCxnSpPr>
        <p:spPr>
          <a:xfrm>
            <a:off x="7270291" y="324423"/>
            <a:ext cx="2248285"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74D0D7A-B40A-4A26-B31E-2EB17D55ACAD}"/>
              </a:ext>
            </a:extLst>
          </p:cNvPr>
          <p:cNvCxnSpPr>
            <a:cxnSpLocks/>
          </p:cNvCxnSpPr>
          <p:nvPr/>
        </p:nvCxnSpPr>
        <p:spPr>
          <a:xfrm>
            <a:off x="7260938" y="2222738"/>
            <a:ext cx="1884838"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888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773B25-77C4-779B-00EB-BD54D9337690}"/>
              </a:ext>
            </a:extLst>
          </p:cNvPr>
          <p:cNvSpPr>
            <a:spLocks noGrp="1"/>
          </p:cNvSpPr>
          <p:nvPr>
            <p:ph type="title"/>
          </p:nvPr>
        </p:nvSpPr>
        <p:spPr>
          <a:xfrm>
            <a:off x="963084" y="2276872"/>
            <a:ext cx="10363200" cy="1782143"/>
          </a:xfrm>
        </p:spPr>
        <p:txBody>
          <a:bodyPr>
            <a:normAutofit fontScale="90000"/>
          </a:bodyPr>
          <a:lstStyle/>
          <a:p>
            <a:r>
              <a:rPr lang="de-CH" dirty="0"/>
              <a:t>Ausbildungssysteme an Berufsfachschule und überbetrieblichen Kursen</a:t>
            </a:r>
            <a:br>
              <a:rPr lang="de-CH" dirty="0"/>
            </a:br>
            <a:endParaRPr lang="de-CH" dirty="0"/>
          </a:p>
        </p:txBody>
      </p:sp>
      <p:sp>
        <p:nvSpPr>
          <p:cNvPr id="4" name="Foliennummernplatzhalter 3">
            <a:extLst>
              <a:ext uri="{FF2B5EF4-FFF2-40B4-BE49-F238E27FC236}">
                <a16:creationId xmlns:a16="http://schemas.microsoft.com/office/drawing/2014/main" id="{2893D987-6533-4AEF-69BF-C8F23D3D18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3507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66D13-238B-9FFF-748F-52A4694C69A0}"/>
              </a:ext>
            </a:extLst>
          </p:cNvPr>
          <p:cNvSpPr>
            <a:spLocks noGrp="1"/>
          </p:cNvSpPr>
          <p:nvPr>
            <p:ph type="title"/>
          </p:nvPr>
        </p:nvSpPr>
        <p:spPr/>
        <p:txBody>
          <a:bodyPr/>
          <a:lstStyle/>
          <a:p>
            <a:r>
              <a:rPr lang="de-CH" dirty="0"/>
              <a:t>Ausbildungssystem Berufsfachschule</a:t>
            </a:r>
          </a:p>
        </p:txBody>
      </p:sp>
      <p:sp>
        <p:nvSpPr>
          <p:cNvPr id="3" name="Inhaltsplatzhalter 2">
            <a:extLst>
              <a:ext uri="{FF2B5EF4-FFF2-40B4-BE49-F238E27FC236}">
                <a16:creationId xmlns:a16="http://schemas.microsoft.com/office/drawing/2014/main" id="{38908967-AC9C-DC04-0855-44599229C9FF}"/>
              </a:ext>
            </a:extLst>
          </p:cNvPr>
          <p:cNvSpPr>
            <a:spLocks noGrp="1"/>
          </p:cNvSpPr>
          <p:nvPr>
            <p:ph idx="1"/>
          </p:nvPr>
        </p:nvSpPr>
        <p:spPr/>
        <p:txBody>
          <a:bodyPr/>
          <a:lstStyle/>
          <a:p>
            <a:pPr marL="0" indent="0">
              <a:buNone/>
            </a:pPr>
            <a:r>
              <a:rPr lang="de-CH" b="1" dirty="0"/>
              <a:t>Grundbildung EFZ: </a:t>
            </a:r>
          </a:p>
          <a:p>
            <a:r>
              <a:rPr lang="de-CH" dirty="0"/>
              <a:t>Schultage pro Lehrjahr: 2 Tage – 2 Tage – 1 Tag</a:t>
            </a:r>
          </a:p>
          <a:p>
            <a:r>
              <a:rPr lang="de-CH" dirty="0"/>
              <a:t>Keine Fächer mehr, der Unterricht ist nach Handlungskompetenzen strukturiert</a:t>
            </a:r>
          </a:p>
          <a:p>
            <a:r>
              <a:rPr lang="de-CH" dirty="0"/>
              <a:t>Vollintegrierte Allgemeinbildung (wird gemeinsam mit den Berufskenntnissen vermittelt, vor allem in HKB A)</a:t>
            </a:r>
          </a:p>
          <a:p>
            <a:r>
              <a:rPr lang="de-CH" dirty="0"/>
              <a:t>Details in </a:t>
            </a:r>
          </a:p>
          <a:p>
            <a:pPr lvl="1"/>
            <a:r>
              <a:rPr lang="de-CH" dirty="0"/>
              <a:t>Art. 11 der Bildungsverordnung und </a:t>
            </a:r>
          </a:p>
          <a:p>
            <a:pPr lvl="1"/>
            <a:r>
              <a:rPr lang="de-CH" dirty="0"/>
              <a:t>den nationalen Lehrplänen für die Berufsfachschulen (Fokus EFZ/Berufs-kenntnisse, Allgemeinbildung)</a:t>
            </a:r>
          </a:p>
          <a:p>
            <a:endParaRPr lang="de-CH" dirty="0"/>
          </a:p>
          <a:p>
            <a:endParaRPr lang="de-CH" dirty="0"/>
          </a:p>
        </p:txBody>
      </p:sp>
      <p:sp>
        <p:nvSpPr>
          <p:cNvPr id="4" name="Foliennummernplatzhalter 3">
            <a:extLst>
              <a:ext uri="{FF2B5EF4-FFF2-40B4-BE49-F238E27FC236}">
                <a16:creationId xmlns:a16="http://schemas.microsoft.com/office/drawing/2014/main" id="{190A5671-4859-F4B5-85D6-145C95FDBA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5588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15B65-18C3-F8E3-0A74-2424A78D13B1}"/>
              </a:ext>
            </a:extLst>
          </p:cNvPr>
          <p:cNvSpPr>
            <a:spLocks noGrp="1"/>
          </p:cNvSpPr>
          <p:nvPr>
            <p:ph type="title"/>
          </p:nvPr>
        </p:nvSpPr>
        <p:spPr/>
        <p:txBody>
          <a:bodyPr/>
          <a:lstStyle/>
          <a:p>
            <a:r>
              <a:rPr lang="de-CH" dirty="0"/>
              <a:t>Ausbildungssystem Berufsfachschule</a:t>
            </a:r>
          </a:p>
        </p:txBody>
      </p:sp>
      <p:sp>
        <p:nvSpPr>
          <p:cNvPr id="3" name="Inhaltsplatzhalter 2">
            <a:extLst>
              <a:ext uri="{FF2B5EF4-FFF2-40B4-BE49-F238E27FC236}">
                <a16:creationId xmlns:a16="http://schemas.microsoft.com/office/drawing/2014/main" id="{7D9E2CEA-BF15-02CC-6652-B8D71AAC4A28}"/>
              </a:ext>
            </a:extLst>
          </p:cNvPr>
          <p:cNvSpPr>
            <a:spLocks noGrp="1"/>
          </p:cNvSpPr>
          <p:nvPr>
            <p:ph idx="1"/>
          </p:nvPr>
        </p:nvSpPr>
        <p:spPr/>
        <p:txBody>
          <a:bodyPr/>
          <a:lstStyle/>
          <a:p>
            <a:pPr marL="0" indent="0">
              <a:buNone/>
            </a:pPr>
            <a:r>
              <a:rPr lang="de-CH" b="1" dirty="0"/>
              <a:t>Grundbildung EFZ mit integrierter Berufsmaturität 1:</a:t>
            </a:r>
            <a:r>
              <a:rPr lang="de-CH" dirty="0"/>
              <a:t> </a:t>
            </a:r>
          </a:p>
          <a:p>
            <a:r>
              <a:rPr lang="de-CH" dirty="0"/>
              <a:t>Schultage pro Lehrjahr: je 2 Tage, zusätzliche Lektionen werden im Rahmen von zusätzlichen Schultagen, Projekttagen etc. abgedeckt.</a:t>
            </a:r>
          </a:p>
          <a:p>
            <a:r>
              <a:rPr lang="de-CH" dirty="0"/>
              <a:t>Lerninhalte des fächerorientierten Rahmenlehrplans für die Berufsmaturität </a:t>
            </a:r>
            <a:br>
              <a:rPr lang="de-CH" dirty="0"/>
            </a:br>
            <a:r>
              <a:rPr lang="de-CH" dirty="0"/>
              <a:t>mit Trainingseinheiten für die kompetenzorientierten Berufskenntnisse kombiniert</a:t>
            </a:r>
          </a:p>
          <a:p>
            <a:r>
              <a:rPr lang="de-CH" dirty="0"/>
              <a:t>Details in den nationalen Lehrplänen für die Berufsfachschulen, Fokus EFZ mit lehrbegleitender Berufsmaturität</a:t>
            </a:r>
          </a:p>
          <a:p>
            <a:endParaRPr lang="de-CH" dirty="0"/>
          </a:p>
        </p:txBody>
      </p:sp>
      <p:sp>
        <p:nvSpPr>
          <p:cNvPr id="4" name="Foliennummernplatzhalter 3">
            <a:extLst>
              <a:ext uri="{FF2B5EF4-FFF2-40B4-BE49-F238E27FC236}">
                <a16:creationId xmlns:a16="http://schemas.microsoft.com/office/drawing/2014/main" id="{EE0BD719-6ED2-A056-3127-48C2955DB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63584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B402F-A1BC-491A-B410-DF6F6C4CCAA3}"/>
              </a:ext>
            </a:extLst>
          </p:cNvPr>
          <p:cNvSpPr>
            <a:spLocks noGrp="1"/>
          </p:cNvSpPr>
          <p:nvPr>
            <p:ph type="title"/>
          </p:nvPr>
        </p:nvSpPr>
        <p:spPr>
          <a:xfrm>
            <a:off x="263352" y="591344"/>
            <a:ext cx="10261600" cy="533400"/>
          </a:xfrm>
        </p:spPr>
        <p:txBody>
          <a:bodyPr/>
          <a:lstStyle/>
          <a:p>
            <a:r>
              <a:rPr lang="de-CH" dirty="0">
                <a:cs typeface="Calibri" panose="020F0502020204030204" pitchFamily="34" charset="0"/>
              </a:rPr>
              <a:t>Ausbildungssystem überbetriebliche Kurse</a:t>
            </a:r>
          </a:p>
        </p:txBody>
      </p:sp>
      <p:sp>
        <p:nvSpPr>
          <p:cNvPr id="3" name="Inhaltsplatzhalter 2">
            <a:extLst>
              <a:ext uri="{FF2B5EF4-FFF2-40B4-BE49-F238E27FC236}">
                <a16:creationId xmlns:a16="http://schemas.microsoft.com/office/drawing/2014/main" id="{7695F7B5-26CD-4507-86B5-44E2CD8376F1}"/>
              </a:ext>
            </a:extLst>
          </p:cNvPr>
          <p:cNvSpPr>
            <a:spLocks noGrp="1"/>
          </p:cNvSpPr>
          <p:nvPr>
            <p:ph idx="1"/>
          </p:nvPr>
        </p:nvSpPr>
        <p:spPr>
          <a:xfrm>
            <a:off x="119336" y="998129"/>
            <a:ext cx="623392" cy="1278743"/>
          </a:xfrm>
        </p:spPr>
        <p:txBody>
          <a:bodyPr vert="vert270"/>
          <a:lstStyle/>
          <a:p>
            <a:pPr marL="0" indent="0">
              <a:buNone/>
            </a:pPr>
            <a:r>
              <a:rPr lang="de-CH" sz="1400" b="1" dirty="0">
                <a:solidFill>
                  <a:schemeClr val="accent4"/>
                </a:solidFill>
                <a:cs typeface="Calibri" panose="020F0502020204030204" pitchFamily="34" charset="0"/>
              </a:rPr>
              <a:t>Vorbereitung</a:t>
            </a:r>
          </a:p>
        </p:txBody>
      </p:sp>
      <p:sp>
        <p:nvSpPr>
          <p:cNvPr id="5" name="Rechteck 4">
            <a:extLst>
              <a:ext uri="{FF2B5EF4-FFF2-40B4-BE49-F238E27FC236}">
                <a16:creationId xmlns:a16="http://schemas.microsoft.com/office/drawing/2014/main" id="{673A1258-5E1E-4CA4-B85B-F9D9ABC2D5E5}"/>
              </a:ext>
            </a:extLst>
          </p:cNvPr>
          <p:cNvSpPr/>
          <p:nvPr/>
        </p:nvSpPr>
        <p:spPr>
          <a:xfrm>
            <a:off x="574709" y="1261395"/>
            <a:ext cx="11402283" cy="106560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Rechteck 5">
            <a:extLst>
              <a:ext uri="{FF2B5EF4-FFF2-40B4-BE49-F238E27FC236}">
                <a16:creationId xmlns:a16="http://schemas.microsoft.com/office/drawing/2014/main" id="{D7527A35-E6A1-45E5-9CEC-2E57E1FA5496}"/>
              </a:ext>
            </a:extLst>
          </p:cNvPr>
          <p:cNvSpPr/>
          <p:nvPr/>
        </p:nvSpPr>
        <p:spPr>
          <a:xfrm>
            <a:off x="574709" y="2507339"/>
            <a:ext cx="11402283" cy="1154323"/>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Inhaltsplatzhalter 2">
            <a:extLst>
              <a:ext uri="{FF2B5EF4-FFF2-40B4-BE49-F238E27FC236}">
                <a16:creationId xmlns:a16="http://schemas.microsoft.com/office/drawing/2014/main" id="{08412526-A0DE-41F3-813A-F15112807456}"/>
              </a:ext>
            </a:extLst>
          </p:cNvPr>
          <p:cNvSpPr txBox="1">
            <a:spLocks/>
          </p:cNvSpPr>
          <p:nvPr/>
        </p:nvSpPr>
        <p:spPr bwMode="auto">
          <a:xfrm>
            <a:off x="193837" y="2331484"/>
            <a:ext cx="357547" cy="127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rPr>
              <a:t>Durchführung</a:t>
            </a:r>
          </a:p>
        </p:txBody>
      </p:sp>
      <p:sp>
        <p:nvSpPr>
          <p:cNvPr id="8" name="Rechteck 7">
            <a:extLst>
              <a:ext uri="{FF2B5EF4-FFF2-40B4-BE49-F238E27FC236}">
                <a16:creationId xmlns:a16="http://schemas.microsoft.com/office/drawing/2014/main" id="{0A2ED6CE-71E0-459A-A445-44B10E005FE8}"/>
              </a:ext>
            </a:extLst>
          </p:cNvPr>
          <p:cNvSpPr/>
          <p:nvPr/>
        </p:nvSpPr>
        <p:spPr>
          <a:xfrm>
            <a:off x="574709" y="3794949"/>
            <a:ext cx="11402283" cy="1278744"/>
          </a:xfrm>
          <a:prstGeom prst="rect">
            <a:avLst/>
          </a:prstGeom>
          <a:solidFill>
            <a:schemeClr val="accent2">
              <a:lumMod val="10000"/>
              <a:lumOff val="90000"/>
            </a:schemeClr>
          </a:solidFill>
          <a:ln>
            <a:solidFill>
              <a:schemeClr val="accent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srgbClr val="C0504D"/>
              </a:solidFill>
              <a:effectLst/>
              <a:uLnTx/>
              <a:uFillTx/>
              <a:latin typeface="Calibri" panose="020F0502020204030204" pitchFamily="34" charset="0"/>
              <a:ea typeface="+mn-ea"/>
              <a:cs typeface="Calibri" panose="020F0502020204030204" pitchFamily="34" charset="0"/>
            </a:endParaRPr>
          </a:p>
        </p:txBody>
      </p:sp>
      <p:sp>
        <p:nvSpPr>
          <p:cNvPr id="9" name="Inhaltsplatzhalter 2">
            <a:extLst>
              <a:ext uri="{FF2B5EF4-FFF2-40B4-BE49-F238E27FC236}">
                <a16:creationId xmlns:a16="http://schemas.microsoft.com/office/drawing/2014/main" id="{FA7F90CD-196D-4D2F-A3F5-E9DAABC8C99A}"/>
              </a:ext>
            </a:extLst>
          </p:cNvPr>
          <p:cNvSpPr txBox="1">
            <a:spLocks/>
          </p:cNvSpPr>
          <p:nvPr/>
        </p:nvSpPr>
        <p:spPr bwMode="auto">
          <a:xfrm>
            <a:off x="49821" y="3664167"/>
            <a:ext cx="623392" cy="127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C0504D">
                    <a:lumMod val="75000"/>
                    <a:lumOff val="25000"/>
                  </a:srgbClr>
                </a:solidFill>
                <a:effectLst/>
                <a:uLnTx/>
                <a:uFillTx/>
                <a:latin typeface="Calibri" panose="020F0502020204030204" pitchFamily="34" charset="0"/>
                <a:ea typeface="+mn-ea"/>
                <a:cs typeface="Calibri" panose="020F0502020204030204" pitchFamily="34" charset="0"/>
              </a:rPr>
              <a:t>Nach-bearbeitung</a:t>
            </a:r>
          </a:p>
        </p:txBody>
      </p:sp>
      <p:sp>
        <p:nvSpPr>
          <p:cNvPr id="11" name="Rechteck 10">
            <a:extLst>
              <a:ext uri="{FF2B5EF4-FFF2-40B4-BE49-F238E27FC236}">
                <a16:creationId xmlns:a16="http://schemas.microsoft.com/office/drawing/2014/main" id="{03B4E76B-8067-48B9-959B-3CBDB638D219}"/>
              </a:ext>
            </a:extLst>
          </p:cNvPr>
          <p:cNvSpPr/>
          <p:nvPr/>
        </p:nvSpPr>
        <p:spPr>
          <a:xfrm>
            <a:off x="574709" y="5231027"/>
            <a:ext cx="11402283" cy="115432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srgbClr val="EEECE1"/>
              </a:solidFill>
              <a:effectLst/>
              <a:uLnTx/>
              <a:uFillTx/>
              <a:latin typeface="Calibri" panose="020F0502020204030204" pitchFamily="34" charset="0"/>
              <a:ea typeface="+mn-ea"/>
              <a:cs typeface="Calibri" panose="020F0502020204030204" pitchFamily="34" charset="0"/>
            </a:endParaRPr>
          </a:p>
        </p:txBody>
      </p:sp>
      <p:sp>
        <p:nvSpPr>
          <p:cNvPr id="12" name="Inhaltsplatzhalter 2">
            <a:extLst>
              <a:ext uri="{FF2B5EF4-FFF2-40B4-BE49-F238E27FC236}">
                <a16:creationId xmlns:a16="http://schemas.microsoft.com/office/drawing/2014/main" id="{8F4E78F5-95DB-4994-9C08-D6282886BC8D}"/>
              </a:ext>
            </a:extLst>
          </p:cNvPr>
          <p:cNvSpPr txBox="1">
            <a:spLocks/>
          </p:cNvSpPr>
          <p:nvPr/>
        </p:nvSpPr>
        <p:spPr bwMode="auto">
          <a:xfrm>
            <a:off x="72512" y="4828678"/>
            <a:ext cx="622888" cy="148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59200A"/>
                </a:solidFill>
                <a:effectLst/>
                <a:uLnTx/>
                <a:uFillTx/>
                <a:latin typeface="Calibri" panose="020F0502020204030204" pitchFamily="34" charset="0"/>
                <a:ea typeface="+mn-ea"/>
                <a:cs typeface="Calibri" panose="020F0502020204030204" pitchFamily="34" charset="0"/>
              </a:rPr>
              <a:t>üK-Kompetenz-nachweise</a:t>
            </a:r>
          </a:p>
        </p:txBody>
      </p:sp>
      <p:sp>
        <p:nvSpPr>
          <p:cNvPr id="13" name="Rechteck 12">
            <a:extLst>
              <a:ext uri="{FF2B5EF4-FFF2-40B4-BE49-F238E27FC236}">
                <a16:creationId xmlns:a16="http://schemas.microsoft.com/office/drawing/2014/main" id="{F3ABE016-1DD3-4743-AD33-D1A5BC742DAE}"/>
              </a:ext>
            </a:extLst>
          </p:cNvPr>
          <p:cNvSpPr/>
          <p:nvPr/>
        </p:nvSpPr>
        <p:spPr>
          <a:xfrm>
            <a:off x="1860578" y="2805704"/>
            <a:ext cx="788775"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1</a:t>
            </a:r>
          </a:p>
        </p:txBody>
      </p:sp>
      <p:sp>
        <p:nvSpPr>
          <p:cNvPr id="14" name="Rechteck 13">
            <a:extLst>
              <a:ext uri="{FF2B5EF4-FFF2-40B4-BE49-F238E27FC236}">
                <a16:creationId xmlns:a16="http://schemas.microsoft.com/office/drawing/2014/main" id="{BA9903DE-C891-4808-9212-92E4FCFEDA48}"/>
              </a:ext>
            </a:extLst>
          </p:cNvPr>
          <p:cNvSpPr/>
          <p:nvPr/>
        </p:nvSpPr>
        <p:spPr>
          <a:xfrm>
            <a:off x="5679592" y="2808591"/>
            <a:ext cx="788773"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3</a:t>
            </a:r>
          </a:p>
        </p:txBody>
      </p:sp>
      <p:sp>
        <p:nvSpPr>
          <p:cNvPr id="15" name="Rechteck 14">
            <a:extLst>
              <a:ext uri="{FF2B5EF4-FFF2-40B4-BE49-F238E27FC236}">
                <a16:creationId xmlns:a16="http://schemas.microsoft.com/office/drawing/2014/main" id="{D8165FD4-57D9-44A2-AA3F-1DB4EC8D392B}"/>
              </a:ext>
            </a:extLst>
          </p:cNvPr>
          <p:cNvSpPr/>
          <p:nvPr/>
        </p:nvSpPr>
        <p:spPr>
          <a:xfrm>
            <a:off x="3776282" y="2789292"/>
            <a:ext cx="779265"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2</a:t>
            </a:r>
          </a:p>
        </p:txBody>
      </p:sp>
      <p:sp>
        <p:nvSpPr>
          <p:cNvPr id="16" name="Rechteck 15">
            <a:extLst>
              <a:ext uri="{FF2B5EF4-FFF2-40B4-BE49-F238E27FC236}">
                <a16:creationId xmlns:a16="http://schemas.microsoft.com/office/drawing/2014/main" id="{75A9964C-B08C-4601-BB55-FB3F620C8E0B}"/>
              </a:ext>
            </a:extLst>
          </p:cNvPr>
          <p:cNvSpPr/>
          <p:nvPr/>
        </p:nvSpPr>
        <p:spPr>
          <a:xfrm>
            <a:off x="7587231" y="2805704"/>
            <a:ext cx="788773"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4</a:t>
            </a:r>
          </a:p>
        </p:txBody>
      </p:sp>
      <p:sp>
        <p:nvSpPr>
          <p:cNvPr id="17" name="Rechteck 16">
            <a:extLst>
              <a:ext uri="{FF2B5EF4-FFF2-40B4-BE49-F238E27FC236}">
                <a16:creationId xmlns:a16="http://schemas.microsoft.com/office/drawing/2014/main" id="{5062BF71-E1ED-4433-92BF-874AEA21BEEC}"/>
              </a:ext>
            </a:extLst>
          </p:cNvPr>
          <p:cNvSpPr/>
          <p:nvPr/>
        </p:nvSpPr>
        <p:spPr>
          <a:xfrm>
            <a:off x="9498605" y="2805704"/>
            <a:ext cx="780707"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5</a:t>
            </a:r>
          </a:p>
        </p:txBody>
      </p:sp>
      <p:sp>
        <p:nvSpPr>
          <p:cNvPr id="18" name="Rechteck 17">
            <a:extLst>
              <a:ext uri="{FF2B5EF4-FFF2-40B4-BE49-F238E27FC236}">
                <a16:creationId xmlns:a16="http://schemas.microsoft.com/office/drawing/2014/main" id="{9AB8E13B-6E3B-4B2D-9AB7-D4DF685F9C25}"/>
              </a:ext>
            </a:extLst>
          </p:cNvPr>
          <p:cNvSpPr/>
          <p:nvPr/>
        </p:nvSpPr>
        <p:spPr>
          <a:xfrm>
            <a:off x="736533" y="1555660"/>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19" name="Rechteck 18">
            <a:extLst>
              <a:ext uri="{FF2B5EF4-FFF2-40B4-BE49-F238E27FC236}">
                <a16:creationId xmlns:a16="http://schemas.microsoft.com/office/drawing/2014/main" id="{C685909E-B5BB-4C94-8E46-AC8D509F6366}"/>
              </a:ext>
            </a:extLst>
          </p:cNvPr>
          <p:cNvSpPr/>
          <p:nvPr/>
        </p:nvSpPr>
        <p:spPr>
          <a:xfrm>
            <a:off x="2650795" y="1558767"/>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0" name="Rechteck 19">
            <a:extLst>
              <a:ext uri="{FF2B5EF4-FFF2-40B4-BE49-F238E27FC236}">
                <a16:creationId xmlns:a16="http://schemas.microsoft.com/office/drawing/2014/main" id="{46290C3E-2442-4398-A61F-6C20BE294307}"/>
              </a:ext>
            </a:extLst>
          </p:cNvPr>
          <p:cNvSpPr/>
          <p:nvPr/>
        </p:nvSpPr>
        <p:spPr>
          <a:xfrm>
            <a:off x="4555547" y="1555660"/>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1" name="Rechteck 20">
            <a:extLst>
              <a:ext uri="{FF2B5EF4-FFF2-40B4-BE49-F238E27FC236}">
                <a16:creationId xmlns:a16="http://schemas.microsoft.com/office/drawing/2014/main" id="{3680F04E-D8B8-4272-91BA-577BA05D443E}"/>
              </a:ext>
            </a:extLst>
          </p:cNvPr>
          <p:cNvSpPr/>
          <p:nvPr/>
        </p:nvSpPr>
        <p:spPr>
          <a:xfrm>
            <a:off x="6461743" y="1566993"/>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2" name="Rechteck 21">
            <a:extLst>
              <a:ext uri="{FF2B5EF4-FFF2-40B4-BE49-F238E27FC236}">
                <a16:creationId xmlns:a16="http://schemas.microsoft.com/office/drawing/2014/main" id="{AB5C9BEA-6E12-429E-88E5-38B300754CF4}"/>
              </a:ext>
            </a:extLst>
          </p:cNvPr>
          <p:cNvSpPr/>
          <p:nvPr/>
        </p:nvSpPr>
        <p:spPr>
          <a:xfrm>
            <a:off x="8376004" y="1566993"/>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3" name="Rechteck 22">
            <a:extLst>
              <a:ext uri="{FF2B5EF4-FFF2-40B4-BE49-F238E27FC236}">
                <a16:creationId xmlns:a16="http://schemas.microsoft.com/office/drawing/2014/main" id="{D3FFAF42-BA13-4E46-90C1-5E3AA9CEB3CC}"/>
              </a:ext>
            </a:extLst>
          </p:cNvPr>
          <p:cNvSpPr/>
          <p:nvPr/>
        </p:nvSpPr>
        <p:spPr>
          <a:xfrm>
            <a:off x="2649353" y="5372847"/>
            <a:ext cx="1598346" cy="405022"/>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sp>
        <p:nvSpPr>
          <p:cNvPr id="24" name="Rechteck 23">
            <a:extLst>
              <a:ext uri="{FF2B5EF4-FFF2-40B4-BE49-F238E27FC236}">
                <a16:creationId xmlns:a16="http://schemas.microsoft.com/office/drawing/2014/main" id="{1AD4D59F-A6AF-40F7-92CB-5EB8D726B193}"/>
              </a:ext>
            </a:extLst>
          </p:cNvPr>
          <p:cNvSpPr/>
          <p:nvPr/>
        </p:nvSpPr>
        <p:spPr>
          <a:xfrm>
            <a:off x="2650074" y="5879096"/>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25" name="Rechteck 24">
            <a:extLst>
              <a:ext uri="{FF2B5EF4-FFF2-40B4-BE49-F238E27FC236}">
                <a16:creationId xmlns:a16="http://schemas.microsoft.com/office/drawing/2014/main" id="{9ECEDC77-BA8F-4B23-ABE7-A0729C706AFF}"/>
              </a:ext>
            </a:extLst>
          </p:cNvPr>
          <p:cNvSpPr/>
          <p:nvPr/>
        </p:nvSpPr>
        <p:spPr>
          <a:xfrm>
            <a:off x="4555547" y="5876980"/>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26" name="Rechteck 25">
            <a:extLst>
              <a:ext uri="{FF2B5EF4-FFF2-40B4-BE49-F238E27FC236}">
                <a16:creationId xmlns:a16="http://schemas.microsoft.com/office/drawing/2014/main" id="{41B08BA8-CC42-46F1-AE73-E509D1E1F41B}"/>
              </a:ext>
            </a:extLst>
          </p:cNvPr>
          <p:cNvSpPr/>
          <p:nvPr/>
        </p:nvSpPr>
        <p:spPr>
          <a:xfrm>
            <a:off x="6518294" y="5874784"/>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27" name="Rechteck 26">
            <a:extLst>
              <a:ext uri="{FF2B5EF4-FFF2-40B4-BE49-F238E27FC236}">
                <a16:creationId xmlns:a16="http://schemas.microsoft.com/office/drawing/2014/main" id="{48F23462-AA32-4776-B011-C5A717C61E0C}"/>
              </a:ext>
            </a:extLst>
          </p:cNvPr>
          <p:cNvSpPr/>
          <p:nvPr/>
        </p:nvSpPr>
        <p:spPr>
          <a:xfrm>
            <a:off x="8373117" y="5883788"/>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30" name="Rechteck 29">
            <a:extLst>
              <a:ext uri="{FF2B5EF4-FFF2-40B4-BE49-F238E27FC236}">
                <a16:creationId xmlns:a16="http://schemas.microsoft.com/office/drawing/2014/main" id="{0BA6DF36-8BAC-452A-9121-BB7DF6D7DAAD}"/>
              </a:ext>
            </a:extLst>
          </p:cNvPr>
          <p:cNvSpPr/>
          <p:nvPr/>
        </p:nvSpPr>
        <p:spPr>
          <a:xfrm>
            <a:off x="1860578" y="4525758"/>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5" name="Rechteck 34">
            <a:extLst>
              <a:ext uri="{FF2B5EF4-FFF2-40B4-BE49-F238E27FC236}">
                <a16:creationId xmlns:a16="http://schemas.microsoft.com/office/drawing/2014/main" id="{1856CB36-0C40-46B1-971F-136DC9174DAF}"/>
              </a:ext>
            </a:extLst>
          </p:cNvPr>
          <p:cNvSpPr/>
          <p:nvPr/>
        </p:nvSpPr>
        <p:spPr>
          <a:xfrm>
            <a:off x="3776282" y="4544251"/>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6" name="Rechteck 35">
            <a:extLst>
              <a:ext uri="{FF2B5EF4-FFF2-40B4-BE49-F238E27FC236}">
                <a16:creationId xmlns:a16="http://schemas.microsoft.com/office/drawing/2014/main" id="{8EF0BD9A-1355-4B69-B509-C5B2C9D4D8EC}"/>
              </a:ext>
            </a:extLst>
          </p:cNvPr>
          <p:cNvSpPr/>
          <p:nvPr/>
        </p:nvSpPr>
        <p:spPr>
          <a:xfrm>
            <a:off x="5679593" y="4544251"/>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7" name="Rechteck 36">
            <a:extLst>
              <a:ext uri="{FF2B5EF4-FFF2-40B4-BE49-F238E27FC236}">
                <a16:creationId xmlns:a16="http://schemas.microsoft.com/office/drawing/2014/main" id="{57DE228D-4755-40B5-A402-AC399DF9FFCF}"/>
              </a:ext>
            </a:extLst>
          </p:cNvPr>
          <p:cNvSpPr/>
          <p:nvPr/>
        </p:nvSpPr>
        <p:spPr>
          <a:xfrm>
            <a:off x="7582903" y="4544251"/>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4" name="Rechteck 33">
            <a:extLst>
              <a:ext uri="{FF2B5EF4-FFF2-40B4-BE49-F238E27FC236}">
                <a16:creationId xmlns:a16="http://schemas.microsoft.com/office/drawing/2014/main" id="{41946329-E319-490F-9861-353DD33220D7}"/>
              </a:ext>
            </a:extLst>
          </p:cNvPr>
          <p:cNvSpPr/>
          <p:nvPr/>
        </p:nvSpPr>
        <p:spPr>
          <a:xfrm>
            <a:off x="2649352" y="3883940"/>
            <a:ext cx="1334413" cy="570715"/>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 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sp>
        <p:nvSpPr>
          <p:cNvPr id="41" name="Rechteck 40">
            <a:extLst>
              <a:ext uri="{FF2B5EF4-FFF2-40B4-BE49-F238E27FC236}">
                <a16:creationId xmlns:a16="http://schemas.microsoft.com/office/drawing/2014/main" id="{9B40D5FA-EE06-4290-AF8A-D581850AB29C}"/>
              </a:ext>
            </a:extLst>
          </p:cNvPr>
          <p:cNvSpPr/>
          <p:nvPr/>
        </p:nvSpPr>
        <p:spPr>
          <a:xfrm>
            <a:off x="6514643" y="3861048"/>
            <a:ext cx="1332883" cy="593606"/>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 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cxnSp>
        <p:nvCxnSpPr>
          <p:cNvPr id="31" name="Gerade Verbindung mit Pfeil 30">
            <a:extLst>
              <a:ext uri="{FF2B5EF4-FFF2-40B4-BE49-F238E27FC236}">
                <a16:creationId xmlns:a16="http://schemas.microsoft.com/office/drawing/2014/main" id="{CCF10FC3-8463-4C3D-B959-8954D3FD6225}"/>
              </a:ext>
            </a:extLst>
          </p:cNvPr>
          <p:cNvCxnSpPr>
            <a:cxnSpLocks/>
          </p:cNvCxnSpPr>
          <p:nvPr/>
        </p:nvCxnSpPr>
        <p:spPr>
          <a:xfrm>
            <a:off x="3311691" y="4408941"/>
            <a:ext cx="0" cy="959593"/>
          </a:xfrm>
          <a:prstGeom prst="straightConnector1">
            <a:avLst/>
          </a:prstGeom>
          <a:ln w="12700">
            <a:solidFill>
              <a:srgbClr val="59200A"/>
            </a:solidFill>
            <a:tailEnd type="triangle"/>
          </a:ln>
        </p:spPr>
        <p:style>
          <a:lnRef idx="1">
            <a:schemeClr val="accent1"/>
          </a:lnRef>
          <a:fillRef idx="0">
            <a:schemeClr val="accent1"/>
          </a:fillRef>
          <a:effectRef idx="0">
            <a:schemeClr val="accent1"/>
          </a:effectRef>
          <a:fontRef idx="minor">
            <a:schemeClr val="tx1"/>
          </a:fontRef>
        </p:style>
      </p:cxnSp>
      <p:sp>
        <p:nvSpPr>
          <p:cNvPr id="47" name="Inhaltsplatzhalter 2">
            <a:extLst>
              <a:ext uri="{FF2B5EF4-FFF2-40B4-BE49-F238E27FC236}">
                <a16:creationId xmlns:a16="http://schemas.microsoft.com/office/drawing/2014/main" id="{29D88309-B23B-4236-92EE-EF9C5A4E5E9A}"/>
              </a:ext>
            </a:extLst>
          </p:cNvPr>
          <p:cNvSpPr txBox="1">
            <a:spLocks/>
          </p:cNvSpPr>
          <p:nvPr/>
        </p:nvSpPr>
        <p:spPr bwMode="auto">
          <a:xfrm rot="5400000">
            <a:off x="3785836" y="5520655"/>
            <a:ext cx="211148" cy="221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59200A"/>
                </a:solidFill>
                <a:effectLst/>
                <a:uLnTx/>
                <a:uFillTx/>
                <a:latin typeface="Calibri" panose="020F0502020204030204" pitchFamily="34" charset="0"/>
                <a:ea typeface="+mn-ea"/>
                <a:cs typeface="Calibri" panose="020F0502020204030204" pitchFamily="34" charset="0"/>
              </a:rPr>
              <a:t>üK-Kompetenznachweis 1</a:t>
            </a:r>
          </a:p>
        </p:txBody>
      </p:sp>
      <p:sp>
        <p:nvSpPr>
          <p:cNvPr id="10" name="Rechteck 9">
            <a:extLst>
              <a:ext uri="{FF2B5EF4-FFF2-40B4-BE49-F238E27FC236}">
                <a16:creationId xmlns:a16="http://schemas.microsoft.com/office/drawing/2014/main" id="{27FBF471-55CD-4C5F-AB03-A9E950A41C28}"/>
              </a:ext>
            </a:extLst>
          </p:cNvPr>
          <p:cNvSpPr/>
          <p:nvPr/>
        </p:nvSpPr>
        <p:spPr>
          <a:xfrm>
            <a:off x="2351593" y="5231027"/>
            <a:ext cx="3057180" cy="1190603"/>
          </a:xfrm>
          <a:prstGeom prst="rect">
            <a:avLst/>
          </a:prstGeom>
          <a:noFill/>
          <a:ln w="12700">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8" name="Rechteck 47">
            <a:extLst>
              <a:ext uri="{FF2B5EF4-FFF2-40B4-BE49-F238E27FC236}">
                <a16:creationId xmlns:a16="http://schemas.microsoft.com/office/drawing/2014/main" id="{65A605F9-2835-4CFE-8D85-C339AE65A63E}"/>
              </a:ext>
            </a:extLst>
          </p:cNvPr>
          <p:cNvSpPr/>
          <p:nvPr/>
        </p:nvSpPr>
        <p:spPr>
          <a:xfrm>
            <a:off x="6513879" y="5368533"/>
            <a:ext cx="1598345" cy="405022"/>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sp>
        <p:nvSpPr>
          <p:cNvPr id="52" name="Rechteck 51">
            <a:extLst>
              <a:ext uri="{FF2B5EF4-FFF2-40B4-BE49-F238E27FC236}">
                <a16:creationId xmlns:a16="http://schemas.microsoft.com/office/drawing/2014/main" id="{21E54789-3F26-42F4-B42A-6857408B0754}"/>
              </a:ext>
            </a:extLst>
          </p:cNvPr>
          <p:cNvSpPr/>
          <p:nvPr/>
        </p:nvSpPr>
        <p:spPr>
          <a:xfrm>
            <a:off x="6344875" y="5231027"/>
            <a:ext cx="2919477" cy="1190603"/>
          </a:xfrm>
          <a:prstGeom prst="rect">
            <a:avLst/>
          </a:prstGeom>
          <a:noFill/>
          <a:ln w="12700">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4" name="Inhaltsplatzhalter 2">
            <a:extLst>
              <a:ext uri="{FF2B5EF4-FFF2-40B4-BE49-F238E27FC236}">
                <a16:creationId xmlns:a16="http://schemas.microsoft.com/office/drawing/2014/main" id="{09C2B303-94E0-4CD9-8E59-E7C788066C5A}"/>
              </a:ext>
            </a:extLst>
          </p:cNvPr>
          <p:cNvSpPr txBox="1">
            <a:spLocks/>
          </p:cNvSpPr>
          <p:nvPr/>
        </p:nvSpPr>
        <p:spPr bwMode="auto">
          <a:xfrm rot="5400000">
            <a:off x="7746276" y="5520656"/>
            <a:ext cx="211148" cy="221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59200A"/>
                </a:solidFill>
                <a:effectLst/>
                <a:uLnTx/>
                <a:uFillTx/>
                <a:latin typeface="Calibri" panose="020F0502020204030204" pitchFamily="34" charset="0"/>
                <a:ea typeface="+mn-ea"/>
                <a:cs typeface="Calibri" panose="020F0502020204030204" pitchFamily="34" charset="0"/>
              </a:rPr>
              <a:t>üK-Kompetenznachweis 2</a:t>
            </a:r>
          </a:p>
        </p:txBody>
      </p:sp>
      <p:cxnSp>
        <p:nvCxnSpPr>
          <p:cNvPr id="55" name="Gerade Verbindung mit Pfeil 54">
            <a:extLst>
              <a:ext uri="{FF2B5EF4-FFF2-40B4-BE49-F238E27FC236}">
                <a16:creationId xmlns:a16="http://schemas.microsoft.com/office/drawing/2014/main" id="{281C1FC5-421B-425F-AFDA-A103DAEC691F}"/>
              </a:ext>
            </a:extLst>
          </p:cNvPr>
          <p:cNvCxnSpPr>
            <a:cxnSpLocks/>
          </p:cNvCxnSpPr>
          <p:nvPr/>
        </p:nvCxnSpPr>
        <p:spPr>
          <a:xfrm>
            <a:off x="7176120" y="4408940"/>
            <a:ext cx="0" cy="959593"/>
          </a:xfrm>
          <a:prstGeom prst="straightConnector1">
            <a:avLst/>
          </a:prstGeom>
          <a:ln w="12700">
            <a:solidFill>
              <a:srgbClr val="59200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6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3B2E4-5C34-ED21-1110-D390771D29A0}"/>
              </a:ext>
            </a:extLst>
          </p:cNvPr>
          <p:cNvSpPr>
            <a:spLocks noGrp="1"/>
          </p:cNvSpPr>
          <p:nvPr>
            <p:ph type="title"/>
          </p:nvPr>
        </p:nvSpPr>
        <p:spPr/>
        <p:txBody>
          <a:bodyPr/>
          <a:lstStyle/>
          <a:p>
            <a:r>
              <a:rPr lang="de-CH" dirty="0"/>
              <a:t>Qualifikationsverfahren</a:t>
            </a:r>
          </a:p>
        </p:txBody>
      </p:sp>
      <p:sp>
        <p:nvSpPr>
          <p:cNvPr id="3" name="Textplatzhalter 2">
            <a:extLst>
              <a:ext uri="{FF2B5EF4-FFF2-40B4-BE49-F238E27FC236}">
                <a16:creationId xmlns:a16="http://schemas.microsoft.com/office/drawing/2014/main" id="{6D5AD5BB-A424-7E40-9B38-DB199DFE51A4}"/>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0B8BB4A4-1E34-037A-D2B3-ACFD98C867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6928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7DB9DD6-4AB7-7914-3A19-1AF07C85141E}"/>
              </a:ext>
            </a:extLst>
          </p:cNvPr>
          <p:cNvSpPr>
            <a:spLocks noGrp="1"/>
          </p:cNvSpPr>
          <p:nvPr>
            <p:ph type="title"/>
          </p:nvPr>
        </p:nvSpPr>
        <p:spPr>
          <a:xfrm>
            <a:off x="609600" y="764704"/>
            <a:ext cx="8599805" cy="652934"/>
          </a:xfrm>
        </p:spPr>
        <p:txBody>
          <a:bodyPr/>
          <a:lstStyle/>
          <a:p>
            <a:r>
              <a:rPr lang="de-CH" dirty="0">
                <a:cs typeface="Calibri" panose="020F0502020204030204" pitchFamily="34" charset="0"/>
              </a:rPr>
              <a:t>Qualifikationsverfahren im Überblick</a:t>
            </a:r>
          </a:p>
        </p:txBody>
      </p:sp>
      <p:sp>
        <p:nvSpPr>
          <p:cNvPr id="6" name="Würfel 5">
            <a:extLst>
              <a:ext uri="{FF2B5EF4-FFF2-40B4-BE49-F238E27FC236}">
                <a16:creationId xmlns:a16="http://schemas.microsoft.com/office/drawing/2014/main" id="{90CA720C-A9BF-5BBF-1D27-532614748F62}"/>
              </a:ext>
            </a:extLst>
          </p:cNvPr>
          <p:cNvSpPr/>
          <p:nvPr/>
        </p:nvSpPr>
        <p:spPr>
          <a:xfrm>
            <a:off x="345131" y="3306832"/>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Meine Kompetenznachweise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Zeugnisse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Zertifikate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usw.</a:t>
            </a:r>
          </a:p>
        </p:txBody>
      </p:sp>
      <p:sp>
        <p:nvSpPr>
          <p:cNvPr id="7" name="Würfel 6">
            <a:extLst>
              <a:ext uri="{FF2B5EF4-FFF2-40B4-BE49-F238E27FC236}">
                <a16:creationId xmlns:a16="http://schemas.microsoft.com/office/drawing/2014/main" id="{75EA3EBD-923B-1F59-98C7-3211BBAD40FB}"/>
              </a:ext>
            </a:extLst>
          </p:cNvPr>
          <p:cNvSpPr/>
          <p:nvPr/>
        </p:nvSpPr>
        <p:spPr>
          <a:xfrm>
            <a:off x="345131" y="1790947"/>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Meine Projekte / Meine Extrameile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Handlungskompetenzübergreifende bzw. -überschreitende Projekte und Umsetzungen</a:t>
            </a:r>
          </a:p>
        </p:txBody>
      </p:sp>
      <p:sp>
        <p:nvSpPr>
          <p:cNvPr id="8" name="Würfel 7">
            <a:extLst>
              <a:ext uri="{FF2B5EF4-FFF2-40B4-BE49-F238E27FC236}">
                <a16:creationId xmlns:a16="http://schemas.microsoft.com/office/drawing/2014/main" id="{8BF8706E-52EF-9560-2A9F-2DFB71300672}"/>
              </a:ext>
            </a:extLst>
          </p:cNvPr>
          <p:cNvSpPr/>
          <p:nvPr/>
        </p:nvSpPr>
        <p:spPr>
          <a:xfrm>
            <a:off x="336947" y="4792147"/>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Out of the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Was zeichnet mich ausserhalb meiner Berufsrolle aus?</a:t>
            </a:r>
          </a:p>
        </p:txBody>
      </p:sp>
      <p:sp>
        <p:nvSpPr>
          <p:cNvPr id="9" name="Würfel 8">
            <a:extLst>
              <a:ext uri="{FF2B5EF4-FFF2-40B4-BE49-F238E27FC236}">
                <a16:creationId xmlns:a16="http://schemas.microsoft.com/office/drawing/2014/main" id="{4944621A-D606-EF95-E581-FEB8A3608931}"/>
              </a:ext>
            </a:extLst>
          </p:cNvPr>
          <p:cNvSpPr/>
          <p:nvPr/>
        </p:nvSpPr>
        <p:spPr>
          <a:xfrm>
            <a:off x="3281985" y="1797245"/>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Meine beruflichen Erfahrungen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Praxisaufträge mit Dokumentation pro Handlungskompetenz (Branche/Betrieb)</a:t>
            </a:r>
          </a:p>
        </p:txBody>
      </p:sp>
      <p:sp>
        <p:nvSpPr>
          <p:cNvPr id="10" name="Würfel 9">
            <a:extLst>
              <a:ext uri="{FF2B5EF4-FFF2-40B4-BE49-F238E27FC236}">
                <a16:creationId xmlns:a16="http://schemas.microsoft.com/office/drawing/2014/main" id="{DC631522-6FF6-0A81-0366-0895A922DCE5}"/>
              </a:ext>
            </a:extLst>
          </p:cNvPr>
          <p:cNvSpPr/>
          <p:nvPr/>
        </p:nvSpPr>
        <p:spPr>
          <a:xfrm>
            <a:off x="3280593" y="4792147"/>
            <a:ext cx="2636338"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 Fundament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Kompetenzraster pro Handlungs-kompetenz</a:t>
            </a:r>
          </a:p>
        </p:txBody>
      </p:sp>
      <p:sp>
        <p:nvSpPr>
          <p:cNvPr id="11" name="Rechteck 10">
            <a:extLst>
              <a:ext uri="{FF2B5EF4-FFF2-40B4-BE49-F238E27FC236}">
                <a16:creationId xmlns:a16="http://schemas.microsoft.com/office/drawing/2014/main" id="{95D5B978-868B-870B-01EF-94259D7AC342}"/>
              </a:ext>
            </a:extLst>
          </p:cNvPr>
          <p:cNvSpPr/>
          <p:nvPr/>
        </p:nvSpPr>
        <p:spPr>
          <a:xfrm>
            <a:off x="3278506" y="3201667"/>
            <a:ext cx="2512096" cy="1535354"/>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Betrieb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BFS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(inkl. Option und Wahlpflichtbereich)</a:t>
            </a: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üK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12" name="Rechteck 11">
            <a:extLst>
              <a:ext uri="{FF2B5EF4-FFF2-40B4-BE49-F238E27FC236}">
                <a16:creationId xmlns:a16="http://schemas.microsoft.com/office/drawing/2014/main" id="{CAC2C6AC-C42F-839D-2B64-154C059D2E1A}"/>
              </a:ext>
            </a:extLst>
          </p:cNvPr>
          <p:cNvSpPr/>
          <p:nvPr/>
        </p:nvSpPr>
        <p:spPr>
          <a:xfrm>
            <a:off x="7106959" y="3442417"/>
            <a:ext cx="1806231" cy="963137"/>
          </a:xfrm>
          <a:prstGeom prst="rect">
            <a:avLst/>
          </a:prstGeom>
          <a:solidFill>
            <a:srgbClr val="0082CA">
              <a:alpha val="25098"/>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Vertiefungsarbeit</a:t>
            </a:r>
          </a:p>
        </p:txBody>
      </p:sp>
      <p:cxnSp>
        <p:nvCxnSpPr>
          <p:cNvPr id="13" name="Verbinder: gewinkelt 12">
            <a:extLst>
              <a:ext uri="{FF2B5EF4-FFF2-40B4-BE49-F238E27FC236}">
                <a16:creationId xmlns:a16="http://schemas.microsoft.com/office/drawing/2014/main" id="{69F39924-CC49-1F21-D6B2-68B900A0CB05}"/>
              </a:ext>
            </a:extLst>
          </p:cNvPr>
          <p:cNvCxnSpPr>
            <a:cxnSpLocks/>
            <a:stCxn id="10" idx="5"/>
            <a:endCxn id="12" idx="2"/>
          </p:cNvCxnSpPr>
          <p:nvPr/>
        </p:nvCxnSpPr>
        <p:spPr>
          <a:xfrm flipV="1">
            <a:off x="5916931" y="4405554"/>
            <a:ext cx="2093144" cy="886598"/>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Verbinder: gewinkelt 13">
            <a:extLst>
              <a:ext uri="{FF2B5EF4-FFF2-40B4-BE49-F238E27FC236}">
                <a16:creationId xmlns:a16="http://schemas.microsoft.com/office/drawing/2014/main" id="{26DE5FCD-2860-8B4C-C360-738C40A88BBD}"/>
              </a:ext>
            </a:extLst>
          </p:cNvPr>
          <p:cNvCxnSpPr>
            <a:cxnSpLocks/>
            <a:stCxn id="9" idx="5"/>
            <a:endCxn id="12" idx="0"/>
          </p:cNvCxnSpPr>
          <p:nvPr/>
        </p:nvCxnSpPr>
        <p:spPr>
          <a:xfrm>
            <a:off x="5794081" y="2297250"/>
            <a:ext cx="2215994" cy="1145167"/>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EC091752-9259-329D-27B6-3FCEADC936BF}"/>
              </a:ext>
            </a:extLst>
          </p:cNvPr>
          <p:cNvSpPr/>
          <p:nvPr/>
        </p:nvSpPr>
        <p:spPr>
          <a:xfrm>
            <a:off x="9209405" y="1813266"/>
            <a:ext cx="2512095" cy="2160239"/>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 Betrieb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(exkl. Option und Wahlpflichtbereiche)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geleitete Fallarbeit (Handlungskompetenz-bereiche A</a:t>
            </a:r>
            <a:r>
              <a:rPr kumimoji="0" lang="de-CH" sz="1200" b="0" i="0" u="none" strike="noStrike" kern="1200" cap="none" spc="0" normalizeH="0" baseline="0" noProof="0" dirty="0">
                <a:ln>
                  <a:noFill/>
                </a:ln>
                <a:solidFill>
                  <a:prstClr val="black"/>
                </a:solidFill>
                <a:effectLst/>
                <a:uLnTx/>
                <a:uFillTx/>
                <a:latin typeface="Arial"/>
                <a:ea typeface="+mn-ea"/>
                <a:cs typeface="+mn-cs"/>
              </a:rPr>
              <a:t>–</a:t>
            </a: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a:t>
            </a:r>
          </a:p>
        </p:txBody>
      </p:sp>
      <p:sp>
        <p:nvSpPr>
          <p:cNvPr id="16" name="Rechteck 15">
            <a:extLst>
              <a:ext uri="{FF2B5EF4-FFF2-40B4-BE49-F238E27FC236}">
                <a16:creationId xmlns:a16="http://schemas.microsoft.com/office/drawing/2014/main" id="{FF05B67B-FF37-FDDB-4794-CC11C204E203}"/>
              </a:ext>
            </a:extLst>
          </p:cNvPr>
          <p:cNvSpPr/>
          <p:nvPr/>
        </p:nvSpPr>
        <p:spPr>
          <a:xfrm>
            <a:off x="9209405" y="4055719"/>
            <a:ext cx="2512094" cy="2109585"/>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 BFS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(exkl. Option und Wahlpflichtbereiche)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Branchenübergreifende Simulationen (Handlungskompetenzbereiche A</a:t>
            </a:r>
            <a:r>
              <a:rPr kumimoji="0" lang="de-CH" sz="1200" b="0" i="0" u="none" strike="noStrike" kern="1200" cap="none" spc="0" normalizeH="0" baseline="0" noProof="0" dirty="0">
                <a:ln>
                  <a:noFill/>
                </a:ln>
                <a:solidFill>
                  <a:prstClr val="black"/>
                </a:solidFill>
                <a:effectLst/>
                <a:uLnTx/>
                <a:uFillTx/>
                <a:latin typeface="Arial"/>
                <a:ea typeface="+mn-ea"/>
                <a:cs typeface="+mn-cs"/>
              </a:rPr>
              <a:t>–</a:t>
            </a: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 inkl. Allgemeinbildung und Fokus zweite Landessprache oder Englisch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223316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a:xfrm>
            <a:off x="609600" y="587820"/>
            <a:ext cx="10972800" cy="652934"/>
          </a:xfrm>
        </p:spPr>
        <p:txBody>
          <a:bodyPr>
            <a:normAutofit/>
          </a:bodyPr>
          <a:lstStyle/>
          <a:p>
            <a:r>
              <a:rPr lang="de-CH" dirty="0"/>
              <a:t>Ziele</a:t>
            </a:r>
          </a:p>
        </p:txBody>
      </p:sp>
      <p:sp>
        <p:nvSpPr>
          <p:cNvPr id="6" name="Inhaltsplatzhalter 5"/>
          <p:cNvSpPr>
            <a:spLocks noGrp="1"/>
          </p:cNvSpPr>
          <p:nvPr>
            <p:ph idx="1"/>
          </p:nvPr>
        </p:nvSpPr>
        <p:spPr>
          <a:xfrm>
            <a:off x="609600" y="1423317"/>
            <a:ext cx="10972800" cy="4525963"/>
          </a:xfrm>
        </p:spPr>
        <p:txBody>
          <a:bodyPr/>
          <a:lstStyle/>
          <a:p>
            <a:r>
              <a:rPr lang="de-CH" dirty="0"/>
              <a:t>Sie können Ihren Lernenden Aufbau und Ablauf der beruflichen Grundbildung  erklären. </a:t>
            </a:r>
          </a:p>
          <a:p>
            <a:r>
              <a:rPr lang="de-CH" dirty="0"/>
              <a:t>Sie können Ihren Kolleg/innen erläutern, was sich hinsichtlich Ihrer Rolle als Berufsbildner/in ändert. </a:t>
            </a:r>
          </a:p>
          <a:p>
            <a:r>
              <a:rPr lang="de-CH" dirty="0"/>
              <a:t>Sie sind in der Lage, die betrieblichen Umsetzungsinstrumente zielgerichtet und wirkungsvoll einzusetzen. </a:t>
            </a:r>
          </a:p>
          <a:p>
            <a:r>
              <a:rPr lang="de-CH" dirty="0"/>
              <a:t>Sie können die betriebliche Erfahrungsnote korrekt berechnen.</a:t>
            </a:r>
          </a:p>
          <a:p>
            <a:r>
              <a:rPr lang="de-CH" dirty="0"/>
              <a:t>Sie sind in der Lage, das Ausbildungsprogramm an die Bedürfnisse Ihrer Verwaltung anzupassen. </a:t>
            </a:r>
          </a:p>
          <a:p>
            <a:r>
              <a:rPr lang="de-CH" dirty="0"/>
              <a:t>Sie können Ihren Kolleg/innen den Gesamtaufbau des Qualifikationsverfahrens erläutern. </a:t>
            </a:r>
          </a:p>
          <a:p>
            <a:r>
              <a:rPr lang="de-CH" dirty="0"/>
              <a:t>Sie können Ihren Lernenden Tipps zur Vorbereitung der Abschlussprüfung geben.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a:t>
            </a:fld>
            <a:endParaRPr lang="de-CH" dirty="0"/>
          </a:p>
        </p:txBody>
      </p:sp>
    </p:spTree>
    <p:extLst>
      <p:ext uri="{BB962C8B-B14F-4D97-AF65-F5344CB8AC3E}">
        <p14:creationId xmlns:p14="http://schemas.microsoft.com/office/powerpoint/2010/main" val="3477679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D7E7A-9891-8CA5-FB70-3A26C86E0945}"/>
              </a:ext>
            </a:extLst>
          </p:cNvPr>
          <p:cNvSpPr>
            <a:spLocks noGrp="1"/>
          </p:cNvSpPr>
          <p:nvPr>
            <p:ph type="title"/>
          </p:nvPr>
        </p:nvSpPr>
        <p:spPr/>
        <p:txBody>
          <a:bodyPr/>
          <a:lstStyle/>
          <a:p>
            <a:r>
              <a:rPr lang="de-CH" dirty="0"/>
              <a:t>Ausführungsbestimmungen QV </a:t>
            </a:r>
          </a:p>
        </p:txBody>
      </p:sp>
      <p:sp>
        <p:nvSpPr>
          <p:cNvPr id="3" name="Inhaltsplatzhalter 2">
            <a:extLst>
              <a:ext uri="{FF2B5EF4-FFF2-40B4-BE49-F238E27FC236}">
                <a16:creationId xmlns:a16="http://schemas.microsoft.com/office/drawing/2014/main" id="{5A23D1E4-146F-AECA-3E2F-40BC97025367}"/>
              </a:ext>
            </a:extLst>
          </p:cNvPr>
          <p:cNvSpPr>
            <a:spLocks noGrp="1"/>
          </p:cNvSpPr>
          <p:nvPr>
            <p:ph idx="1"/>
          </p:nvPr>
        </p:nvSpPr>
        <p:spPr/>
        <p:txBody>
          <a:bodyPr/>
          <a:lstStyle/>
          <a:p>
            <a:pPr marL="0" indent="0">
              <a:buNone/>
            </a:pPr>
            <a:r>
              <a:rPr lang="de-CH" dirty="0"/>
              <a:t>Die Ausführungsbestimmungen zum Qualifikationsverfahren regeln das Qualifikationsverfahren im Detail: </a:t>
            </a:r>
          </a:p>
          <a:p>
            <a:r>
              <a:rPr lang="de-CH" dirty="0"/>
              <a:t>Erfahrungsnote in Betrieb, Berufsfachschule und überbetrieblichem Kurs</a:t>
            </a:r>
          </a:p>
          <a:p>
            <a:r>
              <a:rPr lang="de-CH" dirty="0"/>
              <a:t>Abschlussprüfungen für Betrieb und Berufsfachschule</a:t>
            </a:r>
          </a:p>
          <a:p>
            <a:endParaRPr lang="de-CH" dirty="0"/>
          </a:p>
          <a:p>
            <a:pPr marL="0" indent="0">
              <a:buNone/>
            </a:pPr>
            <a:r>
              <a:rPr lang="de-CH" dirty="0"/>
              <a:t>Dies für:  </a:t>
            </a:r>
          </a:p>
          <a:p>
            <a:r>
              <a:rPr lang="de-CH" dirty="0"/>
              <a:t>Betrieblich organisierte Grundbildung (BOG)</a:t>
            </a:r>
          </a:p>
          <a:p>
            <a:r>
              <a:rPr lang="de-CH" dirty="0"/>
              <a:t>Lehrbegleitende Berufsmaturität (BM 1)</a:t>
            </a:r>
          </a:p>
          <a:p>
            <a:r>
              <a:rPr lang="de-CH" dirty="0"/>
              <a:t>Schulisch organisierte Grundbildung (SOG)</a:t>
            </a:r>
          </a:p>
          <a:p>
            <a:endParaRPr lang="de-CH" dirty="0"/>
          </a:p>
        </p:txBody>
      </p:sp>
      <p:sp>
        <p:nvSpPr>
          <p:cNvPr id="4" name="Foliennummernplatzhalter 3">
            <a:extLst>
              <a:ext uri="{FF2B5EF4-FFF2-40B4-BE49-F238E27FC236}">
                <a16:creationId xmlns:a16="http://schemas.microsoft.com/office/drawing/2014/main" id="{1853476D-19F6-CFAD-7FC4-F356C89F45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54536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1" y="4568401"/>
            <a:ext cx="3349644"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Kompetenzorientiertes Qualifikationsverfahren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039485"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Kompetenzorientierte Umsetzung an allen Lernorten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Betrieb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Berufsfachschule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Überbetriebliche Kurse</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Bildungsplan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Handlungskompetenzen der Kaufleute EFZ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Arbeitssituationen, in denen </a:t>
            </a:r>
            <a:b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die Handlungskompetenzen eingesetzt werden</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3493673"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Handlungs-kompetenz-orientierung</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2557569"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504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2801888" y="2325102"/>
            <a:ext cx="6588224" cy="3294112"/>
          </a:xfrm>
          <a:prstGeom prst="rect">
            <a:avLst/>
          </a:prstGeom>
        </p:spPr>
      </p:pic>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Klärung von Fragen, Austausch</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42</a:t>
            </a:fld>
            <a:endParaRPr lang="de-CH" dirty="0"/>
          </a:p>
        </p:txBody>
      </p:sp>
    </p:spTree>
    <p:extLst>
      <p:ext uri="{BB962C8B-B14F-4D97-AF65-F5344CB8AC3E}">
        <p14:creationId xmlns:p14="http://schemas.microsoft.com/office/powerpoint/2010/main" val="567561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endParaRPr lang="de-CH" dirty="0"/>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43</a:t>
            </a:fld>
            <a:endParaRPr lang="de-CH" dirty="0"/>
          </a:p>
        </p:txBody>
      </p:sp>
      <p:pic>
        <p:nvPicPr>
          <p:cNvPr id="3" name="Grafik 2" descr="Ein Bild, das Elektronik, Tastatur, Im Haus, Nah enthält.&#10;&#10;Automatisch generierte Beschreibung">
            <a:extLst>
              <a:ext uri="{FF2B5EF4-FFF2-40B4-BE49-F238E27FC236}">
                <a16:creationId xmlns:a16="http://schemas.microsoft.com/office/drawing/2014/main" id="{014B9368-2F88-3281-953F-276C54A1DE6E}"/>
              </a:ext>
            </a:extLst>
          </p:cNvPr>
          <p:cNvPicPr>
            <a:picLocks noChangeAspect="1"/>
          </p:cNvPicPr>
          <p:nvPr/>
        </p:nvPicPr>
        <p:blipFill rotWithShape="1">
          <a:blip r:embed="rId3">
            <a:graysc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29" t="11673" b="4436"/>
          <a:stretch/>
        </p:blipFill>
        <p:spPr>
          <a:xfrm>
            <a:off x="0" y="-387424"/>
            <a:ext cx="12192000" cy="7245424"/>
          </a:xfrm>
          <a:prstGeom prst="rect">
            <a:avLst/>
          </a:prstGeom>
        </p:spPr>
      </p:pic>
    </p:spTree>
    <p:extLst>
      <p:ext uri="{BB962C8B-B14F-4D97-AF65-F5344CB8AC3E}">
        <p14:creationId xmlns:p14="http://schemas.microsoft.com/office/powerpoint/2010/main" val="854263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Rolle der Berufsbildner/innen</a:t>
            </a:r>
            <a:r>
              <a:rPr lang="de-CH" dirty="0">
                <a:highlight>
                  <a:srgbClr val="C0C0C0"/>
                </a:highlight>
              </a:rPr>
              <a:t/>
            </a:r>
            <a:br>
              <a:rPr lang="de-CH" dirty="0">
                <a:highlight>
                  <a:srgbClr val="C0C0C0"/>
                </a:highlight>
              </a:rPr>
            </a:br>
            <a:r>
              <a:rPr lang="de-CH" dirty="0"/>
              <a:t>Input</a:t>
            </a:r>
          </a:p>
        </p:txBody>
      </p:sp>
      <p:sp>
        <p:nvSpPr>
          <p:cNvPr id="6" name="Untertitel 5"/>
          <p:cNvSpPr>
            <a:spLocks noGrp="1"/>
          </p:cNvSpPr>
          <p:nvPr>
            <p:ph type="subTitle" idx="1"/>
          </p:nvPr>
        </p:nvSpPr>
        <p:spPr/>
        <p:txBody>
          <a:bodyPr>
            <a:normAutofit/>
          </a:bodyPr>
          <a:lstStyle/>
          <a:p>
            <a:r>
              <a:rPr lang="de-CH" dirty="0"/>
              <a:t>Schulungen für Berufsbildner/innen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dirty="0">
              <a:highlight>
                <a:srgbClr val="C0C0C0"/>
              </a:highlight>
            </a:endParaRPr>
          </a:p>
          <a:p>
            <a:endParaRPr lang="de-CH" dirty="0">
              <a:highlight>
                <a:srgbClr val="C0C0C0"/>
              </a:high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p:txBody>
          <a:bodyPr/>
          <a:lstStyle/>
          <a:p>
            <a:r>
              <a:rPr lang="de-CH" dirty="0"/>
              <a:t>Sie sind die Berufsbildnerin bzw. der Berufsbildner Ihrer Lernenden. </a:t>
            </a:r>
          </a:p>
          <a:p>
            <a:r>
              <a:rPr lang="de-CH" dirty="0"/>
              <a:t>In dieser Funktion haben Sie diverse Aufgaben wie beispielsweise Lernende rekrutieren, die Lernenden in die praktische Arbeit einführen und instruieren, Abläufe erklären, auf Fehler aufmerksam machen oder Qualifikationsgespräche führen. </a:t>
            </a:r>
          </a:p>
          <a:p>
            <a:r>
              <a:rPr lang="de-CH" dirty="0"/>
              <a:t>Zugleich sind Sie stets Vorbild, Coach und Expertin bzw. Experte. </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63340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AufGaben der Berufsbildner/innen</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85038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00C73-AC32-448C-86F2-82D54541CE01}"/>
              </a:ext>
            </a:extLst>
          </p:cNvPr>
          <p:cNvSpPr>
            <a:spLocks noGrp="1"/>
          </p:cNvSpPr>
          <p:nvPr>
            <p:ph type="title"/>
          </p:nvPr>
        </p:nvSpPr>
        <p:spPr>
          <a:xfrm>
            <a:off x="1127448" y="485216"/>
            <a:ext cx="9123893" cy="711536"/>
          </a:xfrm>
        </p:spPr>
        <p:txBody>
          <a:bodyPr/>
          <a:lstStyle/>
          <a:p>
            <a:r>
              <a:rPr lang="de-CH" dirty="0"/>
              <a:t>Meine Aufgaben als Berufsbildner/in</a:t>
            </a:r>
          </a:p>
        </p:txBody>
      </p:sp>
      <p:sp>
        <p:nvSpPr>
          <p:cNvPr id="4" name="Foliennummernplatzhalter 3">
            <a:extLst>
              <a:ext uri="{FF2B5EF4-FFF2-40B4-BE49-F238E27FC236}">
                <a16:creationId xmlns:a16="http://schemas.microsoft.com/office/drawing/2014/main" id="{0B337766-B7E2-4039-B58B-F7C80ECCE98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C80602-8AEB-1B43-9756-B86EA54513DF}"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6" name="Grafik 5">
            <a:extLst>
              <a:ext uri="{FF2B5EF4-FFF2-40B4-BE49-F238E27FC236}">
                <a16:creationId xmlns:a16="http://schemas.microsoft.com/office/drawing/2014/main" id="{C547D5FD-DF91-47D1-B442-3EFE19DEC8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358" y="1898873"/>
            <a:ext cx="11923306" cy="4070334"/>
          </a:xfrm>
          <a:prstGeom prst="rect">
            <a:avLst/>
          </a:prstGeom>
        </p:spPr>
      </p:pic>
      <p:sp>
        <p:nvSpPr>
          <p:cNvPr id="7" name="Rechteck 6">
            <a:extLst>
              <a:ext uri="{FF2B5EF4-FFF2-40B4-BE49-F238E27FC236}">
                <a16:creationId xmlns:a16="http://schemas.microsoft.com/office/drawing/2014/main" id="{CC386DAA-5D8B-4F22-8479-82162761A1B0}"/>
              </a:ext>
            </a:extLst>
          </p:cNvPr>
          <p:cNvSpPr/>
          <p:nvPr/>
        </p:nvSpPr>
        <p:spPr>
          <a:xfrm>
            <a:off x="2639617" y="1503344"/>
            <a:ext cx="6408712" cy="4728566"/>
          </a:xfrm>
          <a:prstGeom prst="rect">
            <a:avLst/>
          </a:prstGeom>
          <a:noFill/>
          <a:ln w="38100">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feld 2">
            <a:extLst>
              <a:ext uri="{FF2B5EF4-FFF2-40B4-BE49-F238E27FC236}">
                <a16:creationId xmlns:a16="http://schemas.microsoft.com/office/drawing/2014/main" id="{59D462B9-B136-4DEB-A67B-1668716DC48F}"/>
              </a:ext>
            </a:extLst>
          </p:cNvPr>
          <p:cNvSpPr txBox="1"/>
          <p:nvPr/>
        </p:nvSpPr>
        <p:spPr>
          <a:xfrm>
            <a:off x="2567608" y="6309320"/>
            <a:ext cx="56886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Quelle: SKKAB</a:t>
            </a:r>
          </a:p>
        </p:txBody>
      </p:sp>
    </p:spTree>
    <p:extLst>
      <p:ext uri="{BB962C8B-B14F-4D97-AF65-F5344CB8AC3E}">
        <p14:creationId xmlns:p14="http://schemas.microsoft.com/office/powerpoint/2010/main" val="552670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Rolle als Berufsbildner/in</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66261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Meine Rolle als Berufsbildner/in</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1" y="4568401"/>
            <a:ext cx="3349644"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Expert/in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Ich als Berufsbildner/in bringe gezielt mein Fachwissen ein.</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039485"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Ich als Berufsbildner/in unterstütze die Lernenden im Lernprozess. </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Vorbild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Ich als Berufsbildner/in agiere als Vorbild. </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3493673"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Meine Rolle als Berufs-bildner/in</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2557569"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010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Warum ist das wichtig?</a:t>
            </a:r>
          </a:p>
        </p:txBody>
      </p:sp>
      <p:sp>
        <p:nvSpPr>
          <p:cNvPr id="6" name="Inhaltsplatzhalter 5"/>
          <p:cNvSpPr>
            <a:spLocks noGrp="1"/>
          </p:cNvSpPr>
          <p:nvPr>
            <p:ph idx="1"/>
          </p:nvPr>
        </p:nvSpPr>
        <p:spPr/>
        <p:txBody>
          <a:bodyPr/>
          <a:lstStyle/>
          <a:p>
            <a:pPr marL="0" indent="0">
              <a:buNone/>
            </a:pPr>
            <a:r>
              <a:rPr lang="de-CH" dirty="0"/>
              <a:t>So wie Trainer/innen eine zentrale Rolle für den Erfolg von Spitzensportler/innen spielen, nehmen Sie eine analoge Rolle für Ihre Lernenden ein. Wie die Spitzen-sportler/innen müssen Ihre Lernenden den Weg zwar selbst gehen, doch brauchen sie einen guten Coach an ihrer Seite, der ihnen klare Anleitungen und Rückmeldungen auf dem Weg ihrer Kompetenzentwicklung gibt.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5</a:t>
            </a:fld>
            <a:endParaRPr lang="de-CH" dirty="0"/>
          </a:p>
        </p:txBody>
      </p:sp>
      <p:pic>
        <p:nvPicPr>
          <p:cNvPr id="9" name="Inhaltsplatzhalter 3">
            <a:extLst>
              <a:ext uri="{FF2B5EF4-FFF2-40B4-BE49-F238E27FC236}">
                <a16:creationId xmlns:a16="http://schemas.microsoft.com/office/drawing/2014/main" id="{7EB90F81-DECD-4C44-81D3-56C69A64B0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rot="1800000">
            <a:off x="47328" y="4390177"/>
            <a:ext cx="1724654" cy="2299539"/>
          </a:xfrm>
          <a:prstGeom prst="rect">
            <a:avLst/>
          </a:prstGeom>
        </p:spPr>
      </p:pic>
    </p:spTree>
    <p:extLst>
      <p:ext uri="{BB962C8B-B14F-4D97-AF65-F5344CB8AC3E}">
        <p14:creationId xmlns:p14="http://schemas.microsoft.com/office/powerpoint/2010/main" val="457912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79376" y="1484784"/>
            <a:ext cx="11377264" cy="5262979"/>
          </a:xfrm>
          <a:prstGeom prst="rect">
            <a:avLst/>
          </a:prstGeom>
          <a:noFill/>
        </p:spPr>
        <p:txBody>
          <a:bodyPr wrap="square" rtlCol="0">
            <a:spAutoFit/>
          </a:bodyPr>
          <a:lstStyle/>
          <a:p>
            <a:pPr hangingPunct="0"/>
            <a:r>
              <a:rPr lang="de-CH" sz="1400" b="1" dirty="0">
                <a:latin typeface="Calibri" panose="020F0502020204030204" pitchFamily="34" charset="0"/>
                <a:cs typeface="Calibri" panose="020F0502020204030204" pitchFamily="34" charset="0"/>
              </a:rPr>
              <a:t>Ausgangslage</a:t>
            </a:r>
          </a:p>
          <a:p>
            <a:pPr hangingPunct="0"/>
            <a:r>
              <a:rPr lang="de-CH" sz="1400" dirty="0">
                <a:latin typeface="Calibri" panose="020F0502020204030204" pitchFamily="34" charset="0"/>
                <a:cs typeface="Calibri" panose="020F0502020204030204" pitchFamily="34" charset="0"/>
              </a:rPr>
              <a:t>Sie haben sich bereits im Selbststudium und vorhin mit der reformierten beruflichen Grund­bildung auseinandergesetzt. Zudem haben Sie soeben einige Anregungen zu Ihren Aufgaben sowie Ihrer Rolle als Berufsbildnerin bzw. Berufsbildner erhalten. Jetzt sind Sie dran.</a:t>
            </a:r>
          </a:p>
          <a:p>
            <a:pPr hangingPunct="0"/>
            <a:r>
              <a:rPr lang="de-CH" sz="14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Aufgabenstellung</a:t>
            </a:r>
          </a:p>
          <a:p>
            <a:pPr hangingPunct="0"/>
            <a:r>
              <a:rPr lang="de-CH" sz="1400" b="1" dirty="0">
                <a:latin typeface="Calibri" panose="020F0502020204030204" pitchFamily="34" charset="0"/>
                <a:cs typeface="Calibri" panose="020F0502020204030204" pitchFamily="34" charset="0"/>
              </a:rPr>
              <a:t>Schritt 1:</a:t>
            </a:r>
            <a:r>
              <a:rPr lang="de-CH" sz="1400" dirty="0">
                <a:latin typeface="Calibri" panose="020F0502020204030204" pitchFamily="34" charset="0"/>
                <a:cs typeface="Calibri" panose="020F0502020204030204" pitchFamily="34" charset="0"/>
              </a:rPr>
              <a:t> Betrachten Sie nochmals Ihre vielfältigen Aufgaben als Berufsbildner/in: </a:t>
            </a:r>
          </a:p>
          <a:p>
            <a:pPr lvl="0" hangingPunct="0"/>
            <a:r>
              <a:rPr lang="de-CH" sz="1400" dirty="0">
                <a:latin typeface="Calibri" panose="020F0502020204030204" pitchFamily="34" charset="0"/>
                <a:cs typeface="Calibri" panose="020F0502020204030204" pitchFamily="34" charset="0"/>
              </a:rPr>
              <a:t>Die Entwicklung und die Beurteilung als Kernstück Ihrer Arbeit </a:t>
            </a:r>
          </a:p>
          <a:p>
            <a:pPr lvl="0" hangingPunct="0"/>
            <a:r>
              <a:rPr lang="de-CH" sz="1400" dirty="0">
                <a:latin typeface="Calibri" panose="020F0502020204030204" pitchFamily="34" charset="0"/>
                <a:cs typeface="Calibri" panose="020F0502020204030204" pitchFamily="34" charset="0"/>
              </a:rPr>
              <a:t>Die Vorbereitung der Lern- und Arbeitsumgebung</a:t>
            </a:r>
          </a:p>
          <a:p>
            <a:pPr lvl="0" hangingPunct="0"/>
            <a:r>
              <a:rPr lang="de-CH" sz="1400" dirty="0">
                <a:latin typeface="Calibri" panose="020F0502020204030204" pitchFamily="34" charset="0"/>
                <a:cs typeface="Calibri" panose="020F0502020204030204" pitchFamily="34" charset="0"/>
              </a:rPr>
              <a:t>Die Rekrutierung der Lernenden</a:t>
            </a:r>
          </a:p>
          <a:p>
            <a:pPr lvl="0" hangingPunct="0"/>
            <a:r>
              <a:rPr lang="de-CH" sz="1400" dirty="0">
                <a:latin typeface="Calibri" panose="020F0502020204030204" pitchFamily="34" charset="0"/>
                <a:cs typeface="Calibri" panose="020F0502020204030204" pitchFamily="34" charset="0"/>
              </a:rPr>
              <a:t>Die Beziehungsgestaltung mit den Lernenden </a:t>
            </a:r>
          </a:p>
          <a:p>
            <a:pPr lvl="0" hangingPunct="0"/>
            <a:r>
              <a:rPr lang="de-CH" sz="1400" dirty="0">
                <a:latin typeface="Calibri" panose="020F0502020204030204" pitchFamily="34" charset="0"/>
                <a:cs typeface="Calibri" panose="020F0502020204030204" pitchFamily="34" charset="0"/>
              </a:rPr>
              <a:t>Die Kommunikation mit allen Anspruchsgruppen</a:t>
            </a:r>
          </a:p>
          <a:p>
            <a:pPr lvl="0" hangingPunct="0"/>
            <a:r>
              <a:rPr lang="de-CH" sz="1400" dirty="0">
                <a:latin typeface="Calibri" panose="020F0502020204030204" pitchFamily="34" charset="0"/>
                <a:cs typeface="Calibri" panose="020F0502020204030204" pitchFamily="34" charset="0"/>
              </a:rPr>
              <a:t>Evtl. auch die Unterstützung für nächste Schritte im Arbeitsleben (Bewerbungen)</a:t>
            </a:r>
          </a:p>
          <a:p>
            <a:pPr hangingPunct="0"/>
            <a:r>
              <a:rPr lang="de-CH" sz="14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Schritt 2</a:t>
            </a:r>
            <a:r>
              <a:rPr lang="de-CH" sz="1400" dirty="0">
                <a:latin typeface="Calibri" panose="020F0502020204030204" pitchFamily="34" charset="0"/>
                <a:cs typeface="Calibri" panose="020F0502020204030204" pitchFamily="34" charset="0"/>
              </a:rPr>
              <a:t>: Beantworten Sie gemeinsam die folgenden Fragen:</a:t>
            </a:r>
          </a:p>
          <a:p>
            <a:pPr lvl="0" hangingPunct="0"/>
            <a:r>
              <a:rPr lang="de-CH" sz="1400" dirty="0">
                <a:latin typeface="Calibri" panose="020F0502020204030204" pitchFamily="34" charset="0"/>
                <a:cs typeface="Calibri" panose="020F0502020204030204" pitchFamily="34" charset="0"/>
              </a:rPr>
              <a:t>Wird sich für Sie mit der neuen beruflichen Grundbildung etwas verändern? Falls ja, was?</a:t>
            </a:r>
          </a:p>
          <a:p>
            <a:pPr lvl="0" hangingPunct="0"/>
            <a:r>
              <a:rPr lang="de-CH" sz="1400" dirty="0">
                <a:latin typeface="Calibri" panose="020F0502020204030204" pitchFamily="34" charset="0"/>
                <a:cs typeface="Calibri" panose="020F0502020204030204" pitchFamily="34" charset="0"/>
              </a:rPr>
              <a:t>Wie werden Sie gebraucht? Als Coach, Expert/in, Vorbild?</a:t>
            </a:r>
          </a:p>
          <a:p>
            <a:pPr hangingPunct="0"/>
            <a:r>
              <a:rPr lang="de-CH" sz="1400" b="1"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Erwartungen</a:t>
            </a:r>
          </a:p>
          <a:p>
            <a:pPr hangingPunct="0"/>
            <a:r>
              <a:rPr lang="de-CH" sz="1400" dirty="0">
                <a:latin typeface="Calibri" panose="020F0502020204030204" pitchFamily="34" charset="0"/>
                <a:cs typeface="Calibri" panose="020F0502020204030204" pitchFamily="34" charset="0"/>
              </a:rPr>
              <a:t>Sie haben sich mit der künftigen Rolle als Berufsbildner/in vertraut gemacht und sind sich deren Bedeutung im Rahmen der </a:t>
            </a:r>
            <a:r>
              <a:rPr lang="de-CH" sz="1400" dirty="0" err="1">
                <a:latin typeface="Calibri" panose="020F0502020204030204" pitchFamily="34" charset="0"/>
                <a:cs typeface="Calibri" panose="020F0502020204030204" pitchFamily="34" charset="0"/>
              </a:rPr>
              <a:t>Lernendenausbildung</a:t>
            </a:r>
            <a:r>
              <a:rPr lang="de-CH" sz="1400" dirty="0">
                <a:latin typeface="Calibri" panose="020F0502020204030204" pitchFamily="34" charset="0"/>
                <a:cs typeface="Calibri" panose="020F0502020204030204" pitchFamily="34" charset="0"/>
              </a:rPr>
              <a:t> bewusst.</a:t>
            </a:r>
          </a:p>
          <a:p>
            <a:pPr hangingPunct="0"/>
            <a:r>
              <a:rPr lang="de-CH" sz="14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Organisation</a:t>
            </a:r>
          </a:p>
          <a:p>
            <a:pPr hangingPunct="0"/>
            <a:r>
              <a:rPr lang="de-CH" sz="1400" dirty="0">
                <a:latin typeface="Calibri" panose="020F0502020204030204" pitchFamily="34" charset="0"/>
                <a:cs typeface="Calibri" panose="020F0502020204030204" pitchFamily="34" charset="0"/>
              </a:rPr>
              <a:t>Zeit: 20 Minuten</a:t>
            </a:r>
          </a:p>
          <a:p>
            <a:pPr hangingPunct="0"/>
            <a:r>
              <a:rPr lang="de-CH" sz="1400" dirty="0">
                <a:latin typeface="Calibri" panose="020F0502020204030204" pitchFamily="34" charset="0"/>
                <a:cs typeface="Calibri" panose="020F0502020204030204" pitchFamily="34" charset="0"/>
              </a:rPr>
              <a:t>Arbeitsweise: 3er-Gruppe</a:t>
            </a:r>
          </a:p>
          <a:p>
            <a:endParaRPr lang="de-CH" sz="1400" dirty="0">
              <a:latin typeface="Calibri" panose="020F0502020204030204" pitchFamily="34" charset="0"/>
              <a:cs typeface="Calibri" panose="020F0502020204030204" pitchFamily="34" charset="0"/>
            </a:endParaRPr>
          </a:p>
        </p:txBody>
      </p:sp>
      <p:sp>
        <p:nvSpPr>
          <p:cNvPr id="5" name="Titel 4"/>
          <p:cNvSpPr>
            <a:spLocks noGrp="1"/>
          </p:cNvSpPr>
          <p:nvPr>
            <p:ph type="title"/>
          </p:nvPr>
        </p:nvSpPr>
        <p:spPr/>
        <p:txBody>
          <a:bodyPr>
            <a:normAutofit/>
          </a:bodyPr>
          <a:lstStyle/>
          <a:p>
            <a:r>
              <a:rPr lang="de-CH" dirty="0"/>
              <a:t>Reflexion</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6" name="Grafik 5" descr="Ein Bild, das Text, Brief enthält.&#10;&#10;Automatisch generierte Beschreibung">
            <a:hlinkClick r:id="rId3"/>
            <a:extLst>
              <a:ext uri="{FF2B5EF4-FFF2-40B4-BE49-F238E27FC236}">
                <a16:creationId xmlns:a16="http://schemas.microsoft.com/office/drawing/2014/main" id="{D5089020-F462-4CDE-E593-39275ED404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11280">
            <a:off x="9637717" y="2296435"/>
            <a:ext cx="1698489" cy="27383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8074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Austausch, Klärung von Fragen</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51</a:t>
            </a:fld>
            <a:endParaRPr lang="de-CH" dirty="0"/>
          </a:p>
        </p:txBody>
      </p:sp>
      <p:pic>
        <p:nvPicPr>
          <p:cNvPr id="6" name="Grafik 5"/>
          <p:cNvPicPr>
            <a:picLocks noChangeAspect="1"/>
          </p:cNvPicPr>
          <p:nvPr/>
        </p:nvPicPr>
        <p:blipFill>
          <a:blip r:embed="rId3"/>
          <a:stretch>
            <a:fillRect/>
          </a:stretch>
        </p:blipFill>
        <p:spPr>
          <a:xfrm>
            <a:off x="2801888" y="2325102"/>
            <a:ext cx="6588224" cy="3294112"/>
          </a:xfrm>
          <a:prstGeom prst="rect">
            <a:avLst/>
          </a:prstGeom>
        </p:spPr>
      </p:pic>
    </p:spTree>
    <p:extLst>
      <p:ext uri="{BB962C8B-B14F-4D97-AF65-F5344CB8AC3E}">
        <p14:creationId xmlns:p14="http://schemas.microsoft.com/office/powerpoint/2010/main" val="1474741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335360" y="2204864"/>
            <a:ext cx="11449272" cy="1395586"/>
          </a:xfrm>
        </p:spPr>
        <p:txBody>
          <a:bodyPr>
            <a:noAutofit/>
          </a:bodyPr>
          <a:lstStyle/>
          <a:p>
            <a:r>
              <a:rPr lang="de-CH" sz="3600" dirty="0"/>
              <a:t>Praxisaufträge, Kompetenzraster und Lerndokumentation</a:t>
            </a:r>
            <a:br>
              <a:rPr lang="de-CH" sz="3600" dirty="0"/>
            </a:br>
            <a:r>
              <a:rPr lang="de-CH" sz="3600" dirty="0"/>
              <a:t>Input</a:t>
            </a:r>
          </a:p>
        </p:txBody>
      </p:sp>
      <p:sp>
        <p:nvSpPr>
          <p:cNvPr id="6" name="Untertitel 5"/>
          <p:cNvSpPr>
            <a:spLocks noGrp="1"/>
          </p:cNvSpPr>
          <p:nvPr>
            <p:ph type="subTitle" idx="1"/>
          </p:nvPr>
        </p:nvSpPr>
        <p:spPr/>
        <p:txBody>
          <a:bodyPr>
            <a:normAutofit/>
          </a:bodyPr>
          <a:lstStyle/>
          <a:p>
            <a:r>
              <a:rPr lang="de-CH" dirty="0"/>
              <a:t>Schulungen für Berufsbildner/innen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dirty="0">
              <a:highlight>
                <a:srgbClr val="C0C0C0"/>
              </a:highlight>
            </a:endParaRPr>
          </a:p>
          <a:p>
            <a:endParaRPr lang="de-CH" dirty="0">
              <a:highlight>
                <a:srgbClr val="C0C0C0"/>
              </a:highligh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a:xfrm>
            <a:off x="609599" y="1600201"/>
            <a:ext cx="11056883" cy="4525963"/>
          </a:xfrm>
        </p:spPr>
        <p:txBody>
          <a:bodyPr/>
          <a:lstStyle/>
          <a:p>
            <a:r>
              <a:rPr lang="de-CH" dirty="0"/>
              <a:t>Im Handlungsfeld «</a:t>
            </a:r>
            <a:r>
              <a:rPr lang="de-CH" b="1" dirty="0"/>
              <a:t>Entwicklung</a:t>
            </a:r>
            <a:r>
              <a:rPr lang="de-CH" dirty="0"/>
              <a:t>» erfolgt die Kompetenzentwicklung der Lernenden in erster Linie mithilfe von Praxisaufträgen und Kompetenzrastern. </a:t>
            </a:r>
          </a:p>
          <a:p>
            <a:r>
              <a:rPr lang="de-CH" dirty="0"/>
              <a:t>Die Lernenden führen auf die Handlungskompetenzen abgestimmte </a:t>
            </a:r>
            <a:r>
              <a:rPr lang="de-CH" b="1" dirty="0"/>
              <a:t>Praxisaufträge</a:t>
            </a:r>
            <a:r>
              <a:rPr lang="de-CH" dirty="0"/>
              <a:t> aus. Sie dokumentieren und reflektieren ihr Handeln sowie ihre Erfahrung und entwickeln Verbesserungsvorschläge. Dadurch bauen sie die Handlungskompetenzen auf. </a:t>
            </a:r>
          </a:p>
          <a:p>
            <a:r>
              <a:rPr lang="de-CH" dirty="0"/>
              <a:t>Zudem schätzen die Lernenden mithilfe des </a:t>
            </a:r>
            <a:r>
              <a:rPr lang="de-CH" b="1" dirty="0"/>
              <a:t>Kompetenzrasters</a:t>
            </a:r>
            <a:r>
              <a:rPr lang="de-CH" dirty="0"/>
              <a:t> ein, inwiefern sie die Handlungskompetenzen bereits entwickelt haben. Wo liegen ihre Stärken? Wo ihre Schwächen? Und wie können sie sich verbessern?</a:t>
            </a:r>
          </a:p>
          <a:p>
            <a:r>
              <a:rPr lang="de-CH" dirty="0"/>
              <a:t>In der </a:t>
            </a:r>
            <a:r>
              <a:rPr lang="de-CH" b="1" dirty="0"/>
              <a:t>Lerndokumentation</a:t>
            </a:r>
            <a:r>
              <a:rPr lang="de-CH" dirty="0"/>
              <a:t>, dem </a:t>
            </a:r>
            <a:r>
              <a:rPr lang="de-CH" b="1" dirty="0"/>
              <a:t>Persönlichen Portfolio</a:t>
            </a:r>
            <a:r>
              <a:rPr lang="de-CH" dirty="0"/>
              <a:t>, wird die Kompetenz-entwicklung festgehalten. </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5819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Betriebliches Ausbildungssystem</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011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05E4C0FD-FBBC-5AAC-BCC7-445A2974D968}"/>
              </a:ext>
            </a:extLst>
          </p:cNvPr>
          <p:cNvSpPr>
            <a:spLocks noGrp="1"/>
          </p:cNvSpPr>
          <p:nvPr>
            <p:ph type="title"/>
          </p:nvPr>
        </p:nvSpPr>
        <p:spPr>
          <a:xfrm>
            <a:off x="72350" y="4466342"/>
            <a:ext cx="3127691" cy="1569095"/>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b="0" dirty="0">
                <a:solidFill>
                  <a:schemeClr val="lt1"/>
                </a:solidFill>
                <a:ea typeface="+mn-ea"/>
                <a:cs typeface="Calibri" panose="020F0502020204030204" pitchFamily="34" charset="0"/>
              </a:rPr>
              <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branchenspezifische betriebliche Umsetzungs-instrumente ovap,</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Workflow im Extranet</a:t>
            </a:r>
            <a:br>
              <a:rPr lang="de-CH" sz="1600" b="0" dirty="0">
                <a:solidFill>
                  <a:schemeClr val="lt1"/>
                </a:solidFill>
                <a:ea typeface="+mn-ea"/>
                <a:cs typeface="Calibri" panose="020F0502020204030204" pitchFamily="34" charset="0"/>
              </a:rPr>
            </a:br>
            <a:endParaRPr lang="de-CH" sz="1600" b="0" dirty="0">
              <a:solidFill>
                <a:schemeClr val="lt1"/>
              </a:solidFill>
              <a:ea typeface="+mn-ea"/>
              <a:cs typeface="Calibri" panose="020F0502020204030204" pitchFamily="34" charset="0"/>
            </a:endParaRPr>
          </a:p>
        </p:txBody>
      </p:sp>
      <p:sp>
        <p:nvSpPr>
          <p:cNvPr id="75" name="Textfeld 74">
            <a:extLst>
              <a:ext uri="{FF2B5EF4-FFF2-40B4-BE49-F238E27FC236}">
                <a16:creationId xmlns:a16="http://schemas.microsoft.com/office/drawing/2014/main" id="{B4C8E3E8-52B9-5DD9-BE7D-A10F1CDF4E91}"/>
              </a:ext>
            </a:extLst>
          </p:cNvPr>
          <p:cNvSpPr txBox="1"/>
          <p:nvPr/>
        </p:nvSpPr>
        <p:spPr>
          <a:xfrm>
            <a:off x="3226500" y="172386"/>
            <a:ext cx="8774156" cy="3241110"/>
          </a:xfrm>
          <a:prstGeom prst="rect">
            <a:avLst/>
          </a:prstGeom>
          <a:solidFill>
            <a:srgbClr val="96C11F"/>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Beurteilung</a:t>
            </a:r>
          </a:p>
        </p:txBody>
      </p:sp>
      <p:sp>
        <p:nvSpPr>
          <p:cNvPr id="76" name="Textfeld 75">
            <a:extLst>
              <a:ext uri="{FF2B5EF4-FFF2-40B4-BE49-F238E27FC236}">
                <a16:creationId xmlns:a16="http://schemas.microsoft.com/office/drawing/2014/main" id="{4895067D-4609-FA10-3983-E33029D72F02}"/>
              </a:ext>
            </a:extLst>
          </p:cNvPr>
          <p:cNvSpPr txBox="1"/>
          <p:nvPr/>
        </p:nvSpPr>
        <p:spPr>
          <a:xfrm>
            <a:off x="3319456" y="53250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Lehrjahr</a:t>
            </a:r>
          </a:p>
        </p:txBody>
      </p:sp>
      <p:sp>
        <p:nvSpPr>
          <p:cNvPr id="77" name="Textfeld 76">
            <a:extLst>
              <a:ext uri="{FF2B5EF4-FFF2-40B4-BE49-F238E27FC236}">
                <a16:creationId xmlns:a16="http://schemas.microsoft.com/office/drawing/2014/main" id="{62FFC27E-00B6-E4A1-AF0E-818FA6B608D2}"/>
              </a:ext>
            </a:extLst>
          </p:cNvPr>
          <p:cNvSpPr txBox="1"/>
          <p:nvPr/>
        </p:nvSpPr>
        <p:spPr>
          <a:xfrm>
            <a:off x="3309273" y="189579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78" name="Rechteck 77">
            <a:extLst>
              <a:ext uri="{FF2B5EF4-FFF2-40B4-BE49-F238E27FC236}">
                <a16:creationId xmlns:a16="http://schemas.microsoft.com/office/drawing/2014/main" id="{1EC9B3B5-8940-B760-D85A-44DBAB7974AE}"/>
              </a:ext>
            </a:extLst>
          </p:cNvPr>
          <p:cNvSpPr/>
          <p:nvPr/>
        </p:nvSpPr>
        <p:spPr>
          <a:xfrm>
            <a:off x="6221258" y="672781"/>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Betrieblicher Kompetenznachweis ovap</a:t>
            </a:r>
          </a:p>
        </p:txBody>
      </p:sp>
      <p:sp>
        <p:nvSpPr>
          <p:cNvPr id="80" name="Textfeld 79">
            <a:extLst>
              <a:ext uri="{FF2B5EF4-FFF2-40B4-BE49-F238E27FC236}">
                <a16:creationId xmlns:a16="http://schemas.microsoft.com/office/drawing/2014/main" id="{474D26A8-A427-B80F-7AE5-5DF8E0A1E2CE}"/>
              </a:ext>
            </a:extLst>
          </p:cNvPr>
          <p:cNvSpPr txBox="1"/>
          <p:nvPr/>
        </p:nvSpPr>
        <p:spPr>
          <a:xfrm>
            <a:off x="3226499" y="3482972"/>
            <a:ext cx="8774156" cy="3240750"/>
          </a:xfrm>
          <a:prstGeom prst="rect">
            <a:avLst/>
          </a:prstGeom>
          <a:solidFill>
            <a:srgbClr val="B2B2B2"/>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Entwicklung</a:t>
            </a:r>
          </a:p>
        </p:txBody>
      </p:sp>
      <p:sp>
        <p:nvSpPr>
          <p:cNvPr id="81" name="Textfeld 80">
            <a:extLst>
              <a:ext uri="{FF2B5EF4-FFF2-40B4-BE49-F238E27FC236}">
                <a16:creationId xmlns:a16="http://schemas.microsoft.com/office/drawing/2014/main" id="{9BA28D93-69CE-AE4A-61E9-5ECB302AA64F}"/>
              </a:ext>
            </a:extLst>
          </p:cNvPr>
          <p:cNvSpPr txBox="1"/>
          <p:nvPr/>
        </p:nvSpPr>
        <p:spPr>
          <a:xfrm>
            <a:off x="3309272" y="380709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82" name="Textfeld 81">
            <a:extLst>
              <a:ext uri="{FF2B5EF4-FFF2-40B4-BE49-F238E27FC236}">
                <a16:creationId xmlns:a16="http://schemas.microsoft.com/office/drawing/2014/main" id="{AB86AEC3-45D4-ECAC-F3BD-19C8E1BFE972}"/>
              </a:ext>
            </a:extLst>
          </p:cNvPr>
          <p:cNvSpPr txBox="1"/>
          <p:nvPr/>
        </p:nvSpPr>
        <p:spPr>
          <a:xfrm>
            <a:off x="3320430" y="530394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Laufend</a:t>
            </a:r>
          </a:p>
        </p:txBody>
      </p:sp>
      <p:sp>
        <p:nvSpPr>
          <p:cNvPr id="83" name="Rechteck 82">
            <a:extLst>
              <a:ext uri="{FF2B5EF4-FFF2-40B4-BE49-F238E27FC236}">
                <a16:creationId xmlns:a16="http://schemas.microsoft.com/office/drawing/2014/main" id="{366152A9-D846-54CE-DABF-53E4012E353C}"/>
              </a:ext>
            </a:extLst>
          </p:cNvPr>
          <p:cNvSpPr/>
          <p:nvPr/>
        </p:nvSpPr>
        <p:spPr>
          <a:xfrm>
            <a:off x="9145776" y="1913037"/>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Bildungsbericht ovap </a:t>
            </a:r>
          </a:p>
        </p:txBody>
      </p:sp>
      <p:sp>
        <p:nvSpPr>
          <p:cNvPr id="86" name="Textfeld 85">
            <a:extLst>
              <a:ext uri="{FF2B5EF4-FFF2-40B4-BE49-F238E27FC236}">
                <a16:creationId xmlns:a16="http://schemas.microsoft.com/office/drawing/2014/main" id="{A7425A04-D44D-AAF6-0AFB-AA7255AF64F9}"/>
              </a:ext>
            </a:extLst>
          </p:cNvPr>
          <p:cNvSpPr txBox="1"/>
          <p:nvPr/>
        </p:nvSpPr>
        <p:spPr>
          <a:xfrm>
            <a:off x="3882649" y="1945285"/>
            <a:ext cx="3359716" cy="540125"/>
          </a:xfrm>
          <a:prstGeom prst="rect">
            <a:avLst/>
          </a:prstGeom>
          <a:solidFill>
            <a:schemeClr val="accent3">
              <a:lumMod val="50000"/>
            </a:schemeClr>
          </a:solidFill>
        </p:spPr>
        <p:txBody>
          <a:bodyPr wrap="square" rtlCol="0" anchor="ctr" anchorCtr="0">
            <a:noAutofit/>
          </a:bodyPr>
          <a:lstStyle>
            <a:defPPr>
              <a:defRPr lang="de-DE"/>
            </a:defPPr>
            <a:lvl1pPr algn="ctr">
              <a:defRPr sz="1200">
                <a:solidFill>
                  <a:schemeClr val="bg1"/>
                </a:solidFill>
                <a:latin typeface="Myriad Pro" panose="020B05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Qualifikationsgespräch</a:t>
            </a:r>
          </a:p>
        </p:txBody>
      </p:sp>
      <p:cxnSp>
        <p:nvCxnSpPr>
          <p:cNvPr id="88" name="Verbinder: gewinkelt 87">
            <a:extLst>
              <a:ext uri="{FF2B5EF4-FFF2-40B4-BE49-F238E27FC236}">
                <a16:creationId xmlns:a16="http://schemas.microsoft.com/office/drawing/2014/main" id="{CEA3534A-CA73-451B-21EE-2E5709DDF96C}"/>
              </a:ext>
            </a:extLst>
          </p:cNvPr>
          <p:cNvCxnSpPr>
            <a:cxnSpLocks/>
            <a:stCxn id="86" idx="0"/>
            <a:endCxn id="78" idx="1"/>
          </p:cNvCxnSpPr>
          <p:nvPr/>
        </p:nvCxnSpPr>
        <p:spPr>
          <a:xfrm rot="5400000" flipH="1" flipV="1">
            <a:off x="5390662" y="1114690"/>
            <a:ext cx="1002441" cy="658751"/>
          </a:xfrm>
          <a:prstGeom prst="bentConnector2">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a:extLst>
              <a:ext uri="{FF2B5EF4-FFF2-40B4-BE49-F238E27FC236}">
                <a16:creationId xmlns:a16="http://schemas.microsoft.com/office/drawing/2014/main" id="{D9544A29-ED10-E380-579B-6EB87F4BB05F}"/>
              </a:ext>
            </a:extLst>
          </p:cNvPr>
          <p:cNvCxnSpPr>
            <a:cxnSpLocks/>
            <a:endCxn id="83" idx="1"/>
          </p:cNvCxnSpPr>
          <p:nvPr/>
        </p:nvCxnSpPr>
        <p:spPr>
          <a:xfrm>
            <a:off x="6250226" y="2183099"/>
            <a:ext cx="2895550" cy="0"/>
          </a:xfrm>
          <a:prstGeom prst="straightConnector1">
            <a:avLst/>
          </a:prstGeom>
          <a:solidFill>
            <a:srgbClr val="808080"/>
          </a:solidFill>
        </p:spPr>
      </p:cxnSp>
      <p:sp>
        <p:nvSpPr>
          <p:cNvPr id="90" name="Rechteck 89">
            <a:extLst>
              <a:ext uri="{FF2B5EF4-FFF2-40B4-BE49-F238E27FC236}">
                <a16:creationId xmlns:a16="http://schemas.microsoft.com/office/drawing/2014/main" id="{CCC8FBCF-D316-A326-24A0-568D4346CFC3}"/>
              </a:ext>
            </a:extLst>
          </p:cNvPr>
          <p:cNvSpPr/>
          <p:nvPr/>
        </p:nvSpPr>
        <p:spPr>
          <a:xfrm>
            <a:off x="4151250" y="405036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Standortbestimmung</a:t>
            </a:r>
          </a:p>
        </p:txBody>
      </p:sp>
      <p:sp>
        <p:nvSpPr>
          <p:cNvPr id="91" name="Textfeld 90">
            <a:extLst>
              <a:ext uri="{FF2B5EF4-FFF2-40B4-BE49-F238E27FC236}">
                <a16:creationId xmlns:a16="http://schemas.microsoft.com/office/drawing/2014/main" id="{D547DB2C-D9B9-D75D-692F-A3DB35267ED9}"/>
              </a:ext>
            </a:extLst>
          </p:cNvPr>
          <p:cNvSpPr txBox="1"/>
          <p:nvPr/>
        </p:nvSpPr>
        <p:spPr>
          <a:xfrm>
            <a:off x="4148153" y="4604357"/>
            <a:ext cx="2079361" cy="540125"/>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Laufend erstellte Selbst- und Fremdeinschätzung mittels Kompetenzraster</a:t>
            </a:r>
          </a:p>
        </p:txBody>
      </p:sp>
      <p:sp>
        <p:nvSpPr>
          <p:cNvPr id="92" name="Rechteck 91">
            <a:extLst>
              <a:ext uri="{FF2B5EF4-FFF2-40B4-BE49-F238E27FC236}">
                <a16:creationId xmlns:a16="http://schemas.microsoft.com/office/drawing/2014/main" id="{89AA4576-010A-187F-DB14-B7C93ABCC4A6}"/>
              </a:ext>
            </a:extLst>
          </p:cNvPr>
          <p:cNvSpPr/>
          <p:nvPr/>
        </p:nvSpPr>
        <p:spPr>
          <a:xfrm>
            <a:off x="8588937"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Auftragserteilung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Praxisauftrag</a:t>
            </a:r>
          </a:p>
        </p:txBody>
      </p:sp>
      <p:sp>
        <p:nvSpPr>
          <p:cNvPr id="94" name="Rechteck 93">
            <a:extLst>
              <a:ext uri="{FF2B5EF4-FFF2-40B4-BE49-F238E27FC236}">
                <a16:creationId xmlns:a16="http://schemas.microsoft.com/office/drawing/2014/main" id="{D82E212D-421C-F74D-CDC9-6F5A424E90DF}"/>
              </a:ext>
            </a:extLst>
          </p:cNvPr>
          <p:cNvSpPr/>
          <p:nvPr/>
        </p:nvSpPr>
        <p:spPr>
          <a:xfrm>
            <a:off x="3874722"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Rückmeldung</a:t>
            </a:r>
          </a:p>
        </p:txBody>
      </p:sp>
      <p:sp>
        <p:nvSpPr>
          <p:cNvPr id="95" name="Rechteck 94">
            <a:extLst>
              <a:ext uri="{FF2B5EF4-FFF2-40B4-BE49-F238E27FC236}">
                <a16:creationId xmlns:a16="http://schemas.microsoft.com/office/drawing/2014/main" id="{323DC707-E30C-54F6-2EBE-3A56C1ABEBA0}"/>
              </a:ext>
            </a:extLst>
          </p:cNvPr>
          <p:cNvSpPr/>
          <p:nvPr/>
        </p:nvSpPr>
        <p:spPr>
          <a:xfrm>
            <a:off x="6230611" y="6004344"/>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Umsetzung</a:t>
            </a:r>
          </a:p>
        </p:txBody>
      </p:sp>
      <p:cxnSp>
        <p:nvCxnSpPr>
          <p:cNvPr id="96" name="Verbinder: gewinkelt 95">
            <a:extLst>
              <a:ext uri="{FF2B5EF4-FFF2-40B4-BE49-F238E27FC236}">
                <a16:creationId xmlns:a16="http://schemas.microsoft.com/office/drawing/2014/main" id="{D8848D89-BF08-291A-E072-D695540BB8CF}"/>
              </a:ext>
            </a:extLst>
          </p:cNvPr>
          <p:cNvCxnSpPr>
            <a:cxnSpLocks/>
            <a:stCxn id="95" idx="1"/>
            <a:endCxn id="94" idx="2"/>
          </p:cNvCxnSpPr>
          <p:nvPr/>
        </p:nvCxnSpPr>
        <p:spPr>
          <a:xfrm rot="10800000">
            <a:off x="4914402" y="6010162"/>
            <a:ext cx="1316209" cy="264246"/>
          </a:xfrm>
          <a:prstGeom prst="bentConnector2">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BCF00F68-4FA8-A92A-02FF-2E17C6A6C807}"/>
              </a:ext>
            </a:extLst>
          </p:cNvPr>
          <p:cNvCxnSpPr>
            <a:cxnSpLocks/>
            <a:endCxn id="92" idx="1"/>
          </p:cNvCxnSpPr>
          <p:nvPr/>
        </p:nvCxnSpPr>
        <p:spPr>
          <a:xfrm>
            <a:off x="5626571" y="5740098"/>
            <a:ext cx="296236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AF7ED982-8228-7173-BBA5-75D548D6B299}"/>
              </a:ext>
            </a:extLst>
          </p:cNvPr>
          <p:cNvCxnSpPr>
            <a:cxnSpLocks/>
            <a:stCxn id="94" idx="0"/>
          </p:cNvCxnSpPr>
          <p:nvPr/>
        </p:nvCxnSpPr>
        <p:spPr>
          <a:xfrm flipV="1">
            <a:off x="4914403" y="5092740"/>
            <a:ext cx="7926" cy="377296"/>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2F1DB0C7-6AA4-2564-7BB2-520E8E14DAAC}"/>
              </a:ext>
            </a:extLst>
          </p:cNvPr>
          <p:cNvCxnSpPr>
            <a:cxnSpLocks/>
            <a:endCxn id="95" idx="3"/>
          </p:cNvCxnSpPr>
          <p:nvPr/>
        </p:nvCxnSpPr>
        <p:spPr>
          <a:xfrm flipH="1">
            <a:off x="8309972" y="6274407"/>
            <a:ext cx="109839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98E3B4C-AEE5-56BD-02E8-D8A014A0E5FC}"/>
              </a:ext>
            </a:extLst>
          </p:cNvPr>
          <p:cNvSpPr txBox="1"/>
          <p:nvPr/>
        </p:nvSpPr>
        <p:spPr>
          <a:xfrm rot="16200000">
            <a:off x="8619763" y="3490332"/>
            <a:ext cx="5923198" cy="288097"/>
          </a:xfrm>
          <a:prstGeom prst="rect">
            <a:avLst/>
          </a:prstGeom>
          <a:solidFill>
            <a:srgbClr val="0082CA"/>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Lerndokumentation / Persönliches Portfolio</a:t>
            </a:r>
          </a:p>
        </p:txBody>
      </p:sp>
      <p:sp>
        <p:nvSpPr>
          <p:cNvPr id="109" name="Textfeld 108">
            <a:extLst>
              <a:ext uri="{FF2B5EF4-FFF2-40B4-BE49-F238E27FC236}">
                <a16:creationId xmlns:a16="http://schemas.microsoft.com/office/drawing/2014/main" id="{B051636B-BF83-636B-F10B-2937DF543B73}"/>
              </a:ext>
            </a:extLst>
          </p:cNvPr>
          <p:cNvSpPr txBox="1"/>
          <p:nvPr/>
        </p:nvSpPr>
        <p:spPr>
          <a:xfrm rot="16200000">
            <a:off x="9803340" y="5148786"/>
            <a:ext cx="2606286" cy="288100"/>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Ausbildungsplan</a:t>
            </a:r>
          </a:p>
        </p:txBody>
      </p:sp>
      <p:pic>
        <p:nvPicPr>
          <p:cNvPr id="111" name="Grafik 110">
            <a:extLst>
              <a:ext uri="{FF2B5EF4-FFF2-40B4-BE49-F238E27FC236}">
                <a16:creationId xmlns:a16="http://schemas.microsoft.com/office/drawing/2014/main" id="{8E62FB0E-B4F6-C314-1A91-46B538E4B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040" y="3656147"/>
            <a:ext cx="2326688" cy="1447200"/>
          </a:xfrm>
          <a:prstGeom prst="rect">
            <a:avLst/>
          </a:prstGeom>
        </p:spPr>
      </p:pic>
      <p:sp>
        <p:nvSpPr>
          <p:cNvPr id="112" name="Ellipse 111">
            <a:extLst>
              <a:ext uri="{FF2B5EF4-FFF2-40B4-BE49-F238E27FC236}">
                <a16:creationId xmlns:a16="http://schemas.microsoft.com/office/drawing/2014/main" id="{02960FFA-1A88-B628-9239-02AFE9D0F19A}"/>
              </a:ext>
            </a:extLst>
          </p:cNvPr>
          <p:cNvSpPr/>
          <p:nvPr/>
        </p:nvSpPr>
        <p:spPr>
          <a:xfrm>
            <a:off x="4676363" y="3482905"/>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Kompetenz-raster</a:t>
            </a:r>
          </a:p>
        </p:txBody>
      </p:sp>
      <p:sp>
        <p:nvSpPr>
          <p:cNvPr id="113" name="Ellipse 112">
            <a:extLst>
              <a:ext uri="{FF2B5EF4-FFF2-40B4-BE49-F238E27FC236}">
                <a16:creationId xmlns:a16="http://schemas.microsoft.com/office/drawing/2014/main" id="{0C25FDF9-C2DE-94CA-B9C8-96FC3A12764D}"/>
              </a:ext>
            </a:extLst>
          </p:cNvPr>
          <p:cNvSpPr/>
          <p:nvPr/>
        </p:nvSpPr>
        <p:spPr>
          <a:xfrm>
            <a:off x="6321907" y="5159916"/>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120" name="Ellipse 119">
            <a:extLst>
              <a:ext uri="{FF2B5EF4-FFF2-40B4-BE49-F238E27FC236}">
                <a16:creationId xmlns:a16="http://schemas.microsoft.com/office/drawing/2014/main" id="{EE82C96B-3317-960F-45D2-C5A7526B17FB}"/>
              </a:ext>
            </a:extLst>
          </p:cNvPr>
          <p:cNvSpPr/>
          <p:nvPr/>
        </p:nvSpPr>
        <p:spPr>
          <a:xfrm>
            <a:off x="10128448" y="5934199"/>
            <a:ext cx="1971014"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Ausbildungs-programm</a:t>
            </a:r>
          </a:p>
        </p:txBody>
      </p:sp>
      <p:sp>
        <p:nvSpPr>
          <p:cNvPr id="42" name="Ellipse 41">
            <a:extLst>
              <a:ext uri="{FF2B5EF4-FFF2-40B4-BE49-F238E27FC236}">
                <a16:creationId xmlns:a16="http://schemas.microsoft.com/office/drawing/2014/main" id="{9878A7B5-F36D-4866-9811-BC7AABD34CAD}"/>
              </a:ext>
            </a:extLst>
          </p:cNvPr>
          <p:cNvSpPr/>
          <p:nvPr/>
        </p:nvSpPr>
        <p:spPr>
          <a:xfrm>
            <a:off x="3898209" y="1086638"/>
            <a:ext cx="2079362"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Beurteilungs-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kriterien</a:t>
            </a:r>
          </a:p>
        </p:txBody>
      </p:sp>
      <p:cxnSp>
        <p:nvCxnSpPr>
          <p:cNvPr id="4" name="Gerade Verbindung mit Pfeil 3">
            <a:extLst>
              <a:ext uri="{FF2B5EF4-FFF2-40B4-BE49-F238E27FC236}">
                <a16:creationId xmlns:a16="http://schemas.microsoft.com/office/drawing/2014/main" id="{B531B959-3668-468B-90A1-EE02B099D790}"/>
              </a:ext>
            </a:extLst>
          </p:cNvPr>
          <p:cNvCxnSpPr>
            <a:cxnSpLocks/>
          </p:cNvCxnSpPr>
          <p:nvPr/>
        </p:nvCxnSpPr>
        <p:spPr>
          <a:xfrm>
            <a:off x="8309972" y="942843"/>
            <a:ext cx="1872300"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AD99A699-A7E4-49F6-B349-F675910A55D7}"/>
              </a:ext>
            </a:extLst>
          </p:cNvPr>
          <p:cNvCxnSpPr>
            <a:cxnSpLocks/>
          </p:cNvCxnSpPr>
          <p:nvPr/>
        </p:nvCxnSpPr>
        <p:spPr>
          <a:xfrm>
            <a:off x="10182272" y="942843"/>
            <a:ext cx="0" cy="952951"/>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E7B9995-EF6D-4DAE-941B-9C97C0C94C3E}"/>
              </a:ext>
            </a:extLst>
          </p:cNvPr>
          <p:cNvSpPr txBox="1"/>
          <p:nvPr/>
        </p:nvSpPr>
        <p:spPr>
          <a:xfrm>
            <a:off x="354968" y="763472"/>
            <a:ext cx="2610330" cy="1754326"/>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Von der BiVo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geforderte Nachweise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Art. 16–18,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Workflow Extranet ovap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mit Notensynchronisation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 DBLAP 2</a:t>
            </a:r>
          </a:p>
        </p:txBody>
      </p:sp>
      <p:sp>
        <p:nvSpPr>
          <p:cNvPr id="58" name="Textfeld 57">
            <a:extLst>
              <a:ext uri="{FF2B5EF4-FFF2-40B4-BE49-F238E27FC236}">
                <a16:creationId xmlns:a16="http://schemas.microsoft.com/office/drawing/2014/main" id="{AA33FC18-0CDE-494E-8003-A28CC7301AE7}"/>
              </a:ext>
            </a:extLst>
          </p:cNvPr>
          <p:cNvSpPr txBox="1"/>
          <p:nvPr/>
        </p:nvSpPr>
        <p:spPr>
          <a:xfrm>
            <a:off x="3894245" y="2491275"/>
            <a:ext cx="3359716" cy="662267"/>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Lerndokumentation/Persönliches Portfolio mit Praxisaufträgen, Kompetenzrastern (Selbst-/Fremdbeurteilung), Verhalten, Engagement, Massnahmen</a:t>
            </a:r>
          </a:p>
        </p:txBody>
      </p:sp>
      <p:cxnSp>
        <p:nvCxnSpPr>
          <p:cNvPr id="24" name="Gerade Verbindung mit Pfeil 23">
            <a:extLst>
              <a:ext uri="{FF2B5EF4-FFF2-40B4-BE49-F238E27FC236}">
                <a16:creationId xmlns:a16="http://schemas.microsoft.com/office/drawing/2014/main" id="{40387577-80BA-4B92-B378-F2BCCD848F43}"/>
              </a:ext>
            </a:extLst>
          </p:cNvPr>
          <p:cNvCxnSpPr/>
          <p:nvPr/>
        </p:nvCxnSpPr>
        <p:spPr>
          <a:xfrm>
            <a:off x="9480376" y="6004344"/>
            <a:ext cx="0" cy="270065"/>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D5209DA5-5195-1614-017D-4B034C785525}"/>
              </a:ext>
            </a:extLst>
          </p:cNvPr>
          <p:cNvCxnSpPr>
            <a:cxnSpLocks/>
          </p:cNvCxnSpPr>
          <p:nvPr/>
        </p:nvCxnSpPr>
        <p:spPr>
          <a:xfrm flipV="1">
            <a:off x="5515662" y="3068960"/>
            <a:ext cx="0" cy="56542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AC3F920C-D093-4FF1-994B-1D3F75C507FD}"/>
              </a:ext>
            </a:extLst>
          </p:cNvPr>
          <p:cNvPicPr>
            <a:picLocks noChangeAspect="1"/>
          </p:cNvPicPr>
          <p:nvPr/>
        </p:nvPicPr>
        <p:blipFill>
          <a:blip r:embed="rId4"/>
          <a:stretch>
            <a:fillRect/>
          </a:stretch>
        </p:blipFill>
        <p:spPr>
          <a:xfrm>
            <a:off x="9555659" y="226894"/>
            <a:ext cx="1807489" cy="618717"/>
          </a:xfrm>
          <a:prstGeom prst="rect">
            <a:avLst/>
          </a:prstGeom>
        </p:spPr>
      </p:pic>
      <p:cxnSp>
        <p:nvCxnSpPr>
          <p:cNvPr id="11" name="Gerade Verbindung mit Pfeil 10">
            <a:extLst>
              <a:ext uri="{FF2B5EF4-FFF2-40B4-BE49-F238E27FC236}">
                <a16:creationId xmlns:a16="http://schemas.microsoft.com/office/drawing/2014/main" id="{2B3094BA-C5EB-4C15-B155-60C4EDACED7F}"/>
              </a:ext>
            </a:extLst>
          </p:cNvPr>
          <p:cNvCxnSpPr>
            <a:stCxn id="78" idx="0"/>
          </p:cNvCxnSpPr>
          <p:nvPr/>
        </p:nvCxnSpPr>
        <p:spPr>
          <a:xfrm flipH="1" flipV="1">
            <a:off x="7260938" y="326084"/>
            <a:ext cx="1" cy="346697"/>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0F1D84E-69B5-4E65-9F94-6668AD73B96A}"/>
              </a:ext>
            </a:extLst>
          </p:cNvPr>
          <p:cNvCxnSpPr/>
          <p:nvPr/>
        </p:nvCxnSpPr>
        <p:spPr>
          <a:xfrm>
            <a:off x="7270291" y="324423"/>
            <a:ext cx="2248285"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74D0D7A-B40A-4A26-B31E-2EB17D55ACAD}"/>
              </a:ext>
            </a:extLst>
          </p:cNvPr>
          <p:cNvCxnSpPr>
            <a:cxnSpLocks/>
          </p:cNvCxnSpPr>
          <p:nvPr/>
        </p:nvCxnSpPr>
        <p:spPr>
          <a:xfrm>
            <a:off x="7260938" y="2222738"/>
            <a:ext cx="1884838"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457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2D54C-ED76-45FB-A469-99ECB4058879}"/>
              </a:ext>
            </a:extLst>
          </p:cNvPr>
          <p:cNvSpPr>
            <a:spLocks noGrp="1"/>
          </p:cNvSpPr>
          <p:nvPr>
            <p:ph type="title"/>
          </p:nvPr>
        </p:nvSpPr>
        <p:spPr>
          <a:xfrm>
            <a:off x="609600" y="764704"/>
            <a:ext cx="9446840" cy="652934"/>
          </a:xfrm>
        </p:spPr>
        <p:txBody>
          <a:bodyPr/>
          <a:lstStyle/>
          <a:p>
            <a:r>
              <a:rPr lang="de-CH" dirty="0"/>
              <a:t>Erfolgsfaktor «Entwicklungsprozesse begleiten»</a:t>
            </a:r>
          </a:p>
        </p:txBody>
      </p:sp>
      <p:sp>
        <p:nvSpPr>
          <p:cNvPr id="3" name="Inhaltsplatzhalter 2">
            <a:extLst>
              <a:ext uri="{FF2B5EF4-FFF2-40B4-BE49-F238E27FC236}">
                <a16:creationId xmlns:a16="http://schemas.microsoft.com/office/drawing/2014/main" id="{AD1D23BA-0998-4A72-86B9-15F5B8103029}"/>
              </a:ext>
            </a:extLst>
          </p:cNvPr>
          <p:cNvSpPr>
            <a:spLocks noGrp="1"/>
          </p:cNvSpPr>
          <p:nvPr>
            <p:ph idx="1"/>
          </p:nvPr>
        </p:nvSpPr>
        <p:spPr/>
        <p:txBody>
          <a:bodyPr/>
          <a:lstStyle/>
          <a:p>
            <a:r>
              <a:rPr lang="de-CH" dirty="0"/>
              <a:t>Praxisaufträge erteilen und erläutern</a:t>
            </a:r>
          </a:p>
          <a:p>
            <a:r>
              <a:rPr lang="de-CH" dirty="0"/>
              <a:t>Instruktion on the Job nach Bedarf vorsehen</a:t>
            </a:r>
          </a:p>
          <a:p>
            <a:r>
              <a:rPr lang="de-CH" dirty="0"/>
              <a:t>Demonstration der Handlungen nach Bedarf vorsehen</a:t>
            </a:r>
          </a:p>
          <a:p>
            <a:endParaRPr lang="de-CH" dirty="0"/>
          </a:p>
          <a:p>
            <a:r>
              <a:rPr lang="de-CH" dirty="0"/>
              <a:t>Genügend Anwendungsfelder zum Aufbau von Routine bereitstellen</a:t>
            </a:r>
          </a:p>
          <a:p>
            <a:r>
              <a:rPr lang="de-CH" dirty="0"/>
              <a:t>Umsetzung aktiv begleiten</a:t>
            </a:r>
          </a:p>
          <a:p>
            <a:r>
              <a:rPr lang="de-CH" dirty="0"/>
              <a:t>Reflexion der gemachten Erfahrungen anregen</a:t>
            </a:r>
          </a:p>
          <a:p>
            <a:r>
              <a:rPr lang="de-CH" dirty="0"/>
              <a:t>Regelmässige Rückmeldungen auf die praktische Umsetzung geben</a:t>
            </a:r>
          </a:p>
          <a:p>
            <a:endParaRPr lang="de-CH" dirty="0"/>
          </a:p>
          <a:p>
            <a:r>
              <a:rPr lang="de-CH" dirty="0"/>
              <a:t>Rückmeldung auf die übergeordnete Kompetenzentwicklung geben</a:t>
            </a:r>
          </a:p>
        </p:txBody>
      </p:sp>
      <p:sp>
        <p:nvSpPr>
          <p:cNvPr id="5" name="Foliennummernplatzhalter 1">
            <a:extLst>
              <a:ext uri="{FF2B5EF4-FFF2-40B4-BE49-F238E27FC236}">
                <a16:creationId xmlns:a16="http://schemas.microsoft.com/office/drawing/2014/main" id="{4B7FE24A-D481-59BD-3FD5-7ADB521504E0}"/>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954287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FFFE6-AF16-413E-8C57-CC94FE1634A1}"/>
              </a:ext>
            </a:extLst>
          </p:cNvPr>
          <p:cNvSpPr>
            <a:spLocks noGrp="1"/>
          </p:cNvSpPr>
          <p:nvPr>
            <p:ph type="title"/>
          </p:nvPr>
        </p:nvSpPr>
        <p:spPr>
          <a:xfrm>
            <a:off x="609600" y="764704"/>
            <a:ext cx="9590856" cy="652934"/>
          </a:xfrm>
        </p:spPr>
        <p:txBody>
          <a:bodyPr/>
          <a:lstStyle/>
          <a:p>
            <a:r>
              <a:rPr lang="de-CH" dirty="0"/>
              <a:t>Erfolgsfaktor «Entwicklungsprozesse beurteilen»</a:t>
            </a:r>
          </a:p>
        </p:txBody>
      </p:sp>
      <p:sp>
        <p:nvSpPr>
          <p:cNvPr id="3" name="Inhaltsplatzhalter 2">
            <a:extLst>
              <a:ext uri="{FF2B5EF4-FFF2-40B4-BE49-F238E27FC236}">
                <a16:creationId xmlns:a16="http://schemas.microsoft.com/office/drawing/2014/main" id="{13CDA439-1083-42B8-8C44-D4FC7C855655}"/>
              </a:ext>
            </a:extLst>
          </p:cNvPr>
          <p:cNvSpPr>
            <a:spLocks noGrp="1"/>
          </p:cNvSpPr>
          <p:nvPr>
            <p:ph idx="1"/>
          </p:nvPr>
        </p:nvSpPr>
        <p:spPr/>
        <p:txBody>
          <a:bodyPr/>
          <a:lstStyle/>
          <a:p>
            <a:r>
              <a:rPr lang="de-CH" dirty="0"/>
              <a:t>Selbst- und Fremdeinschätzungen vornehmen als Basis für das Qualifikationsgespräch</a:t>
            </a:r>
          </a:p>
          <a:p>
            <a:r>
              <a:rPr lang="de-CH" dirty="0"/>
              <a:t>Einschätzungen auf Basis von bekannten Kriterien geben</a:t>
            </a:r>
          </a:p>
          <a:p>
            <a:r>
              <a:rPr lang="de-CH" dirty="0"/>
              <a:t>Hilfsmittel = Kompetenzraster</a:t>
            </a:r>
          </a:p>
          <a:p>
            <a:endParaRPr lang="de-CH" dirty="0"/>
          </a:p>
          <a:p>
            <a:r>
              <a:rPr lang="de-CH" dirty="0"/>
              <a:t>Ableiten von Stärken/Begabungen und Schwächen </a:t>
            </a:r>
          </a:p>
          <a:p>
            <a:r>
              <a:rPr lang="de-CH" dirty="0"/>
              <a:t>Einschätzung der Arbeitshaltung, Motivation, Leistungsfähigkeit</a:t>
            </a:r>
          </a:p>
          <a:p>
            <a:endParaRPr lang="de-CH" dirty="0"/>
          </a:p>
          <a:p>
            <a:r>
              <a:rPr lang="de-CH" dirty="0"/>
              <a:t>Definition von Massnahmen </a:t>
            </a:r>
          </a:p>
          <a:p>
            <a:pPr marL="0" indent="0">
              <a:buNone/>
            </a:pPr>
            <a:endParaRPr lang="de-CH" dirty="0"/>
          </a:p>
          <a:p>
            <a:endParaRPr lang="de-CH" dirty="0"/>
          </a:p>
        </p:txBody>
      </p:sp>
      <p:sp>
        <p:nvSpPr>
          <p:cNvPr id="5" name="Foliennummernplatzhalter 1">
            <a:extLst>
              <a:ext uri="{FF2B5EF4-FFF2-40B4-BE49-F238E27FC236}">
                <a16:creationId xmlns:a16="http://schemas.microsoft.com/office/drawing/2014/main" id="{95F71B82-E36F-BFBA-D9B6-57F9B9688667}"/>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66538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05E4C0FD-FBBC-5AAC-BCC7-445A2974D968}"/>
              </a:ext>
            </a:extLst>
          </p:cNvPr>
          <p:cNvSpPr>
            <a:spLocks noGrp="1"/>
          </p:cNvSpPr>
          <p:nvPr>
            <p:ph type="title"/>
          </p:nvPr>
        </p:nvSpPr>
        <p:spPr>
          <a:xfrm>
            <a:off x="72350" y="4466342"/>
            <a:ext cx="3127691" cy="1569095"/>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b="0" dirty="0">
                <a:solidFill>
                  <a:schemeClr val="lt1"/>
                </a:solidFill>
                <a:ea typeface="+mn-ea"/>
                <a:cs typeface="Calibri" panose="020F0502020204030204" pitchFamily="34" charset="0"/>
              </a:rPr>
              <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branchenspezifische betriebliche Umsetzungs-instrumente ovap,</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Workflow im Extranet</a:t>
            </a:r>
            <a:br>
              <a:rPr lang="de-CH" sz="1600" b="0" dirty="0">
                <a:solidFill>
                  <a:schemeClr val="lt1"/>
                </a:solidFill>
                <a:ea typeface="+mn-ea"/>
                <a:cs typeface="Calibri" panose="020F0502020204030204" pitchFamily="34" charset="0"/>
              </a:rPr>
            </a:br>
            <a:endParaRPr lang="de-CH" sz="1600" b="0" dirty="0">
              <a:solidFill>
                <a:schemeClr val="lt1"/>
              </a:solidFill>
              <a:ea typeface="+mn-ea"/>
              <a:cs typeface="Calibri" panose="020F0502020204030204" pitchFamily="34" charset="0"/>
            </a:endParaRPr>
          </a:p>
        </p:txBody>
      </p:sp>
      <p:sp>
        <p:nvSpPr>
          <p:cNvPr id="75" name="Textfeld 74">
            <a:extLst>
              <a:ext uri="{FF2B5EF4-FFF2-40B4-BE49-F238E27FC236}">
                <a16:creationId xmlns:a16="http://schemas.microsoft.com/office/drawing/2014/main" id="{B4C8E3E8-52B9-5DD9-BE7D-A10F1CDF4E91}"/>
              </a:ext>
            </a:extLst>
          </p:cNvPr>
          <p:cNvSpPr txBox="1"/>
          <p:nvPr/>
        </p:nvSpPr>
        <p:spPr>
          <a:xfrm>
            <a:off x="3226500" y="172386"/>
            <a:ext cx="8774156" cy="3241110"/>
          </a:xfrm>
          <a:prstGeom prst="rect">
            <a:avLst/>
          </a:prstGeom>
          <a:solidFill>
            <a:srgbClr val="96C11F"/>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Beurteilung</a:t>
            </a:r>
          </a:p>
        </p:txBody>
      </p:sp>
      <p:sp>
        <p:nvSpPr>
          <p:cNvPr id="76" name="Textfeld 75">
            <a:extLst>
              <a:ext uri="{FF2B5EF4-FFF2-40B4-BE49-F238E27FC236}">
                <a16:creationId xmlns:a16="http://schemas.microsoft.com/office/drawing/2014/main" id="{4895067D-4609-FA10-3983-E33029D72F02}"/>
              </a:ext>
            </a:extLst>
          </p:cNvPr>
          <p:cNvSpPr txBox="1"/>
          <p:nvPr/>
        </p:nvSpPr>
        <p:spPr>
          <a:xfrm>
            <a:off x="3319456" y="53250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Lehrjahr</a:t>
            </a:r>
          </a:p>
        </p:txBody>
      </p:sp>
      <p:sp>
        <p:nvSpPr>
          <p:cNvPr id="77" name="Textfeld 76">
            <a:extLst>
              <a:ext uri="{FF2B5EF4-FFF2-40B4-BE49-F238E27FC236}">
                <a16:creationId xmlns:a16="http://schemas.microsoft.com/office/drawing/2014/main" id="{62FFC27E-00B6-E4A1-AF0E-818FA6B608D2}"/>
              </a:ext>
            </a:extLst>
          </p:cNvPr>
          <p:cNvSpPr txBox="1"/>
          <p:nvPr/>
        </p:nvSpPr>
        <p:spPr>
          <a:xfrm>
            <a:off x="3309273" y="189579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78" name="Rechteck 77">
            <a:extLst>
              <a:ext uri="{FF2B5EF4-FFF2-40B4-BE49-F238E27FC236}">
                <a16:creationId xmlns:a16="http://schemas.microsoft.com/office/drawing/2014/main" id="{1EC9B3B5-8940-B760-D85A-44DBAB7974AE}"/>
              </a:ext>
            </a:extLst>
          </p:cNvPr>
          <p:cNvSpPr/>
          <p:nvPr/>
        </p:nvSpPr>
        <p:spPr>
          <a:xfrm>
            <a:off x="6221258" y="672781"/>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Betrieblicher Kompetenznachweis ovap</a:t>
            </a:r>
          </a:p>
        </p:txBody>
      </p:sp>
      <p:sp>
        <p:nvSpPr>
          <p:cNvPr id="80" name="Textfeld 79">
            <a:extLst>
              <a:ext uri="{FF2B5EF4-FFF2-40B4-BE49-F238E27FC236}">
                <a16:creationId xmlns:a16="http://schemas.microsoft.com/office/drawing/2014/main" id="{474D26A8-A427-B80F-7AE5-5DF8E0A1E2CE}"/>
              </a:ext>
            </a:extLst>
          </p:cNvPr>
          <p:cNvSpPr txBox="1"/>
          <p:nvPr/>
        </p:nvSpPr>
        <p:spPr>
          <a:xfrm>
            <a:off x="3226499" y="3482972"/>
            <a:ext cx="8774156" cy="3240750"/>
          </a:xfrm>
          <a:prstGeom prst="rect">
            <a:avLst/>
          </a:prstGeom>
          <a:solidFill>
            <a:srgbClr val="B2B2B2"/>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Entwicklung</a:t>
            </a:r>
          </a:p>
        </p:txBody>
      </p:sp>
      <p:sp>
        <p:nvSpPr>
          <p:cNvPr id="81" name="Textfeld 80">
            <a:extLst>
              <a:ext uri="{FF2B5EF4-FFF2-40B4-BE49-F238E27FC236}">
                <a16:creationId xmlns:a16="http://schemas.microsoft.com/office/drawing/2014/main" id="{9BA28D93-69CE-AE4A-61E9-5ECB302AA64F}"/>
              </a:ext>
            </a:extLst>
          </p:cNvPr>
          <p:cNvSpPr txBox="1"/>
          <p:nvPr/>
        </p:nvSpPr>
        <p:spPr>
          <a:xfrm>
            <a:off x="3309272" y="380709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82" name="Textfeld 81">
            <a:extLst>
              <a:ext uri="{FF2B5EF4-FFF2-40B4-BE49-F238E27FC236}">
                <a16:creationId xmlns:a16="http://schemas.microsoft.com/office/drawing/2014/main" id="{AB86AEC3-45D4-ECAC-F3BD-19C8E1BFE972}"/>
              </a:ext>
            </a:extLst>
          </p:cNvPr>
          <p:cNvSpPr txBox="1"/>
          <p:nvPr/>
        </p:nvSpPr>
        <p:spPr>
          <a:xfrm>
            <a:off x="3320430" y="530394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Laufend</a:t>
            </a:r>
          </a:p>
        </p:txBody>
      </p:sp>
      <p:sp>
        <p:nvSpPr>
          <p:cNvPr id="83" name="Rechteck 82">
            <a:extLst>
              <a:ext uri="{FF2B5EF4-FFF2-40B4-BE49-F238E27FC236}">
                <a16:creationId xmlns:a16="http://schemas.microsoft.com/office/drawing/2014/main" id="{366152A9-D846-54CE-DABF-53E4012E353C}"/>
              </a:ext>
            </a:extLst>
          </p:cNvPr>
          <p:cNvSpPr/>
          <p:nvPr/>
        </p:nvSpPr>
        <p:spPr>
          <a:xfrm>
            <a:off x="9145776" y="1913037"/>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Bildungsbericht ovap </a:t>
            </a:r>
          </a:p>
        </p:txBody>
      </p:sp>
      <p:sp>
        <p:nvSpPr>
          <p:cNvPr id="86" name="Textfeld 85">
            <a:extLst>
              <a:ext uri="{FF2B5EF4-FFF2-40B4-BE49-F238E27FC236}">
                <a16:creationId xmlns:a16="http://schemas.microsoft.com/office/drawing/2014/main" id="{A7425A04-D44D-AAF6-0AFB-AA7255AF64F9}"/>
              </a:ext>
            </a:extLst>
          </p:cNvPr>
          <p:cNvSpPr txBox="1"/>
          <p:nvPr/>
        </p:nvSpPr>
        <p:spPr>
          <a:xfrm>
            <a:off x="3882649" y="1945285"/>
            <a:ext cx="3359716" cy="540125"/>
          </a:xfrm>
          <a:prstGeom prst="rect">
            <a:avLst/>
          </a:prstGeom>
          <a:solidFill>
            <a:schemeClr val="accent3">
              <a:lumMod val="50000"/>
            </a:schemeClr>
          </a:solidFill>
        </p:spPr>
        <p:txBody>
          <a:bodyPr wrap="square" rtlCol="0" anchor="ctr" anchorCtr="0">
            <a:noAutofit/>
          </a:bodyPr>
          <a:lstStyle>
            <a:defPPr>
              <a:defRPr lang="de-DE"/>
            </a:defPPr>
            <a:lvl1pPr algn="ctr">
              <a:defRPr sz="1200">
                <a:solidFill>
                  <a:schemeClr val="bg1"/>
                </a:solidFill>
                <a:latin typeface="Myriad Pro" panose="020B05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Qualifikationsgespräch</a:t>
            </a:r>
          </a:p>
        </p:txBody>
      </p:sp>
      <p:cxnSp>
        <p:nvCxnSpPr>
          <p:cNvPr id="88" name="Verbinder: gewinkelt 87">
            <a:extLst>
              <a:ext uri="{FF2B5EF4-FFF2-40B4-BE49-F238E27FC236}">
                <a16:creationId xmlns:a16="http://schemas.microsoft.com/office/drawing/2014/main" id="{CEA3534A-CA73-451B-21EE-2E5709DDF96C}"/>
              </a:ext>
            </a:extLst>
          </p:cNvPr>
          <p:cNvCxnSpPr>
            <a:cxnSpLocks/>
            <a:stCxn id="86" idx="0"/>
            <a:endCxn id="78" idx="1"/>
          </p:cNvCxnSpPr>
          <p:nvPr/>
        </p:nvCxnSpPr>
        <p:spPr>
          <a:xfrm rot="5400000" flipH="1" flipV="1">
            <a:off x="5390662" y="1114690"/>
            <a:ext cx="1002441" cy="658751"/>
          </a:xfrm>
          <a:prstGeom prst="bentConnector2">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a:extLst>
              <a:ext uri="{FF2B5EF4-FFF2-40B4-BE49-F238E27FC236}">
                <a16:creationId xmlns:a16="http://schemas.microsoft.com/office/drawing/2014/main" id="{D9544A29-ED10-E380-579B-6EB87F4BB05F}"/>
              </a:ext>
            </a:extLst>
          </p:cNvPr>
          <p:cNvCxnSpPr>
            <a:cxnSpLocks/>
            <a:endCxn id="83" idx="1"/>
          </p:cNvCxnSpPr>
          <p:nvPr/>
        </p:nvCxnSpPr>
        <p:spPr>
          <a:xfrm>
            <a:off x="6250226" y="2183099"/>
            <a:ext cx="2895550" cy="0"/>
          </a:xfrm>
          <a:prstGeom prst="straightConnector1">
            <a:avLst/>
          </a:prstGeom>
          <a:solidFill>
            <a:srgbClr val="808080"/>
          </a:solidFill>
        </p:spPr>
      </p:cxnSp>
      <p:sp>
        <p:nvSpPr>
          <p:cNvPr id="90" name="Rechteck 89">
            <a:extLst>
              <a:ext uri="{FF2B5EF4-FFF2-40B4-BE49-F238E27FC236}">
                <a16:creationId xmlns:a16="http://schemas.microsoft.com/office/drawing/2014/main" id="{CCC8FBCF-D316-A326-24A0-568D4346CFC3}"/>
              </a:ext>
            </a:extLst>
          </p:cNvPr>
          <p:cNvSpPr/>
          <p:nvPr/>
        </p:nvSpPr>
        <p:spPr>
          <a:xfrm>
            <a:off x="4151250" y="405036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Standortbestimmung</a:t>
            </a:r>
          </a:p>
        </p:txBody>
      </p:sp>
      <p:sp>
        <p:nvSpPr>
          <p:cNvPr id="91" name="Textfeld 90">
            <a:extLst>
              <a:ext uri="{FF2B5EF4-FFF2-40B4-BE49-F238E27FC236}">
                <a16:creationId xmlns:a16="http://schemas.microsoft.com/office/drawing/2014/main" id="{D547DB2C-D9B9-D75D-692F-A3DB35267ED9}"/>
              </a:ext>
            </a:extLst>
          </p:cNvPr>
          <p:cNvSpPr txBox="1"/>
          <p:nvPr/>
        </p:nvSpPr>
        <p:spPr>
          <a:xfrm>
            <a:off x="4148153" y="4604357"/>
            <a:ext cx="2079361" cy="540125"/>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Laufend erstellte Selbst- und Fremdeinschätzung mittels Kompetenzraster</a:t>
            </a:r>
          </a:p>
        </p:txBody>
      </p:sp>
      <p:sp>
        <p:nvSpPr>
          <p:cNvPr id="92" name="Rechteck 91">
            <a:extLst>
              <a:ext uri="{FF2B5EF4-FFF2-40B4-BE49-F238E27FC236}">
                <a16:creationId xmlns:a16="http://schemas.microsoft.com/office/drawing/2014/main" id="{89AA4576-010A-187F-DB14-B7C93ABCC4A6}"/>
              </a:ext>
            </a:extLst>
          </p:cNvPr>
          <p:cNvSpPr/>
          <p:nvPr/>
        </p:nvSpPr>
        <p:spPr>
          <a:xfrm>
            <a:off x="8588937"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Auftragserteilung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Praxisauftrag</a:t>
            </a:r>
          </a:p>
        </p:txBody>
      </p:sp>
      <p:sp>
        <p:nvSpPr>
          <p:cNvPr id="94" name="Rechteck 93">
            <a:extLst>
              <a:ext uri="{FF2B5EF4-FFF2-40B4-BE49-F238E27FC236}">
                <a16:creationId xmlns:a16="http://schemas.microsoft.com/office/drawing/2014/main" id="{D82E212D-421C-F74D-CDC9-6F5A424E90DF}"/>
              </a:ext>
            </a:extLst>
          </p:cNvPr>
          <p:cNvSpPr/>
          <p:nvPr/>
        </p:nvSpPr>
        <p:spPr>
          <a:xfrm>
            <a:off x="3874722"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Rückmeldung</a:t>
            </a:r>
          </a:p>
        </p:txBody>
      </p:sp>
      <p:sp>
        <p:nvSpPr>
          <p:cNvPr id="95" name="Rechteck 94">
            <a:extLst>
              <a:ext uri="{FF2B5EF4-FFF2-40B4-BE49-F238E27FC236}">
                <a16:creationId xmlns:a16="http://schemas.microsoft.com/office/drawing/2014/main" id="{323DC707-E30C-54F6-2EBE-3A56C1ABEBA0}"/>
              </a:ext>
            </a:extLst>
          </p:cNvPr>
          <p:cNvSpPr/>
          <p:nvPr/>
        </p:nvSpPr>
        <p:spPr>
          <a:xfrm>
            <a:off x="6230611" y="6004344"/>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Umsetzung</a:t>
            </a:r>
          </a:p>
        </p:txBody>
      </p:sp>
      <p:cxnSp>
        <p:nvCxnSpPr>
          <p:cNvPr id="96" name="Verbinder: gewinkelt 95">
            <a:extLst>
              <a:ext uri="{FF2B5EF4-FFF2-40B4-BE49-F238E27FC236}">
                <a16:creationId xmlns:a16="http://schemas.microsoft.com/office/drawing/2014/main" id="{D8848D89-BF08-291A-E072-D695540BB8CF}"/>
              </a:ext>
            </a:extLst>
          </p:cNvPr>
          <p:cNvCxnSpPr>
            <a:cxnSpLocks/>
            <a:stCxn id="95" idx="1"/>
            <a:endCxn id="94" idx="2"/>
          </p:cNvCxnSpPr>
          <p:nvPr/>
        </p:nvCxnSpPr>
        <p:spPr>
          <a:xfrm rot="10800000">
            <a:off x="4914402" y="6010162"/>
            <a:ext cx="1316209" cy="264246"/>
          </a:xfrm>
          <a:prstGeom prst="bentConnector2">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BCF00F68-4FA8-A92A-02FF-2E17C6A6C807}"/>
              </a:ext>
            </a:extLst>
          </p:cNvPr>
          <p:cNvCxnSpPr>
            <a:cxnSpLocks/>
            <a:endCxn id="92" idx="1"/>
          </p:cNvCxnSpPr>
          <p:nvPr/>
        </p:nvCxnSpPr>
        <p:spPr>
          <a:xfrm>
            <a:off x="5626571" y="5740098"/>
            <a:ext cx="296236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AF7ED982-8228-7173-BBA5-75D548D6B299}"/>
              </a:ext>
            </a:extLst>
          </p:cNvPr>
          <p:cNvCxnSpPr>
            <a:cxnSpLocks/>
            <a:stCxn id="94" idx="0"/>
          </p:cNvCxnSpPr>
          <p:nvPr/>
        </p:nvCxnSpPr>
        <p:spPr>
          <a:xfrm flipV="1">
            <a:off x="4914403" y="5092740"/>
            <a:ext cx="7926" cy="377296"/>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2F1DB0C7-6AA4-2564-7BB2-520E8E14DAAC}"/>
              </a:ext>
            </a:extLst>
          </p:cNvPr>
          <p:cNvCxnSpPr>
            <a:cxnSpLocks/>
            <a:endCxn id="95" idx="3"/>
          </p:cNvCxnSpPr>
          <p:nvPr/>
        </p:nvCxnSpPr>
        <p:spPr>
          <a:xfrm flipH="1">
            <a:off x="8309972" y="6274407"/>
            <a:ext cx="109839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98E3B4C-AEE5-56BD-02E8-D8A014A0E5FC}"/>
              </a:ext>
            </a:extLst>
          </p:cNvPr>
          <p:cNvSpPr txBox="1"/>
          <p:nvPr/>
        </p:nvSpPr>
        <p:spPr>
          <a:xfrm rot="16200000">
            <a:off x="8619763" y="3490332"/>
            <a:ext cx="5923198" cy="288097"/>
          </a:xfrm>
          <a:prstGeom prst="rect">
            <a:avLst/>
          </a:prstGeom>
          <a:solidFill>
            <a:srgbClr val="0082CA"/>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Lerndokumentation / Persönliches Portfolio</a:t>
            </a:r>
          </a:p>
        </p:txBody>
      </p:sp>
      <p:sp>
        <p:nvSpPr>
          <p:cNvPr id="109" name="Textfeld 108">
            <a:extLst>
              <a:ext uri="{FF2B5EF4-FFF2-40B4-BE49-F238E27FC236}">
                <a16:creationId xmlns:a16="http://schemas.microsoft.com/office/drawing/2014/main" id="{B051636B-BF83-636B-F10B-2937DF543B73}"/>
              </a:ext>
            </a:extLst>
          </p:cNvPr>
          <p:cNvSpPr txBox="1"/>
          <p:nvPr/>
        </p:nvSpPr>
        <p:spPr>
          <a:xfrm rot="16200000">
            <a:off x="9803340" y="5148786"/>
            <a:ext cx="2606286" cy="288100"/>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Ausbildungsplan</a:t>
            </a:r>
          </a:p>
        </p:txBody>
      </p:sp>
      <p:pic>
        <p:nvPicPr>
          <p:cNvPr id="111" name="Grafik 110">
            <a:extLst>
              <a:ext uri="{FF2B5EF4-FFF2-40B4-BE49-F238E27FC236}">
                <a16:creationId xmlns:a16="http://schemas.microsoft.com/office/drawing/2014/main" id="{8E62FB0E-B4F6-C314-1A91-46B538E4B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040" y="3656147"/>
            <a:ext cx="2326688" cy="1447200"/>
          </a:xfrm>
          <a:prstGeom prst="rect">
            <a:avLst/>
          </a:prstGeom>
        </p:spPr>
      </p:pic>
      <p:sp>
        <p:nvSpPr>
          <p:cNvPr id="112" name="Ellipse 111">
            <a:extLst>
              <a:ext uri="{FF2B5EF4-FFF2-40B4-BE49-F238E27FC236}">
                <a16:creationId xmlns:a16="http://schemas.microsoft.com/office/drawing/2014/main" id="{02960FFA-1A88-B628-9239-02AFE9D0F19A}"/>
              </a:ext>
            </a:extLst>
          </p:cNvPr>
          <p:cNvSpPr/>
          <p:nvPr/>
        </p:nvSpPr>
        <p:spPr>
          <a:xfrm>
            <a:off x="4676363" y="3482905"/>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Kompetenz-raster</a:t>
            </a:r>
          </a:p>
        </p:txBody>
      </p:sp>
      <p:sp>
        <p:nvSpPr>
          <p:cNvPr id="113" name="Ellipse 112">
            <a:extLst>
              <a:ext uri="{FF2B5EF4-FFF2-40B4-BE49-F238E27FC236}">
                <a16:creationId xmlns:a16="http://schemas.microsoft.com/office/drawing/2014/main" id="{0C25FDF9-C2DE-94CA-B9C8-96FC3A12764D}"/>
              </a:ext>
            </a:extLst>
          </p:cNvPr>
          <p:cNvSpPr/>
          <p:nvPr/>
        </p:nvSpPr>
        <p:spPr>
          <a:xfrm>
            <a:off x="6321907" y="5159916"/>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120" name="Ellipse 119">
            <a:extLst>
              <a:ext uri="{FF2B5EF4-FFF2-40B4-BE49-F238E27FC236}">
                <a16:creationId xmlns:a16="http://schemas.microsoft.com/office/drawing/2014/main" id="{EE82C96B-3317-960F-45D2-C5A7526B17FB}"/>
              </a:ext>
            </a:extLst>
          </p:cNvPr>
          <p:cNvSpPr/>
          <p:nvPr/>
        </p:nvSpPr>
        <p:spPr>
          <a:xfrm>
            <a:off x="10128448" y="5934199"/>
            <a:ext cx="1971014"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Ausbildungs-programm</a:t>
            </a:r>
          </a:p>
        </p:txBody>
      </p:sp>
      <p:sp>
        <p:nvSpPr>
          <p:cNvPr id="42" name="Ellipse 41">
            <a:extLst>
              <a:ext uri="{FF2B5EF4-FFF2-40B4-BE49-F238E27FC236}">
                <a16:creationId xmlns:a16="http://schemas.microsoft.com/office/drawing/2014/main" id="{9878A7B5-F36D-4866-9811-BC7AABD34CAD}"/>
              </a:ext>
            </a:extLst>
          </p:cNvPr>
          <p:cNvSpPr/>
          <p:nvPr/>
        </p:nvSpPr>
        <p:spPr>
          <a:xfrm>
            <a:off x="3898209" y="1086638"/>
            <a:ext cx="2079362"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Beurteilungs-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kriterien</a:t>
            </a:r>
          </a:p>
        </p:txBody>
      </p:sp>
      <p:cxnSp>
        <p:nvCxnSpPr>
          <p:cNvPr id="4" name="Gerade Verbindung mit Pfeil 3">
            <a:extLst>
              <a:ext uri="{FF2B5EF4-FFF2-40B4-BE49-F238E27FC236}">
                <a16:creationId xmlns:a16="http://schemas.microsoft.com/office/drawing/2014/main" id="{B531B959-3668-468B-90A1-EE02B099D790}"/>
              </a:ext>
            </a:extLst>
          </p:cNvPr>
          <p:cNvCxnSpPr>
            <a:cxnSpLocks/>
          </p:cNvCxnSpPr>
          <p:nvPr/>
        </p:nvCxnSpPr>
        <p:spPr>
          <a:xfrm>
            <a:off x="8309972" y="942843"/>
            <a:ext cx="1872300"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AD99A699-A7E4-49F6-B349-F675910A55D7}"/>
              </a:ext>
            </a:extLst>
          </p:cNvPr>
          <p:cNvCxnSpPr>
            <a:cxnSpLocks/>
          </p:cNvCxnSpPr>
          <p:nvPr/>
        </p:nvCxnSpPr>
        <p:spPr>
          <a:xfrm>
            <a:off x="10182272" y="942843"/>
            <a:ext cx="0" cy="952951"/>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E7B9995-EF6D-4DAE-941B-9C97C0C94C3E}"/>
              </a:ext>
            </a:extLst>
          </p:cNvPr>
          <p:cNvSpPr txBox="1"/>
          <p:nvPr/>
        </p:nvSpPr>
        <p:spPr>
          <a:xfrm>
            <a:off x="354968" y="763472"/>
            <a:ext cx="2610330" cy="1754326"/>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Von der BiVo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geforderte Nachweise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Art. 16–18,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Workflow Extranet ovap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mit Notensynchronisation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 DBLAP 2</a:t>
            </a:r>
          </a:p>
        </p:txBody>
      </p:sp>
      <p:sp>
        <p:nvSpPr>
          <p:cNvPr id="58" name="Textfeld 57">
            <a:extLst>
              <a:ext uri="{FF2B5EF4-FFF2-40B4-BE49-F238E27FC236}">
                <a16:creationId xmlns:a16="http://schemas.microsoft.com/office/drawing/2014/main" id="{AA33FC18-0CDE-494E-8003-A28CC7301AE7}"/>
              </a:ext>
            </a:extLst>
          </p:cNvPr>
          <p:cNvSpPr txBox="1"/>
          <p:nvPr/>
        </p:nvSpPr>
        <p:spPr>
          <a:xfrm>
            <a:off x="3894245" y="2491275"/>
            <a:ext cx="3359716" cy="662267"/>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Lerndokumentation/Persönliches Portfolio mit Praxisaufträgen, Kompetenzrastern (Selbst-/Fremdbeurteilung), Verhalten, Engagement, Massnahmen</a:t>
            </a:r>
          </a:p>
        </p:txBody>
      </p:sp>
      <p:cxnSp>
        <p:nvCxnSpPr>
          <p:cNvPr id="24" name="Gerade Verbindung mit Pfeil 23">
            <a:extLst>
              <a:ext uri="{FF2B5EF4-FFF2-40B4-BE49-F238E27FC236}">
                <a16:creationId xmlns:a16="http://schemas.microsoft.com/office/drawing/2014/main" id="{40387577-80BA-4B92-B378-F2BCCD848F43}"/>
              </a:ext>
            </a:extLst>
          </p:cNvPr>
          <p:cNvCxnSpPr/>
          <p:nvPr/>
        </p:nvCxnSpPr>
        <p:spPr>
          <a:xfrm>
            <a:off x="9480376" y="6004344"/>
            <a:ext cx="0" cy="270065"/>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D5209DA5-5195-1614-017D-4B034C785525}"/>
              </a:ext>
            </a:extLst>
          </p:cNvPr>
          <p:cNvCxnSpPr>
            <a:cxnSpLocks/>
          </p:cNvCxnSpPr>
          <p:nvPr/>
        </p:nvCxnSpPr>
        <p:spPr>
          <a:xfrm flipV="1">
            <a:off x="5515662" y="3068960"/>
            <a:ext cx="0" cy="56542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AC3F920C-D093-4FF1-994B-1D3F75C507FD}"/>
              </a:ext>
            </a:extLst>
          </p:cNvPr>
          <p:cNvPicPr>
            <a:picLocks noChangeAspect="1"/>
          </p:cNvPicPr>
          <p:nvPr/>
        </p:nvPicPr>
        <p:blipFill>
          <a:blip r:embed="rId4"/>
          <a:stretch>
            <a:fillRect/>
          </a:stretch>
        </p:blipFill>
        <p:spPr>
          <a:xfrm>
            <a:off x="9555659" y="226894"/>
            <a:ext cx="1807489" cy="618717"/>
          </a:xfrm>
          <a:prstGeom prst="rect">
            <a:avLst/>
          </a:prstGeom>
        </p:spPr>
      </p:pic>
      <p:cxnSp>
        <p:nvCxnSpPr>
          <p:cNvPr id="11" name="Gerade Verbindung mit Pfeil 10">
            <a:extLst>
              <a:ext uri="{FF2B5EF4-FFF2-40B4-BE49-F238E27FC236}">
                <a16:creationId xmlns:a16="http://schemas.microsoft.com/office/drawing/2014/main" id="{2B3094BA-C5EB-4C15-B155-60C4EDACED7F}"/>
              </a:ext>
            </a:extLst>
          </p:cNvPr>
          <p:cNvCxnSpPr>
            <a:stCxn id="78" idx="0"/>
          </p:cNvCxnSpPr>
          <p:nvPr/>
        </p:nvCxnSpPr>
        <p:spPr>
          <a:xfrm flipH="1" flipV="1">
            <a:off x="7260938" y="326084"/>
            <a:ext cx="1" cy="346697"/>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0F1D84E-69B5-4E65-9F94-6668AD73B96A}"/>
              </a:ext>
            </a:extLst>
          </p:cNvPr>
          <p:cNvCxnSpPr/>
          <p:nvPr/>
        </p:nvCxnSpPr>
        <p:spPr>
          <a:xfrm>
            <a:off x="7270291" y="324423"/>
            <a:ext cx="2248285"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74D0D7A-B40A-4A26-B31E-2EB17D55ACAD}"/>
              </a:ext>
            </a:extLst>
          </p:cNvPr>
          <p:cNvCxnSpPr>
            <a:cxnSpLocks/>
          </p:cNvCxnSpPr>
          <p:nvPr/>
        </p:nvCxnSpPr>
        <p:spPr>
          <a:xfrm>
            <a:off x="7260938" y="2222738"/>
            <a:ext cx="1884838"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192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2C3BD-0F37-FBEC-B40D-5B1B2B6E0F83}"/>
              </a:ext>
            </a:extLst>
          </p:cNvPr>
          <p:cNvSpPr>
            <a:spLocks noGrp="1"/>
          </p:cNvSpPr>
          <p:nvPr>
            <p:ph type="title"/>
          </p:nvPr>
        </p:nvSpPr>
        <p:spPr/>
        <p:txBody>
          <a:bodyPr/>
          <a:lstStyle/>
          <a:p>
            <a:r>
              <a:rPr lang="de-CH" dirty="0"/>
              <a:t>Praxisauftrag</a:t>
            </a:r>
          </a:p>
        </p:txBody>
      </p:sp>
      <p:sp>
        <p:nvSpPr>
          <p:cNvPr id="3" name="Textplatzhalter 2">
            <a:extLst>
              <a:ext uri="{FF2B5EF4-FFF2-40B4-BE49-F238E27FC236}">
                <a16:creationId xmlns:a16="http://schemas.microsoft.com/office/drawing/2014/main" id="{BD031324-AA36-DFE7-9319-306BD5869DFE}"/>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266A37D0-F38A-28E8-8298-4134242B82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8329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7A14D11-F9EB-2C78-2B04-11ACE53BC3F1}"/>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9336" y="4633244"/>
            <a:ext cx="2088232" cy="2088232"/>
          </a:xfrm>
          <a:prstGeom prst="rect">
            <a:avLst/>
          </a:prstGeom>
        </p:spPr>
      </p:pic>
      <p:graphicFrame>
        <p:nvGraphicFramePr>
          <p:cNvPr id="3" name="Tabelle 3">
            <a:extLst>
              <a:ext uri="{FF2B5EF4-FFF2-40B4-BE49-F238E27FC236}">
                <a16:creationId xmlns:a16="http://schemas.microsoft.com/office/drawing/2014/main" id="{EFD07BE9-19CC-4447-B563-7711F9B5D74F}"/>
              </a:ext>
            </a:extLst>
          </p:cNvPr>
          <p:cNvGraphicFramePr>
            <a:graphicFrameLocks noGrp="1"/>
          </p:cNvGraphicFramePr>
          <p:nvPr>
            <p:extLst>
              <p:ext uri="{D42A27DB-BD31-4B8C-83A1-F6EECF244321}">
                <p14:modId xmlns:p14="http://schemas.microsoft.com/office/powerpoint/2010/main" val="2479358813"/>
              </p:ext>
            </p:extLst>
          </p:nvPr>
        </p:nvGraphicFramePr>
        <p:xfrm>
          <a:off x="609600" y="2204864"/>
          <a:ext cx="10972800" cy="2743200"/>
        </p:xfrm>
        <a:graphic>
          <a:graphicData uri="http://schemas.openxmlformats.org/drawingml/2006/table">
            <a:tbl>
              <a:tblPr firstRow="1" bandRow="1">
                <a:tableStyleId>{69012ECD-51FC-41F1-AA8D-1B2483CD663E}</a:tableStyleId>
              </a:tblPr>
              <a:tblGrid>
                <a:gridCol w="9158808">
                  <a:extLst>
                    <a:ext uri="{9D8B030D-6E8A-4147-A177-3AD203B41FA5}">
                      <a16:colId xmlns:a16="http://schemas.microsoft.com/office/drawing/2014/main" val="2271042814"/>
                    </a:ext>
                  </a:extLst>
                </a:gridCol>
                <a:gridCol w="1813992">
                  <a:extLst>
                    <a:ext uri="{9D8B030D-6E8A-4147-A177-3AD203B41FA5}">
                      <a16:colId xmlns:a16="http://schemas.microsoft.com/office/drawing/2014/main" val="3558582726"/>
                    </a:ext>
                  </a:extLst>
                </a:gridCol>
              </a:tblGrid>
              <a:tr h="400000">
                <a:tc>
                  <a:txBody>
                    <a:bodyPr/>
                    <a:lstStyle/>
                    <a:p>
                      <a:r>
                        <a:rPr kumimoji="0" lang="de-CH"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Einstieg</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CH" sz="2400" b="0" dirty="0">
                          <a:solidFill>
                            <a:schemeClr val="tx1"/>
                          </a:solidFill>
                          <a:latin typeface="Calibri" panose="020F0502020204030204" pitchFamily="34" charset="0"/>
                          <a:cs typeface="Calibri" panose="020F0502020204030204" pitchFamily="34" charset="0"/>
                        </a:rPr>
                        <a:t>08.30</a:t>
                      </a: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79410"/>
                  </a:ext>
                </a:extLst>
              </a:tr>
              <a:tr h="400000">
                <a:tc>
                  <a:txBody>
                    <a:bodyPr/>
                    <a:lstStyle/>
                    <a:p>
                      <a:r>
                        <a:rPr kumimoji="0" lang="de-CH"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Block 1: Gesamtkonzept der beruflichen Grundbildung</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dirty="0">
                          <a:solidFill>
                            <a:schemeClr val="tx1"/>
                          </a:solidFill>
                          <a:latin typeface="Calibri" panose="020F0502020204030204" pitchFamily="34" charset="0"/>
                          <a:cs typeface="Calibri" panose="020F0502020204030204" pitchFamily="34" charset="0"/>
                        </a:rPr>
                        <a:t>08.55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17167"/>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b="1" dirty="0">
                          <a:solidFill>
                            <a:schemeClr val="tx1"/>
                          </a:solidFill>
                          <a:latin typeface="Calibri" panose="020F0502020204030204" pitchFamily="34" charset="0"/>
                          <a:cs typeface="Calibri" panose="020F0502020204030204" pitchFamily="34" charset="0"/>
                        </a:rPr>
                        <a:t>09.45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5481263"/>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1 </a:t>
                      </a:r>
                      <a:r>
                        <a:rPr lang="de-CH" sz="2400" i="1" dirty="0">
                          <a:solidFill>
                            <a:schemeClr val="bg1">
                              <a:lumMod val="75000"/>
                            </a:schemeClr>
                          </a:solidFill>
                          <a:latin typeface="Calibri" panose="020F0502020204030204" pitchFamily="34" charset="0"/>
                          <a:cs typeface="Calibri" panose="020F0502020204030204" pitchFamily="34" charset="0"/>
                        </a:rPr>
                        <a:t>Fortsetzung</a:t>
                      </a:r>
                      <a:endParaRPr lang="de-CH" sz="1400" i="1" dirty="0">
                        <a:solidFill>
                          <a:schemeClr val="bg1">
                            <a:lumMod val="75000"/>
                          </a:schemeClr>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dirty="0">
                          <a:solidFill>
                            <a:schemeClr val="tx1"/>
                          </a:solidFill>
                          <a:latin typeface="Calibri" panose="020F0502020204030204" pitchFamily="34" charset="0"/>
                          <a:cs typeface="Calibri" panose="020F0502020204030204" pitchFamily="34" charset="0"/>
                        </a:rPr>
                        <a:t>10.00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0845545"/>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2: Betriebliche Umsetzungsinstrumente und Erfahrungsnote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dirty="0">
                          <a:solidFill>
                            <a:schemeClr val="tx1"/>
                          </a:solidFill>
                          <a:latin typeface="Calibri" panose="020F0502020204030204" pitchFamily="34" charset="0"/>
                          <a:cs typeface="Calibri" panose="020F0502020204030204" pitchFamily="34" charset="0"/>
                        </a:rPr>
                        <a:t>10.50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797691"/>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Mittagspause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12.10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411357"/>
                  </a:ext>
                </a:extLst>
              </a:tr>
            </a:tbl>
          </a:graphicData>
        </a:graphic>
      </p:graphicFrame>
      <p:sp>
        <p:nvSpPr>
          <p:cNvPr id="5" name="Titel 4"/>
          <p:cNvSpPr>
            <a:spLocks noGrp="1"/>
          </p:cNvSpPr>
          <p:nvPr>
            <p:ph type="title"/>
          </p:nvPr>
        </p:nvSpPr>
        <p:spPr/>
        <p:txBody>
          <a:bodyPr>
            <a:normAutofit/>
          </a:bodyPr>
          <a:lstStyle/>
          <a:p>
            <a:r>
              <a:rPr lang="de-CH" dirty="0"/>
              <a:t>Programm Vormittag</a:t>
            </a:r>
            <a:endParaRPr lang="de-CH" sz="1200" b="0" i="1" dirty="0">
              <a:solidFill>
                <a:srgbClr val="FF0000"/>
              </a:solidFill>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6</a:t>
            </a:fld>
            <a:endParaRPr lang="de-CH" dirty="0"/>
          </a:p>
        </p:txBody>
      </p:sp>
    </p:spTree>
    <p:extLst>
      <p:ext uri="{BB962C8B-B14F-4D97-AF65-F5344CB8AC3E}">
        <p14:creationId xmlns:p14="http://schemas.microsoft.com/office/powerpoint/2010/main" val="36173473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F35E6-B910-2270-760F-6FC1CB3ADD00}"/>
              </a:ext>
            </a:extLst>
          </p:cNvPr>
          <p:cNvSpPr>
            <a:spLocks noGrp="1"/>
          </p:cNvSpPr>
          <p:nvPr>
            <p:ph type="title"/>
          </p:nvPr>
        </p:nvSpPr>
        <p:spPr/>
        <p:txBody>
          <a:bodyPr/>
          <a:lstStyle/>
          <a:p>
            <a:r>
              <a:rPr lang="de-CH" dirty="0"/>
              <a:t>Leitmotto</a:t>
            </a:r>
          </a:p>
        </p:txBody>
      </p:sp>
      <p:sp>
        <p:nvSpPr>
          <p:cNvPr id="3" name="Inhaltsplatzhalter 2">
            <a:extLst>
              <a:ext uri="{FF2B5EF4-FFF2-40B4-BE49-F238E27FC236}">
                <a16:creationId xmlns:a16="http://schemas.microsoft.com/office/drawing/2014/main" id="{5C3FABB4-C6B2-16D1-AF36-EB9EFC4A3F9E}"/>
              </a:ext>
            </a:extLst>
          </p:cNvPr>
          <p:cNvSpPr>
            <a:spLocks noGrp="1"/>
          </p:cNvSpPr>
          <p:nvPr>
            <p:ph idx="1"/>
          </p:nvPr>
        </p:nvSpPr>
        <p:spPr/>
        <p:txBody>
          <a:bodyPr/>
          <a:lstStyle/>
          <a:p>
            <a:pPr marL="0" indent="0" algn="ctr">
              <a:buNone/>
            </a:pPr>
            <a:endParaRPr lang="de-CH" dirty="0"/>
          </a:p>
          <a:p>
            <a:pPr marL="0" indent="0" algn="ctr">
              <a:buNone/>
            </a:pPr>
            <a:r>
              <a:rPr lang="de-CH" dirty="0"/>
              <a:t>Erzähl mir, und ich vergesse.</a:t>
            </a:r>
          </a:p>
          <a:p>
            <a:pPr marL="0" indent="0" algn="ctr">
              <a:buNone/>
            </a:pPr>
            <a:r>
              <a:rPr lang="de-CH" dirty="0"/>
              <a:t>Zeige mir, und ich erinnere mich.</a:t>
            </a:r>
          </a:p>
          <a:p>
            <a:pPr marL="0" indent="0" algn="ctr">
              <a:buNone/>
            </a:pPr>
            <a:r>
              <a:rPr lang="de-CH" dirty="0"/>
              <a:t>Lass es mich tun, und ich verstehe.</a:t>
            </a:r>
          </a:p>
          <a:p>
            <a:pPr marL="0" indent="0" algn="ctr">
              <a:buNone/>
            </a:pPr>
            <a:r>
              <a:rPr lang="de-CH" dirty="0"/>
              <a:t>(Konfuzius)</a:t>
            </a:r>
          </a:p>
          <a:p>
            <a:endParaRPr lang="de-CH" dirty="0"/>
          </a:p>
        </p:txBody>
      </p:sp>
      <p:sp>
        <p:nvSpPr>
          <p:cNvPr id="4" name="Foliennummernplatzhalter 3">
            <a:extLst>
              <a:ext uri="{FF2B5EF4-FFF2-40B4-BE49-F238E27FC236}">
                <a16:creationId xmlns:a16="http://schemas.microsoft.com/office/drawing/2014/main" id="{1A65736B-F5DB-A3E8-5A15-6069B0809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8068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098992-75B7-C67F-BD40-5745AC0104B2}"/>
              </a:ext>
            </a:extLst>
          </p:cNvPr>
          <p:cNvSpPr>
            <a:spLocks noGrp="1"/>
          </p:cNvSpPr>
          <p:nvPr>
            <p:ph type="title"/>
          </p:nvPr>
        </p:nvSpPr>
        <p:spPr/>
        <p:txBody>
          <a:bodyPr/>
          <a:lstStyle/>
          <a:p>
            <a:r>
              <a:rPr lang="de-CH" dirty="0"/>
              <a:t>Praxisauftrag</a:t>
            </a:r>
          </a:p>
        </p:txBody>
      </p:sp>
      <p:sp>
        <p:nvSpPr>
          <p:cNvPr id="3" name="Inhaltsplatzhalter 2">
            <a:extLst>
              <a:ext uri="{FF2B5EF4-FFF2-40B4-BE49-F238E27FC236}">
                <a16:creationId xmlns:a16="http://schemas.microsoft.com/office/drawing/2014/main" id="{86F799DC-D459-6606-2A43-BB18E34FFE83}"/>
              </a:ext>
            </a:extLst>
          </p:cNvPr>
          <p:cNvSpPr>
            <a:spLocks noGrp="1"/>
          </p:cNvSpPr>
          <p:nvPr>
            <p:ph idx="1"/>
          </p:nvPr>
        </p:nvSpPr>
        <p:spPr/>
        <p:txBody>
          <a:bodyPr/>
          <a:lstStyle/>
          <a:p>
            <a:r>
              <a:rPr lang="de-CH" dirty="0"/>
              <a:t>Sind Arbeitsaufträge an die Lernenden im Berufsalltag. </a:t>
            </a:r>
          </a:p>
          <a:p>
            <a:r>
              <a:rPr lang="de-CH" dirty="0"/>
              <a:t>Damit </a:t>
            </a:r>
            <a:r>
              <a:rPr lang="de-CH" b="1" dirty="0"/>
              <a:t>führen</a:t>
            </a:r>
            <a:r>
              <a:rPr lang="de-CH" dirty="0"/>
              <a:t> die Lernenden selbstständig </a:t>
            </a:r>
            <a:r>
              <a:rPr lang="de-CH" b="1" dirty="0"/>
              <a:t>konkrete berufliche Aufgaben aus </a:t>
            </a:r>
            <a:r>
              <a:rPr lang="de-CH" dirty="0"/>
              <a:t>und eignen sich auf diese Weise angestrebte Handlungskompetenzen an. </a:t>
            </a:r>
          </a:p>
          <a:p>
            <a:r>
              <a:rPr lang="de-CH" dirty="0"/>
              <a:t>Indem sie ihre </a:t>
            </a:r>
            <a:r>
              <a:rPr lang="de-CH" b="1" dirty="0"/>
              <a:t>Erfahrung </a:t>
            </a:r>
            <a:r>
              <a:rPr lang="de-CH" dirty="0"/>
              <a:t>anschliessend </a:t>
            </a:r>
            <a:r>
              <a:rPr lang="de-CH" b="1" dirty="0"/>
              <a:t>dokumentieren und reflektieren </a:t>
            </a:r>
            <a:r>
              <a:rPr lang="de-CH" dirty="0"/>
              <a:t>sowie </a:t>
            </a:r>
            <a:r>
              <a:rPr lang="de-CH" b="1" dirty="0"/>
              <a:t>Verbesserungsmassnahmen ableiten</a:t>
            </a:r>
            <a:r>
              <a:rPr lang="de-CH" dirty="0"/>
              <a:t>, entwickeln sie ihre Handlungskompetenzen selbstständig weiter. </a:t>
            </a:r>
          </a:p>
        </p:txBody>
      </p:sp>
      <p:sp>
        <p:nvSpPr>
          <p:cNvPr id="4" name="Foliennummernplatzhalter 3">
            <a:extLst>
              <a:ext uri="{FF2B5EF4-FFF2-40B4-BE49-F238E27FC236}">
                <a16:creationId xmlns:a16="http://schemas.microsoft.com/office/drawing/2014/main" id="{3E935A80-2033-637D-608E-936565320C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23" name="Grafik 22">
            <a:extLst>
              <a:ext uri="{FF2B5EF4-FFF2-40B4-BE49-F238E27FC236}">
                <a16:creationId xmlns:a16="http://schemas.microsoft.com/office/drawing/2014/main" id="{5904EBE9-D88A-7E8F-281D-B95106EF4FF7}"/>
              </a:ext>
            </a:extLst>
          </p:cNvPr>
          <p:cNvPicPr>
            <a:picLocks noChangeAspect="1"/>
          </p:cNvPicPr>
          <p:nvPr/>
        </p:nvPicPr>
        <p:blipFill>
          <a:blip r:embed="rId3"/>
          <a:stretch>
            <a:fillRect/>
          </a:stretch>
        </p:blipFill>
        <p:spPr>
          <a:xfrm>
            <a:off x="6240016" y="4096800"/>
            <a:ext cx="4773639" cy="1996496"/>
          </a:xfrm>
          <a:prstGeom prst="rect">
            <a:avLst/>
          </a:prstGeom>
        </p:spPr>
      </p:pic>
      <p:sp>
        <p:nvSpPr>
          <p:cNvPr id="24" name="Rechteck 23">
            <a:extLst>
              <a:ext uri="{FF2B5EF4-FFF2-40B4-BE49-F238E27FC236}">
                <a16:creationId xmlns:a16="http://schemas.microsoft.com/office/drawing/2014/main" id="{C594AA7C-D418-50D2-9502-DD2C332E7420}"/>
              </a:ext>
            </a:extLst>
          </p:cNvPr>
          <p:cNvSpPr/>
          <p:nvPr/>
        </p:nvSpPr>
        <p:spPr>
          <a:xfrm>
            <a:off x="8616280" y="4005064"/>
            <a:ext cx="2664296" cy="23036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Rechteck 24">
            <a:extLst>
              <a:ext uri="{FF2B5EF4-FFF2-40B4-BE49-F238E27FC236}">
                <a16:creationId xmlns:a16="http://schemas.microsoft.com/office/drawing/2014/main" id="{1AF83B6C-8016-DD21-E6D7-AC22138A40AA}"/>
              </a:ext>
            </a:extLst>
          </p:cNvPr>
          <p:cNvSpPr/>
          <p:nvPr/>
        </p:nvSpPr>
        <p:spPr>
          <a:xfrm>
            <a:off x="6075024" y="5157192"/>
            <a:ext cx="2541256" cy="11515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85144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79126C6-EEAA-45F8-A6F4-2F4A2343413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rPr>
              <a:t>Seite </a:t>
            </a:r>
            <a:fld id="{4D9E7F07-52BA-4676-A810-3F50F5451F27}"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8" name="Inhaltsplatzhalter 2">
            <a:extLst>
              <a:ext uri="{FF2B5EF4-FFF2-40B4-BE49-F238E27FC236}">
                <a16:creationId xmlns:a16="http://schemas.microsoft.com/office/drawing/2014/main" id="{6D60460D-C922-45EE-9623-B429C1F5AB6E}"/>
              </a:ext>
            </a:extLst>
          </p:cNvPr>
          <p:cNvSpPr txBox="1">
            <a:spLocks/>
          </p:cNvSpPr>
          <p:nvPr/>
        </p:nvSpPr>
        <p:spPr bwMode="auto">
          <a:xfrm>
            <a:off x="839416" y="1304161"/>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Klar instruieren</a:t>
            </a:r>
          </a:p>
        </p:txBody>
      </p:sp>
      <p:sp>
        <p:nvSpPr>
          <p:cNvPr id="3" name="Foliennummernplatzhalter 1">
            <a:extLst>
              <a:ext uri="{FF2B5EF4-FFF2-40B4-BE49-F238E27FC236}">
                <a16:creationId xmlns:a16="http://schemas.microsoft.com/office/drawing/2014/main" id="{B92461FC-1E80-0F6F-C3C1-6316356D77A9}"/>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Titel 4">
            <a:extLst>
              <a:ext uri="{FF2B5EF4-FFF2-40B4-BE49-F238E27FC236}">
                <a16:creationId xmlns:a16="http://schemas.microsoft.com/office/drawing/2014/main" id="{9E6AC09A-0CC7-DE8C-CC85-98C2E3636212}"/>
              </a:ext>
            </a:extLst>
          </p:cNvPr>
          <p:cNvSpPr txBox="1">
            <a:spLocks/>
          </p:cNvSpPr>
          <p:nvPr/>
        </p:nvSpPr>
        <p:spPr>
          <a:xfrm>
            <a:off x="191344" y="404664"/>
            <a:ext cx="328004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Praxisauftrag</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pic>
        <p:nvPicPr>
          <p:cNvPr id="11" name="Inhaltsplatzhalter 10">
            <a:extLst>
              <a:ext uri="{FF2B5EF4-FFF2-40B4-BE49-F238E27FC236}">
                <a16:creationId xmlns:a16="http://schemas.microsoft.com/office/drawing/2014/main" id="{28859A4E-E60F-0830-2079-0EA7FA01EE23}"/>
              </a:ext>
            </a:extLst>
          </p:cNvPr>
          <p:cNvPicPr>
            <a:picLocks noGrp="1" noChangeAspect="1"/>
          </p:cNvPicPr>
          <p:nvPr>
            <p:ph idx="1"/>
          </p:nvPr>
        </p:nvPicPr>
        <p:blipFill>
          <a:blip r:embed="rId3"/>
          <a:stretch>
            <a:fillRect/>
          </a:stretch>
        </p:blipFill>
        <p:spPr>
          <a:xfrm>
            <a:off x="4079776" y="255411"/>
            <a:ext cx="4176464" cy="6380488"/>
          </a:xfrm>
          <a:prstGeom prst="rect">
            <a:avLst/>
          </a:prstGeom>
        </p:spPr>
      </p:pic>
      <p:sp>
        <p:nvSpPr>
          <p:cNvPr id="12" name="Inhaltsplatzhalter 2">
            <a:extLst>
              <a:ext uri="{FF2B5EF4-FFF2-40B4-BE49-F238E27FC236}">
                <a16:creationId xmlns:a16="http://schemas.microsoft.com/office/drawing/2014/main" id="{715A9015-559F-A154-1755-AF86E838557B}"/>
              </a:ext>
            </a:extLst>
          </p:cNvPr>
          <p:cNvSpPr txBox="1">
            <a:spLocks/>
          </p:cNvSpPr>
          <p:nvPr/>
        </p:nvSpPr>
        <p:spPr bwMode="auto">
          <a:xfrm>
            <a:off x="839416" y="2060848"/>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Genügend Anwendungsfelder zum Aufbau von Routine bereitstellen</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Umsetzung aktiv begleiten</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Regelmässige Rückmeldungen auf die praktische Umsetzung geben</a:t>
            </a:r>
          </a:p>
        </p:txBody>
      </p:sp>
      <p:cxnSp>
        <p:nvCxnSpPr>
          <p:cNvPr id="14" name="Gerade Verbindung mit Pfeil 13">
            <a:extLst>
              <a:ext uri="{FF2B5EF4-FFF2-40B4-BE49-F238E27FC236}">
                <a16:creationId xmlns:a16="http://schemas.microsoft.com/office/drawing/2014/main" id="{FE140973-7DFC-DF2C-0BE9-605247DE7080}"/>
              </a:ext>
            </a:extLst>
          </p:cNvPr>
          <p:cNvCxnSpPr>
            <a:cxnSpLocks/>
          </p:cNvCxnSpPr>
          <p:nvPr/>
        </p:nvCxnSpPr>
        <p:spPr>
          <a:xfrm>
            <a:off x="3647728" y="3206871"/>
            <a:ext cx="536378" cy="255392"/>
          </a:xfrm>
          <a:prstGeom prst="straightConnector1">
            <a:avLst/>
          </a:prstGeom>
          <a:ln w="635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9E8E6226-92E3-1521-523F-D1622B49F1CB}"/>
              </a:ext>
            </a:extLst>
          </p:cNvPr>
          <p:cNvCxnSpPr>
            <a:cxnSpLocks/>
          </p:cNvCxnSpPr>
          <p:nvPr/>
        </p:nvCxnSpPr>
        <p:spPr>
          <a:xfrm flipH="1">
            <a:off x="8040216" y="3941854"/>
            <a:ext cx="399866" cy="423250"/>
          </a:xfrm>
          <a:prstGeom prst="straightConnector1">
            <a:avLst/>
          </a:prstGeom>
          <a:ln w="63500">
            <a:solidFill>
              <a:srgbClr val="8064A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Inhaltsplatzhalter 2">
            <a:extLst>
              <a:ext uri="{FF2B5EF4-FFF2-40B4-BE49-F238E27FC236}">
                <a16:creationId xmlns:a16="http://schemas.microsoft.com/office/drawing/2014/main" id="{7C55984E-9F48-E3E8-DD4B-57C862DB68BE}"/>
              </a:ext>
            </a:extLst>
          </p:cNvPr>
          <p:cNvSpPr txBox="1">
            <a:spLocks/>
          </p:cNvSpPr>
          <p:nvPr/>
        </p:nvSpPr>
        <p:spPr bwMode="auto">
          <a:xfrm>
            <a:off x="8760296" y="2859427"/>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400" b="0" i="0" u="none" strike="noStrike" kern="0" cap="none" spc="0" normalizeH="0" baseline="0" noProof="0" dirty="0">
                <a:ln>
                  <a:noFill/>
                </a:ln>
                <a:solidFill>
                  <a:srgbClr val="8064A2"/>
                </a:solidFill>
                <a:effectLst/>
                <a:uLnTx/>
                <a:uFillTx/>
                <a:latin typeface="Calibri" panose="020F0502020204030204" pitchFamily="34" charset="0"/>
                <a:ea typeface="+mn-ea"/>
                <a:cs typeface="Calibri" panose="020F0502020204030204" pitchFamily="34" charset="0"/>
              </a:rPr>
              <a:t>Reflexion der gemachten Erfahrungen anregen</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400" b="0" i="0" u="none" strike="noStrike" kern="0" cap="none" spc="0" normalizeH="0" baseline="0" noProof="0" dirty="0">
                <a:ln>
                  <a:noFill/>
                </a:ln>
                <a:solidFill>
                  <a:srgbClr val="8064A2"/>
                </a:solidFill>
                <a:effectLst/>
                <a:uLnTx/>
                <a:uFillTx/>
                <a:latin typeface="Calibri" panose="020F0502020204030204" pitchFamily="34" charset="0"/>
                <a:ea typeface="+mn-ea"/>
                <a:cs typeface="Calibri" panose="020F0502020204030204" pitchFamily="34" charset="0"/>
              </a:rPr>
              <a:t>Dokumentation der Erfahrungen und der Reflexionsergebnisse in der Lerndokumentation sicherstellen</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CH" sz="2400" b="0" i="0" u="none" strike="noStrike" kern="0" cap="none" spc="0" normalizeH="0" baseline="0" noProof="0" dirty="0">
              <a:ln>
                <a:noFill/>
              </a:ln>
              <a:solidFill>
                <a:srgbClr val="8064A2"/>
              </a:solidFill>
              <a:effectLst/>
              <a:uLnTx/>
              <a:uFillTx/>
              <a:latin typeface="Calibri" panose="020F0502020204030204" pitchFamily="34" charset="0"/>
              <a:ea typeface="+mn-ea"/>
              <a:cs typeface="Calibri" panose="020F0502020204030204" pitchFamily="34" charset="0"/>
            </a:endParaRPr>
          </a:p>
        </p:txBody>
      </p:sp>
      <p:sp>
        <p:nvSpPr>
          <p:cNvPr id="2" name="Rechteck 1">
            <a:extLst>
              <a:ext uri="{FF2B5EF4-FFF2-40B4-BE49-F238E27FC236}">
                <a16:creationId xmlns:a16="http://schemas.microsoft.com/office/drawing/2014/main" id="{F65D8DA5-458C-D3D2-ED1D-DAA70DCEE583}"/>
              </a:ext>
            </a:extLst>
          </p:cNvPr>
          <p:cNvSpPr/>
          <p:nvPr/>
        </p:nvSpPr>
        <p:spPr>
          <a:xfrm>
            <a:off x="4184106" y="2916147"/>
            <a:ext cx="3856110" cy="1160926"/>
          </a:xfrm>
          <a:prstGeom prst="rect">
            <a:avLst/>
          </a:prstGeom>
          <a:noFill/>
          <a:ln w="57150">
            <a:solidFill>
              <a:srgbClr val="0082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hteck 5">
            <a:extLst>
              <a:ext uri="{FF2B5EF4-FFF2-40B4-BE49-F238E27FC236}">
                <a16:creationId xmlns:a16="http://schemas.microsoft.com/office/drawing/2014/main" id="{5206FFAF-ED17-196F-4641-B53ABE1C2597}"/>
              </a:ext>
            </a:extLst>
          </p:cNvPr>
          <p:cNvSpPr/>
          <p:nvPr/>
        </p:nvSpPr>
        <p:spPr>
          <a:xfrm>
            <a:off x="4184106" y="4149080"/>
            <a:ext cx="3856110" cy="432048"/>
          </a:xfrm>
          <a:prstGeom prst="rect">
            <a:avLst/>
          </a:prstGeom>
          <a:noFill/>
          <a:ln w="57150">
            <a:solidFill>
              <a:srgbClr val="8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4611266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8031199-83E0-46A4-908F-A593487FDC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Inhaltsplatzhalter 10">
            <a:extLst>
              <a:ext uri="{FF2B5EF4-FFF2-40B4-BE49-F238E27FC236}">
                <a16:creationId xmlns:a16="http://schemas.microsoft.com/office/drawing/2014/main" id="{000D12B1-C4FA-47E9-AF31-0A238AC3DDDA}"/>
              </a:ext>
            </a:extLst>
          </p:cNvPr>
          <p:cNvPicPr>
            <a:picLocks noGrp="1" noChangeAspect="1"/>
          </p:cNvPicPr>
          <p:nvPr>
            <p:ph idx="1"/>
          </p:nvPr>
        </p:nvPicPr>
        <p:blipFill>
          <a:blip r:embed="rId3"/>
          <a:stretch>
            <a:fillRect/>
          </a:stretch>
        </p:blipFill>
        <p:spPr>
          <a:xfrm>
            <a:off x="4079776" y="229532"/>
            <a:ext cx="4176464" cy="6380488"/>
          </a:xfrm>
          <a:prstGeom prst="rect">
            <a:avLst/>
          </a:prstGeom>
          <a:noFill/>
        </p:spPr>
      </p:pic>
      <p:sp>
        <p:nvSpPr>
          <p:cNvPr id="7" name="Rechteck 6">
            <a:extLst>
              <a:ext uri="{FF2B5EF4-FFF2-40B4-BE49-F238E27FC236}">
                <a16:creationId xmlns:a16="http://schemas.microsoft.com/office/drawing/2014/main" id="{15A05CDE-A784-4AAF-AD01-0DC46AB2C9AD}"/>
              </a:ext>
            </a:extLst>
          </p:cNvPr>
          <p:cNvSpPr/>
          <p:nvPr/>
        </p:nvSpPr>
        <p:spPr>
          <a:xfrm>
            <a:off x="4079776" y="1052736"/>
            <a:ext cx="4032448" cy="64807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feld 9">
            <a:extLst>
              <a:ext uri="{FF2B5EF4-FFF2-40B4-BE49-F238E27FC236}">
                <a16:creationId xmlns:a16="http://schemas.microsoft.com/office/drawing/2014/main" id="{F0E95755-C743-4DC0-9928-BDCF19714E68}"/>
              </a:ext>
            </a:extLst>
          </p:cNvPr>
          <p:cNvSpPr txBox="1"/>
          <p:nvPr/>
        </p:nvSpPr>
        <p:spPr>
          <a:xfrm>
            <a:off x="191345" y="404664"/>
            <a:ext cx="364900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Gesucheingänge auf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Zuständigkeit und Vollständigkeit überprüfen: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Kaufleute überprüfen die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Zuständigkeit</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und Vollständigkeit von Gesuchen. Sie eröffnen ein entsprechendes Dossier und leiten die Gesuche zur Stellungnahme an die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beteiligten Amtsstellen </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weiter.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Fehlen Akten</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setzen sie den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Gesuchsteller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darüber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in Kenntnis und vereinbaren eine Nachfrist</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Sind alle notwendigen Akten und Unterlagen vorhanden, koordinieren sie den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Aktenlauf</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für die Stellungnahmen bei den involvierten Amtsstellen. </a:t>
            </a:r>
          </a:p>
        </p:txBody>
      </p:sp>
      <p:sp>
        <p:nvSpPr>
          <p:cNvPr id="11" name="Rechteck 10">
            <a:extLst>
              <a:ext uri="{FF2B5EF4-FFF2-40B4-BE49-F238E27FC236}">
                <a16:creationId xmlns:a16="http://schemas.microsoft.com/office/drawing/2014/main" id="{4DBB5008-F80D-4126-9053-1CE8BF28530D}"/>
              </a:ext>
            </a:extLst>
          </p:cNvPr>
          <p:cNvSpPr/>
          <p:nvPr/>
        </p:nvSpPr>
        <p:spPr>
          <a:xfrm>
            <a:off x="4943872" y="3068960"/>
            <a:ext cx="720080" cy="21602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hteck 11">
            <a:extLst>
              <a:ext uri="{FF2B5EF4-FFF2-40B4-BE49-F238E27FC236}">
                <a16:creationId xmlns:a16="http://schemas.microsoft.com/office/drawing/2014/main" id="{50C11631-7E8B-41E3-950D-105E3BD40EA5}"/>
              </a:ext>
            </a:extLst>
          </p:cNvPr>
          <p:cNvSpPr/>
          <p:nvPr/>
        </p:nvSpPr>
        <p:spPr>
          <a:xfrm>
            <a:off x="6744072" y="3068960"/>
            <a:ext cx="1224136" cy="21602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extfeld 13">
            <a:extLst>
              <a:ext uri="{FF2B5EF4-FFF2-40B4-BE49-F238E27FC236}">
                <a16:creationId xmlns:a16="http://schemas.microsoft.com/office/drawing/2014/main" id="{D84520BC-DC0A-4EC0-82A0-81BC28BB717C}"/>
              </a:ext>
            </a:extLst>
          </p:cNvPr>
          <p:cNvSpPr txBox="1"/>
          <p:nvPr/>
        </p:nvSpPr>
        <p:spPr>
          <a:xfrm>
            <a:off x="8351648" y="1838144"/>
            <a:ext cx="364900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Rechtsmitteleingänge überprüfen: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Die Kaufleute überprüfen Einsprache-, Rekurs- und Beschwerdeeingänge auf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Zuständigkeit</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und formelle Richtigkeit und Fristeinhaltung. Ist ihre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Amtsstelle</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nicht zuständig, leiten sie die Unterlagen an die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zuständige Amtsstelle </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weiter. Sie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bestätigen den Eingang</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erfassen das Dossier im System und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leiten</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die Anfechtung an die zuständige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Sachbearbeitung weiter.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922975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5BDE1-36E0-20FC-3ECC-AE527D387C75}"/>
              </a:ext>
            </a:extLst>
          </p:cNvPr>
          <p:cNvSpPr>
            <a:spLocks noGrp="1"/>
          </p:cNvSpPr>
          <p:nvPr>
            <p:ph type="title"/>
          </p:nvPr>
        </p:nvSpPr>
        <p:spPr/>
        <p:txBody>
          <a:bodyPr/>
          <a:lstStyle/>
          <a:p>
            <a:r>
              <a:rPr lang="de-CH" dirty="0"/>
              <a:t>Kompetenzraster</a:t>
            </a:r>
          </a:p>
        </p:txBody>
      </p:sp>
      <p:sp>
        <p:nvSpPr>
          <p:cNvPr id="3" name="Textplatzhalter 2">
            <a:extLst>
              <a:ext uri="{FF2B5EF4-FFF2-40B4-BE49-F238E27FC236}">
                <a16:creationId xmlns:a16="http://schemas.microsoft.com/office/drawing/2014/main" id="{026F99D0-346D-49CD-826A-8B4D255E0673}"/>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F48F6286-3FBE-B6BE-5CA6-B9550014A5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888889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434E48B-0045-B4E4-2752-D0FD4BDA449C}"/>
              </a:ext>
            </a:extLst>
          </p:cNvPr>
          <p:cNvSpPr>
            <a:spLocks noGrp="1"/>
          </p:cNvSpPr>
          <p:nvPr>
            <p:ph type="title"/>
          </p:nvPr>
        </p:nvSpPr>
        <p:spPr/>
        <p:txBody>
          <a:bodyPr/>
          <a:lstStyle/>
          <a:p>
            <a:r>
              <a:rPr lang="de-CH" dirty="0"/>
              <a:t>Kompetenzraster</a:t>
            </a:r>
          </a:p>
        </p:txBody>
      </p:sp>
      <p:sp>
        <p:nvSpPr>
          <p:cNvPr id="6" name="Inhaltsplatzhalter 5">
            <a:extLst>
              <a:ext uri="{FF2B5EF4-FFF2-40B4-BE49-F238E27FC236}">
                <a16:creationId xmlns:a16="http://schemas.microsoft.com/office/drawing/2014/main" id="{CF23106F-6B3B-B333-82A4-A37B466F9445}"/>
              </a:ext>
            </a:extLst>
          </p:cNvPr>
          <p:cNvSpPr>
            <a:spLocks noGrp="1"/>
          </p:cNvSpPr>
          <p:nvPr>
            <p:ph idx="1"/>
          </p:nvPr>
        </p:nvSpPr>
        <p:spPr/>
        <p:txBody>
          <a:bodyPr/>
          <a:lstStyle/>
          <a:p>
            <a:pPr lvl="0">
              <a:spcBef>
                <a:spcPts val="1200"/>
              </a:spcBef>
              <a:buFontTx/>
              <a:buChar char="-"/>
            </a:pPr>
            <a:r>
              <a:rPr lang="de-CH" dirty="0"/>
              <a:t>Ermöglicht eine </a:t>
            </a:r>
            <a:r>
              <a:rPr lang="de-CH" b="1" dirty="0"/>
              <a:t>Selbsteinschätzung</a:t>
            </a:r>
            <a:r>
              <a:rPr lang="de-CH" dirty="0"/>
              <a:t> der </a:t>
            </a:r>
            <a:r>
              <a:rPr lang="de-CH" b="1" dirty="0"/>
              <a:t>persönlichen</a:t>
            </a:r>
            <a:r>
              <a:rPr lang="de-CH" dirty="0"/>
              <a:t> </a:t>
            </a:r>
            <a:r>
              <a:rPr lang="de-CH" b="1" dirty="0"/>
              <a:t>Kompetenzentwicklung</a:t>
            </a:r>
            <a:r>
              <a:rPr lang="de-CH" dirty="0"/>
              <a:t> anhand konkreter Kriterien.</a:t>
            </a:r>
          </a:p>
          <a:p>
            <a:pPr lvl="0">
              <a:spcBef>
                <a:spcPts val="1200"/>
              </a:spcBef>
              <a:buFontTx/>
              <a:buChar char="-"/>
            </a:pPr>
            <a:r>
              <a:rPr lang="de-CH" dirty="0"/>
              <a:t>Ist ein </a:t>
            </a:r>
            <a:r>
              <a:rPr lang="de-CH" b="1" dirty="0"/>
              <a:t>optimales Reflexionsinstrument</a:t>
            </a:r>
            <a:r>
              <a:rPr lang="de-CH" dirty="0"/>
              <a:t>.</a:t>
            </a:r>
          </a:p>
          <a:p>
            <a:pPr lvl="0">
              <a:spcBef>
                <a:spcPts val="1200"/>
              </a:spcBef>
              <a:buFontTx/>
              <a:buChar char="-"/>
            </a:pPr>
            <a:r>
              <a:rPr lang="de-CH" dirty="0"/>
              <a:t>Wird mit einer </a:t>
            </a:r>
            <a:r>
              <a:rPr lang="de-CH" b="1" dirty="0"/>
              <a:t>Fremdeinschätzung</a:t>
            </a:r>
            <a:r>
              <a:rPr lang="de-CH" dirty="0"/>
              <a:t> durch die </a:t>
            </a:r>
            <a:r>
              <a:rPr lang="de-CH" b="1" dirty="0"/>
              <a:t>Berufsbildenden ergänzt</a:t>
            </a:r>
            <a:r>
              <a:rPr lang="de-CH" dirty="0"/>
              <a:t>.</a:t>
            </a:r>
          </a:p>
          <a:p>
            <a:pPr>
              <a:spcBef>
                <a:spcPts val="1200"/>
              </a:spcBef>
              <a:buFontTx/>
              <a:buChar char="-"/>
            </a:pPr>
            <a:r>
              <a:rPr lang="de-CH" dirty="0"/>
              <a:t>Das Kompetenzraster ist </a:t>
            </a:r>
            <a:r>
              <a:rPr lang="de-CH" b="1" dirty="0"/>
              <a:t>kein Test</a:t>
            </a:r>
            <a:r>
              <a:rPr lang="de-CH" dirty="0"/>
              <a:t>: Vielmehr ermöglicht es </a:t>
            </a:r>
            <a:r>
              <a:rPr lang="de-DE" dirty="0"/>
              <a:t>sowohl den Lernenden als auch den Berufsbildenden, die </a:t>
            </a:r>
            <a:r>
              <a:rPr lang="de-DE" b="1" dirty="0"/>
              <a:t>Kompetenzentwicklung</a:t>
            </a:r>
            <a:r>
              <a:rPr lang="de-DE" dirty="0"/>
              <a:t> der Lernenden </a:t>
            </a:r>
            <a:r>
              <a:rPr lang="de-DE" b="1" dirty="0"/>
              <a:t>über die Zeit hinweg zu verfolgen und Fortschritte deutlich </a:t>
            </a:r>
            <a:r>
              <a:rPr lang="de-DE" dirty="0"/>
              <a:t>zu machen</a:t>
            </a:r>
            <a:r>
              <a:rPr lang="de-CH" dirty="0"/>
              <a:t>.</a:t>
            </a:r>
          </a:p>
          <a:p>
            <a:endParaRPr lang="de-CH" dirty="0"/>
          </a:p>
        </p:txBody>
      </p:sp>
      <p:sp>
        <p:nvSpPr>
          <p:cNvPr id="4" name="Foliennummernplatzhalter 3">
            <a:extLst>
              <a:ext uri="{FF2B5EF4-FFF2-40B4-BE49-F238E27FC236}">
                <a16:creationId xmlns:a16="http://schemas.microsoft.com/office/drawing/2014/main" id="{D686DCE0-AE38-877F-3C33-AE2829210B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724308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79126C6-EEAA-45F8-A6F4-2F4A2343413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rPr>
              <a:t>Seite </a:t>
            </a:r>
            <a:fld id="{4D9E7F07-52BA-4676-A810-3F50F5451F27}"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3" name="Foliennummernplatzhalter 1">
            <a:extLst>
              <a:ext uri="{FF2B5EF4-FFF2-40B4-BE49-F238E27FC236}">
                <a16:creationId xmlns:a16="http://schemas.microsoft.com/office/drawing/2014/main" id="{B92461FC-1E80-0F6F-C3C1-6316356D77A9}"/>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Titel 4">
            <a:extLst>
              <a:ext uri="{FF2B5EF4-FFF2-40B4-BE49-F238E27FC236}">
                <a16:creationId xmlns:a16="http://schemas.microsoft.com/office/drawing/2014/main" id="{9E6AC09A-0CC7-DE8C-CC85-98C2E3636212}"/>
              </a:ext>
            </a:extLst>
          </p:cNvPr>
          <p:cNvSpPr txBox="1">
            <a:spLocks/>
          </p:cNvSpPr>
          <p:nvPr/>
        </p:nvSpPr>
        <p:spPr>
          <a:xfrm>
            <a:off x="191344" y="404664"/>
            <a:ext cx="3816424"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Kompetenzraster</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
        <p:nvSpPr>
          <p:cNvPr id="12" name="Inhaltsplatzhalter 2">
            <a:extLst>
              <a:ext uri="{FF2B5EF4-FFF2-40B4-BE49-F238E27FC236}">
                <a16:creationId xmlns:a16="http://schemas.microsoft.com/office/drawing/2014/main" id="{715A9015-559F-A154-1755-AF86E838557B}"/>
              </a:ext>
            </a:extLst>
          </p:cNvPr>
          <p:cNvSpPr txBox="1">
            <a:spLocks/>
          </p:cNvSpPr>
          <p:nvPr/>
        </p:nvSpPr>
        <p:spPr bwMode="auto">
          <a:xfrm>
            <a:off x="839416" y="1851315"/>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Selbst- und Fremdeinschätzungen vornehmen als Basis für das Qualifikations-gespräch</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Einschätzungen auf Basis der vorgegebenen Kriterien</a:t>
            </a:r>
          </a:p>
        </p:txBody>
      </p:sp>
      <p:pic>
        <p:nvPicPr>
          <p:cNvPr id="11" name="Grafik 10">
            <a:extLst>
              <a:ext uri="{FF2B5EF4-FFF2-40B4-BE49-F238E27FC236}">
                <a16:creationId xmlns:a16="http://schemas.microsoft.com/office/drawing/2014/main" id="{065655EA-AB44-B980-0580-975A62F75E1F}"/>
              </a:ext>
            </a:extLst>
          </p:cNvPr>
          <p:cNvPicPr>
            <a:picLocks noChangeAspect="1"/>
          </p:cNvPicPr>
          <p:nvPr/>
        </p:nvPicPr>
        <p:blipFill>
          <a:blip r:embed="rId3"/>
          <a:stretch>
            <a:fillRect/>
          </a:stretch>
        </p:blipFill>
        <p:spPr>
          <a:xfrm>
            <a:off x="3684502" y="1057598"/>
            <a:ext cx="8507498" cy="3556509"/>
          </a:xfrm>
          <a:prstGeom prst="rect">
            <a:avLst/>
          </a:prstGeom>
        </p:spPr>
      </p:pic>
    </p:spTree>
    <p:extLst>
      <p:ext uri="{BB962C8B-B14F-4D97-AF65-F5344CB8AC3E}">
        <p14:creationId xmlns:p14="http://schemas.microsoft.com/office/powerpoint/2010/main" val="20748521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3548E-370D-57A6-21F0-91BC39CBA148}"/>
              </a:ext>
            </a:extLst>
          </p:cNvPr>
          <p:cNvSpPr>
            <a:spLocks noGrp="1"/>
          </p:cNvSpPr>
          <p:nvPr>
            <p:ph type="title"/>
          </p:nvPr>
        </p:nvSpPr>
        <p:spPr/>
        <p:txBody>
          <a:bodyPr/>
          <a:lstStyle/>
          <a:p>
            <a:r>
              <a:rPr lang="de-CH" dirty="0"/>
              <a:t>Lerndokumentation</a:t>
            </a:r>
          </a:p>
        </p:txBody>
      </p:sp>
      <p:sp>
        <p:nvSpPr>
          <p:cNvPr id="3" name="Textplatzhalter 2">
            <a:extLst>
              <a:ext uri="{FF2B5EF4-FFF2-40B4-BE49-F238E27FC236}">
                <a16:creationId xmlns:a16="http://schemas.microsoft.com/office/drawing/2014/main" id="{641AC5DF-330F-BB20-AFD1-FFA0EBA53A9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9E5CD84B-79A5-39D6-3FD3-04C4DDBBE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393934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DFAFC82-AA80-B009-BFA2-578A18516791}"/>
              </a:ext>
            </a:extLst>
          </p:cNvPr>
          <p:cNvSpPr>
            <a:spLocks noGrp="1"/>
          </p:cNvSpPr>
          <p:nvPr>
            <p:ph type="title"/>
          </p:nvPr>
        </p:nvSpPr>
        <p:spPr>
          <a:xfrm>
            <a:off x="609600" y="764704"/>
            <a:ext cx="10670976" cy="652934"/>
          </a:xfrm>
        </p:spPr>
        <p:txBody>
          <a:bodyPr/>
          <a:lstStyle/>
          <a:p>
            <a:r>
              <a:rPr lang="de-CH" dirty="0"/>
              <a:t>Was macht eine gut geführte Lerndokumentation aus?</a:t>
            </a:r>
          </a:p>
        </p:txBody>
      </p:sp>
      <p:sp>
        <p:nvSpPr>
          <p:cNvPr id="6" name="Inhaltsplatzhalter 5">
            <a:extLst>
              <a:ext uri="{FF2B5EF4-FFF2-40B4-BE49-F238E27FC236}">
                <a16:creationId xmlns:a16="http://schemas.microsoft.com/office/drawing/2014/main" id="{597C1A17-8FE7-B504-DADA-820B97C715A6}"/>
              </a:ext>
            </a:extLst>
          </p:cNvPr>
          <p:cNvSpPr>
            <a:spLocks noGrp="1"/>
          </p:cNvSpPr>
          <p:nvPr>
            <p:ph idx="1"/>
          </p:nvPr>
        </p:nvSpPr>
        <p:spPr/>
        <p:txBody>
          <a:bodyPr/>
          <a:lstStyle/>
          <a:p>
            <a:r>
              <a:rPr lang="de-CH" dirty="0"/>
              <a:t>Die Lernenden haben ihre </a:t>
            </a:r>
            <a:r>
              <a:rPr lang="de-CH" b="1" dirty="0"/>
              <a:t>beruflichen Erfahrungen </a:t>
            </a:r>
            <a:r>
              <a:rPr lang="de-CH" dirty="0"/>
              <a:t>dokumentiert: </a:t>
            </a:r>
          </a:p>
          <a:p>
            <a:pPr lvl="1"/>
            <a:r>
              <a:rPr lang="de-CH" dirty="0"/>
              <a:t>die Vorgehensweise und gewonnene Erfahrung bei der Ausführung von Praxisaufträgen (und anderen spannenden sowie anspruchsvollen Aufgaben)</a:t>
            </a:r>
          </a:p>
          <a:p>
            <a:pPr lvl="1"/>
            <a:r>
              <a:rPr lang="de-CH" dirty="0"/>
              <a:t>wichtige Erkenntnisse aus der Reflexion des persönlichen Handelns und Verbesserungsmassnahmen </a:t>
            </a:r>
          </a:p>
          <a:p>
            <a:r>
              <a:rPr lang="de-CH" dirty="0"/>
              <a:t>Die Lernenden haben </a:t>
            </a:r>
            <a:r>
              <a:rPr lang="de-CH" b="1" dirty="0"/>
              <a:t>ihre Kompetenzentwicklung </a:t>
            </a:r>
            <a:r>
              <a:rPr lang="de-CH" dirty="0"/>
              <a:t>ausgewertet:</a:t>
            </a:r>
          </a:p>
          <a:p>
            <a:pPr lvl="1"/>
            <a:r>
              <a:rPr lang="de-CH" dirty="0"/>
              <a:t>Gegenüberstellung Selbst-/Fremdeinschätzung</a:t>
            </a:r>
          </a:p>
          <a:p>
            <a:pPr lvl="1"/>
            <a:r>
              <a:rPr lang="de-CH" dirty="0"/>
              <a:t>ihre Stärken und Schwächen über die Handlungskompetenzen hinweg</a:t>
            </a:r>
          </a:p>
          <a:p>
            <a:pPr lvl="1"/>
            <a:r>
              <a:rPr lang="de-CH" dirty="0"/>
              <a:t>worauf sie in ihrer zukünftigen Entwicklung besonderen Wert legen, wie sie sich verbessern möchten</a:t>
            </a:r>
          </a:p>
          <a:p>
            <a:pPr lvl="1"/>
            <a:r>
              <a:rPr lang="de-CH" dirty="0"/>
              <a:t>Verständnis und Begründung für allfällig zusätzlich getroffene Massnahmen </a:t>
            </a:r>
          </a:p>
          <a:p>
            <a:endParaRPr lang="de-CH" dirty="0"/>
          </a:p>
          <a:p>
            <a:endParaRPr lang="de-CH" dirty="0"/>
          </a:p>
        </p:txBody>
      </p:sp>
      <p:sp>
        <p:nvSpPr>
          <p:cNvPr id="4" name="Foliennummernplatzhalter 3">
            <a:extLst>
              <a:ext uri="{FF2B5EF4-FFF2-40B4-BE49-F238E27FC236}">
                <a16:creationId xmlns:a16="http://schemas.microsoft.com/office/drawing/2014/main" id="{3DF379B1-7438-A73A-F234-78A03245BF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061369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EF470-8D01-C0A4-1096-C5970AC69859}"/>
              </a:ext>
            </a:extLst>
          </p:cNvPr>
          <p:cNvSpPr>
            <a:spLocks noGrp="1"/>
          </p:cNvSpPr>
          <p:nvPr>
            <p:ph type="title"/>
          </p:nvPr>
        </p:nvSpPr>
        <p:spPr/>
        <p:txBody>
          <a:bodyPr/>
          <a:lstStyle/>
          <a:p>
            <a:r>
              <a:rPr lang="de-CH" dirty="0"/>
              <a:t>Lerndokumentation</a:t>
            </a:r>
          </a:p>
        </p:txBody>
      </p:sp>
      <p:sp>
        <p:nvSpPr>
          <p:cNvPr id="3" name="Inhaltsplatzhalter 2">
            <a:extLst>
              <a:ext uri="{FF2B5EF4-FFF2-40B4-BE49-F238E27FC236}">
                <a16:creationId xmlns:a16="http://schemas.microsoft.com/office/drawing/2014/main" id="{B2FDE0A3-3273-7C02-6EB9-4ED78DBD643E}"/>
              </a:ext>
            </a:extLst>
          </p:cNvPr>
          <p:cNvSpPr>
            <a:spLocks noGrp="1"/>
          </p:cNvSpPr>
          <p:nvPr>
            <p:ph idx="1"/>
          </p:nvPr>
        </p:nvSpPr>
        <p:spPr/>
        <p:txBody>
          <a:bodyPr/>
          <a:lstStyle/>
          <a:p>
            <a:pPr marL="0" indent="0">
              <a:buNone/>
            </a:pPr>
            <a:r>
              <a:rPr lang="de-CH" b="1" dirty="0"/>
              <a:t>Optional:</a:t>
            </a:r>
          </a:p>
          <a:p>
            <a:r>
              <a:rPr lang="de-CH" dirty="0"/>
              <a:t>Die Lernenden beschreiben </a:t>
            </a:r>
            <a:r>
              <a:rPr lang="de-CH" b="1" dirty="0"/>
              <a:t>Projekte oder Umsetzungen aus ihrer Grundbildung</a:t>
            </a:r>
            <a:r>
              <a:rPr lang="de-CH" dirty="0"/>
              <a:t>, die handlungskompetenzübergreifend sind oder über die Handlungskompetenzen einer Kauffrau/eines Kaufmanns hinausgehen. </a:t>
            </a:r>
          </a:p>
          <a:p>
            <a:r>
              <a:rPr lang="de-CH" dirty="0"/>
              <a:t>Die Lernenden haben die Möglichkeit, ihre </a:t>
            </a:r>
            <a:r>
              <a:rPr lang="de-CH" b="1" dirty="0"/>
              <a:t>Kompetenzen</a:t>
            </a:r>
            <a:r>
              <a:rPr lang="de-CH" dirty="0"/>
              <a:t> in unterschiedlichen Bereichen anhand von </a:t>
            </a:r>
            <a:r>
              <a:rPr lang="de-CH" b="1" dirty="0"/>
              <a:t>formalen Nachweisen </a:t>
            </a:r>
            <a:r>
              <a:rPr lang="de-CH" dirty="0"/>
              <a:t>(beispielsweise Sprachzertifikate) zu belegen. </a:t>
            </a:r>
          </a:p>
          <a:p>
            <a:r>
              <a:rPr lang="de-CH" dirty="0"/>
              <a:t>Die Lernenden zeigen auf, was sie </a:t>
            </a:r>
            <a:r>
              <a:rPr lang="de-CH" sz="1800" dirty="0">
                <a:effectLst/>
                <a:latin typeface="Calibri" panose="020F0502020204030204" pitchFamily="34" charset="0"/>
                <a:ea typeface="Calibri" panose="020F0502020204030204" pitchFamily="34" charset="0"/>
                <a:cs typeface="Times New Roman" panose="02020603050405020304" pitchFamily="18" charset="0"/>
              </a:rPr>
              <a:t>–</a:t>
            </a:r>
            <a:r>
              <a:rPr lang="de-CH" dirty="0"/>
              <a:t> </a:t>
            </a:r>
            <a:r>
              <a:rPr lang="de-CH" b="1" dirty="0"/>
              <a:t>abgesehen von ihrer Berufsrolle </a:t>
            </a:r>
            <a:r>
              <a:rPr lang="de-CH" sz="1800" dirty="0">
                <a:effectLst/>
                <a:latin typeface="Calibri" panose="020F0502020204030204" pitchFamily="34" charset="0"/>
                <a:ea typeface="Calibri" panose="020F0502020204030204" pitchFamily="34" charset="0"/>
                <a:cs typeface="Times New Roman" panose="02020603050405020304" pitchFamily="18" charset="0"/>
              </a:rPr>
              <a:t>–</a:t>
            </a:r>
            <a:r>
              <a:rPr lang="de-CH" b="1" dirty="0"/>
              <a:t> sonst noch auszeichnet </a:t>
            </a:r>
            <a:r>
              <a:rPr lang="de-CH" dirty="0"/>
              <a:t>(beispielsweise Pfadileiterin, Organisator vom örtlichen Seifenkistenrennen, Hobby usw.). </a:t>
            </a:r>
          </a:p>
        </p:txBody>
      </p:sp>
      <p:sp>
        <p:nvSpPr>
          <p:cNvPr id="4" name="Foliennummernplatzhalter 3">
            <a:extLst>
              <a:ext uri="{FF2B5EF4-FFF2-40B4-BE49-F238E27FC236}">
                <a16:creationId xmlns:a16="http://schemas.microsoft.com/office/drawing/2014/main" id="{6F324ABF-421C-D51F-F3FA-293AEB37E3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28369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16C9085-54C9-60D3-D126-7FDE4E3DD8CD}"/>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9336" y="4633244"/>
            <a:ext cx="2088232" cy="2088232"/>
          </a:xfrm>
          <a:prstGeom prst="rect">
            <a:avLst/>
          </a:prstGeom>
        </p:spPr>
      </p:pic>
      <p:graphicFrame>
        <p:nvGraphicFramePr>
          <p:cNvPr id="3" name="Tabelle 3">
            <a:extLst>
              <a:ext uri="{FF2B5EF4-FFF2-40B4-BE49-F238E27FC236}">
                <a16:creationId xmlns:a16="http://schemas.microsoft.com/office/drawing/2014/main" id="{EFD07BE9-19CC-4447-B563-7711F9B5D74F}"/>
              </a:ext>
            </a:extLst>
          </p:cNvPr>
          <p:cNvGraphicFramePr>
            <a:graphicFrameLocks noGrp="1"/>
          </p:cNvGraphicFramePr>
          <p:nvPr>
            <p:extLst>
              <p:ext uri="{D42A27DB-BD31-4B8C-83A1-F6EECF244321}">
                <p14:modId xmlns:p14="http://schemas.microsoft.com/office/powerpoint/2010/main" val="3573250294"/>
              </p:ext>
            </p:extLst>
          </p:nvPr>
        </p:nvGraphicFramePr>
        <p:xfrm>
          <a:off x="609600" y="2286794"/>
          <a:ext cx="10972800" cy="3200400"/>
        </p:xfrm>
        <a:graphic>
          <a:graphicData uri="http://schemas.openxmlformats.org/drawingml/2006/table">
            <a:tbl>
              <a:tblPr firstRow="1" bandRow="1">
                <a:tableStyleId>{69012ECD-51FC-41F1-AA8D-1B2483CD663E}</a:tableStyleId>
              </a:tblPr>
              <a:tblGrid>
                <a:gridCol w="9158808">
                  <a:extLst>
                    <a:ext uri="{9D8B030D-6E8A-4147-A177-3AD203B41FA5}">
                      <a16:colId xmlns:a16="http://schemas.microsoft.com/office/drawing/2014/main" val="2271042814"/>
                    </a:ext>
                  </a:extLst>
                </a:gridCol>
                <a:gridCol w="1813992">
                  <a:extLst>
                    <a:ext uri="{9D8B030D-6E8A-4147-A177-3AD203B41FA5}">
                      <a16:colId xmlns:a16="http://schemas.microsoft.com/office/drawing/2014/main" val="3558582726"/>
                    </a:ext>
                  </a:extLst>
                </a:gridCol>
              </a:tblGrid>
              <a:tr h="400000">
                <a:tc>
                  <a:txBody>
                    <a:bodyPr/>
                    <a:lstStyle/>
                    <a:p>
                      <a:r>
                        <a:rPr lang="de-CH" sz="2400" dirty="0">
                          <a:solidFill>
                            <a:schemeClr val="tx1"/>
                          </a:solidFill>
                          <a:latin typeface="Calibri" panose="020F0502020204030204" pitchFamily="34" charset="0"/>
                          <a:cs typeface="Calibri" panose="020F0502020204030204" pitchFamily="34" charset="0"/>
                        </a:rPr>
                        <a:t>Block 2 </a:t>
                      </a:r>
                      <a:r>
                        <a:rPr lang="de-CH" sz="2400" i="1" dirty="0">
                          <a:solidFill>
                            <a:schemeClr val="bg1">
                              <a:lumMod val="75000"/>
                            </a:schemeClr>
                          </a:solidFill>
                          <a:latin typeface="Calibri" panose="020F0502020204030204" pitchFamily="34" charset="0"/>
                          <a:cs typeface="Calibri" panose="020F0502020204030204" pitchFamily="34" charset="0"/>
                        </a:rPr>
                        <a:t>Fortsetzung</a:t>
                      </a: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CH" sz="2400" dirty="0">
                          <a:solidFill>
                            <a:schemeClr val="tx1"/>
                          </a:solidFill>
                          <a:latin typeface="Calibri" panose="020F0502020204030204" pitchFamily="34" charset="0"/>
                          <a:cs typeface="Calibri" panose="020F0502020204030204" pitchFamily="34" charset="0"/>
                        </a:rPr>
                        <a:t>13.10</a:t>
                      </a: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79410"/>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3: Ausbildungsprogramm</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dirty="0">
                          <a:solidFill>
                            <a:schemeClr val="tx1"/>
                          </a:solidFill>
                          <a:latin typeface="Calibri" panose="020F0502020204030204" pitchFamily="34" charset="0"/>
                          <a:cs typeface="Calibri" panose="020F0502020204030204" pitchFamily="34" charset="0"/>
                        </a:rPr>
                        <a:t>13.30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17167"/>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14.30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5481263"/>
                  </a:ext>
                </a:extLst>
              </a:tr>
              <a:tr h="400000">
                <a:tc>
                  <a:txBody>
                    <a:bodyPr/>
                    <a:lstStyle/>
                    <a:p>
                      <a:r>
                        <a:rPr lang="de-CH" sz="2400" b="0" dirty="0">
                          <a:solidFill>
                            <a:schemeClr val="tx1"/>
                          </a:solidFill>
                          <a:latin typeface="Calibri" panose="020F0502020204030204" pitchFamily="34" charset="0"/>
                          <a:cs typeface="Calibri" panose="020F0502020204030204" pitchFamily="34" charset="0"/>
                        </a:rPr>
                        <a:t>Block 3 </a:t>
                      </a:r>
                      <a:r>
                        <a:rPr lang="de-CH" sz="2400" b="0" i="1" dirty="0">
                          <a:solidFill>
                            <a:schemeClr val="bg1">
                              <a:lumMod val="75000"/>
                            </a:schemeClr>
                          </a:solidFill>
                          <a:latin typeface="Calibri" panose="020F0502020204030204" pitchFamily="34" charset="0"/>
                          <a:cs typeface="Calibri" panose="020F0502020204030204" pitchFamily="34" charset="0"/>
                        </a:rPr>
                        <a:t>Fortsetzung</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0" dirty="0">
                          <a:solidFill>
                            <a:schemeClr val="tx1"/>
                          </a:solidFill>
                          <a:latin typeface="Calibri" panose="020F0502020204030204" pitchFamily="34" charset="0"/>
                          <a:cs typeface="Calibri" panose="020F0502020204030204" pitchFamily="34" charset="0"/>
                        </a:rPr>
                        <a:t>14.45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0845545"/>
                  </a:ext>
                </a:extLst>
              </a:tr>
              <a:tr h="400000">
                <a:tc>
                  <a:txBody>
                    <a:bodyPr/>
                    <a:lstStyle/>
                    <a:p>
                      <a:r>
                        <a:rPr lang="de-CH" sz="2400" b="0" dirty="0">
                          <a:solidFill>
                            <a:schemeClr val="tx1"/>
                          </a:solidFill>
                          <a:latin typeface="Calibri" panose="020F0502020204030204" pitchFamily="34" charset="0"/>
                          <a:cs typeface="Calibri" panose="020F0502020204030204" pitchFamily="34" charset="0"/>
                        </a:rPr>
                        <a:t>Block 4: Qualifikationsverfahren</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0" dirty="0">
                          <a:solidFill>
                            <a:schemeClr val="tx1"/>
                          </a:solidFill>
                          <a:latin typeface="Calibri" panose="020F0502020204030204" pitchFamily="34" charset="0"/>
                          <a:cs typeface="Calibri" panose="020F0502020204030204" pitchFamily="34" charset="0"/>
                        </a:rPr>
                        <a:t>15.10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797691"/>
                  </a:ext>
                </a:extLst>
              </a:tr>
              <a:tr h="400000">
                <a:tc>
                  <a:txBody>
                    <a:bodyPr/>
                    <a:lstStyle/>
                    <a:p>
                      <a:r>
                        <a:rPr kumimoji="0" lang="de-CH"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Abschluss / Ausblick</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dirty="0">
                          <a:solidFill>
                            <a:schemeClr val="tx1"/>
                          </a:solidFill>
                          <a:latin typeface="Calibri" panose="020F0502020204030204" pitchFamily="34" charset="0"/>
                          <a:cs typeface="Calibri" panose="020F0502020204030204" pitchFamily="34" charset="0"/>
                        </a:rPr>
                        <a:t>15.50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411357"/>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Ende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17.00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1255257"/>
                  </a:ext>
                </a:extLst>
              </a:tr>
            </a:tbl>
          </a:graphicData>
        </a:graphic>
      </p:graphicFrame>
      <p:sp>
        <p:nvSpPr>
          <p:cNvPr id="5" name="Titel 4"/>
          <p:cNvSpPr>
            <a:spLocks noGrp="1"/>
          </p:cNvSpPr>
          <p:nvPr>
            <p:ph type="title"/>
          </p:nvPr>
        </p:nvSpPr>
        <p:spPr/>
        <p:txBody>
          <a:bodyPr>
            <a:normAutofit/>
          </a:bodyPr>
          <a:lstStyle/>
          <a:p>
            <a:r>
              <a:rPr lang="de-CH" dirty="0"/>
              <a:t>Programm Nachmittag</a:t>
            </a:r>
            <a:endParaRPr lang="de-CH" sz="1200" b="0" i="1" dirty="0">
              <a:solidFill>
                <a:srgbClr val="FF0000"/>
              </a:solidFill>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7</a:t>
            </a:fld>
            <a:endParaRPr lang="de-CH" dirty="0"/>
          </a:p>
        </p:txBody>
      </p:sp>
    </p:spTree>
    <p:extLst>
      <p:ext uri="{BB962C8B-B14F-4D97-AF65-F5344CB8AC3E}">
        <p14:creationId xmlns:p14="http://schemas.microsoft.com/office/powerpoint/2010/main" val="41035848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3548E-370D-57A6-21F0-91BC39CBA148}"/>
              </a:ext>
            </a:extLst>
          </p:cNvPr>
          <p:cNvSpPr>
            <a:spLocks noGrp="1"/>
          </p:cNvSpPr>
          <p:nvPr>
            <p:ph type="title"/>
          </p:nvPr>
        </p:nvSpPr>
        <p:spPr/>
        <p:txBody>
          <a:bodyPr/>
          <a:lstStyle/>
          <a:p>
            <a:r>
              <a:rPr lang="de-CH" dirty="0"/>
              <a:t>Lerndokumentation</a:t>
            </a:r>
          </a:p>
        </p:txBody>
      </p:sp>
      <p:sp>
        <p:nvSpPr>
          <p:cNvPr id="3" name="Textplatzhalter 2">
            <a:extLst>
              <a:ext uri="{FF2B5EF4-FFF2-40B4-BE49-F238E27FC236}">
                <a16:creationId xmlns:a16="http://schemas.microsoft.com/office/drawing/2014/main" id="{641AC5DF-330F-BB20-AFD1-FFA0EBA53A9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9E5CD84B-79A5-39D6-3FD3-04C4DDBBE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6559944" y="399604"/>
            <a:ext cx="1256843" cy="1920110"/>
          </a:xfrm>
          <a:prstGeom prst="rect">
            <a:avLst/>
          </a:prstGeom>
          <a:ln>
            <a:noFill/>
          </a:ln>
          <a:effectLst>
            <a:outerShdw blurRad="292100" dist="139700" dir="2700000" algn="tl" rotWithShape="0">
              <a:srgbClr val="333333">
                <a:alpha val="65000"/>
              </a:srgbClr>
            </a:outerShdw>
          </a:effectLst>
        </p:spPr>
      </p:pic>
      <p:pic>
        <p:nvPicPr>
          <p:cNvPr id="7"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6975387" y="588217"/>
            <a:ext cx="1256843" cy="1920110"/>
          </a:xfrm>
          <a:prstGeom prst="rect">
            <a:avLst/>
          </a:prstGeom>
          <a:ln>
            <a:noFill/>
          </a:ln>
          <a:effectLst>
            <a:outerShdw blurRad="292100" dist="139700" dir="2700000" algn="tl" rotWithShape="0">
              <a:srgbClr val="333333">
                <a:alpha val="65000"/>
              </a:srgbClr>
            </a:outerShdw>
          </a:effectLst>
        </p:spPr>
      </p:pic>
      <p:pic>
        <p:nvPicPr>
          <p:cNvPr id="8"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7396087" y="784061"/>
            <a:ext cx="1256843" cy="1920110"/>
          </a:xfrm>
          <a:prstGeom prst="rect">
            <a:avLst/>
          </a:prstGeom>
          <a:ln>
            <a:noFill/>
          </a:ln>
          <a:effectLst>
            <a:outerShdw blurRad="292100" dist="139700" dir="2700000" algn="tl" rotWithShape="0">
              <a:srgbClr val="333333">
                <a:alpha val="65000"/>
              </a:srgbClr>
            </a:outerShdw>
          </a:effectLst>
        </p:spPr>
      </p:pic>
      <p:pic>
        <p:nvPicPr>
          <p:cNvPr id="9"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7814159" y="981145"/>
            <a:ext cx="1256843" cy="1920110"/>
          </a:xfrm>
          <a:prstGeom prst="rect">
            <a:avLst/>
          </a:prstGeom>
          <a:ln>
            <a:noFill/>
          </a:ln>
          <a:effectLst>
            <a:outerShdw blurRad="292100" dist="139700" dir="2700000" algn="tl" rotWithShape="0">
              <a:srgbClr val="333333">
                <a:alpha val="65000"/>
              </a:srgbClr>
            </a:outerShdw>
          </a:effectLst>
        </p:spPr>
      </p:pic>
      <p:sp>
        <p:nvSpPr>
          <p:cNvPr id="10" name="Ellipse 9"/>
          <p:cNvSpPr/>
          <p:nvPr/>
        </p:nvSpPr>
        <p:spPr>
          <a:xfrm>
            <a:off x="6198134" y="4979726"/>
            <a:ext cx="1584176"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Projekte</a:t>
            </a:r>
          </a:p>
        </p:txBody>
      </p:sp>
      <p:sp>
        <p:nvSpPr>
          <p:cNvPr id="11" name="Ellipse 10"/>
          <p:cNvSpPr/>
          <p:nvPr/>
        </p:nvSpPr>
        <p:spPr>
          <a:xfrm>
            <a:off x="9078905" y="4035067"/>
            <a:ext cx="2433859" cy="2503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Kompetenzen</a:t>
            </a:r>
          </a:p>
        </p:txBody>
      </p:sp>
      <p:sp>
        <p:nvSpPr>
          <p:cNvPr id="12" name="Ellipse 11"/>
          <p:cNvSpPr/>
          <p:nvPr/>
        </p:nvSpPr>
        <p:spPr>
          <a:xfrm>
            <a:off x="4984144" y="3814553"/>
            <a:ext cx="1456765" cy="1393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Hobby</a:t>
            </a:r>
          </a:p>
        </p:txBody>
      </p:sp>
      <p:sp>
        <p:nvSpPr>
          <p:cNvPr id="13" name="Ellipse 12"/>
          <p:cNvSpPr/>
          <p:nvPr/>
        </p:nvSpPr>
        <p:spPr>
          <a:xfrm>
            <a:off x="7396199" y="3172768"/>
            <a:ext cx="1841402" cy="180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Sprachen</a:t>
            </a:r>
          </a:p>
        </p:txBody>
      </p:sp>
      <p:pic>
        <p:nvPicPr>
          <p:cNvPr id="15" name="Grafik 14"/>
          <p:cNvPicPr>
            <a:picLocks noChangeAspect="1"/>
          </p:cNvPicPr>
          <p:nvPr/>
        </p:nvPicPr>
        <p:blipFill>
          <a:blip r:embed="rId4"/>
          <a:stretch>
            <a:fillRect/>
          </a:stretch>
        </p:blipFill>
        <p:spPr>
          <a:xfrm>
            <a:off x="1708304" y="705305"/>
            <a:ext cx="3432501" cy="982892"/>
          </a:xfrm>
          <a:prstGeom prst="rect">
            <a:avLst/>
          </a:prstGeom>
        </p:spPr>
      </p:pic>
      <p:pic>
        <p:nvPicPr>
          <p:cNvPr id="16" name="Inhaltsplatzhalter 7"/>
          <p:cNvPicPr>
            <a:picLocks noChangeAspect="1"/>
          </p:cNvPicPr>
          <p:nvPr/>
        </p:nvPicPr>
        <p:blipFill>
          <a:blip r:embed="rId5"/>
          <a:stretch>
            <a:fillRect/>
          </a:stretch>
        </p:blipFill>
        <p:spPr>
          <a:xfrm>
            <a:off x="9918499" y="1470887"/>
            <a:ext cx="1969906" cy="1407663"/>
          </a:xfrm>
          <a:prstGeom prst="rect">
            <a:avLst/>
          </a:prstGeom>
        </p:spPr>
      </p:pic>
      <p:sp>
        <p:nvSpPr>
          <p:cNvPr id="17" name="Titel 4">
            <a:extLst>
              <a:ext uri="{FF2B5EF4-FFF2-40B4-BE49-F238E27FC236}">
                <a16:creationId xmlns:a16="http://schemas.microsoft.com/office/drawing/2014/main" id="{9E6AC09A-0CC7-DE8C-CC85-98C2E3636212}"/>
              </a:ext>
            </a:extLst>
          </p:cNvPr>
          <p:cNvSpPr txBox="1">
            <a:spLocks/>
          </p:cNvSpPr>
          <p:nvPr/>
        </p:nvSpPr>
        <p:spPr>
          <a:xfrm>
            <a:off x="780081" y="3869096"/>
            <a:ext cx="3641942" cy="650274"/>
          </a:xfrm>
          <a:prstGeom prst="rect">
            <a:avLst/>
          </a:prstGeom>
          <a:solidFill>
            <a:srgbClr val="FFFF00"/>
          </a:solidFill>
        </p:spPr>
        <p:txBody>
          <a:bodyPr vert="horz" lIns="91440" tIns="45720" rIns="91440" bIns="45720" rtlCol="0" anchor="ctr">
            <a:normAutofit fontScale="55000" lnSpcReduction="20000"/>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Lerndokumentation/Persönliches Portfolio</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Später Screen Extranet einfügen</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pic>
        <p:nvPicPr>
          <p:cNvPr id="19" name="Grafik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7975" y="4885651"/>
            <a:ext cx="973320" cy="1634972"/>
          </a:xfrm>
          <a:prstGeom prst="rect">
            <a:avLst/>
          </a:prstGeom>
        </p:spPr>
      </p:pic>
    </p:spTree>
    <p:extLst>
      <p:ext uri="{BB962C8B-B14F-4D97-AF65-F5344CB8AC3E}">
        <p14:creationId xmlns:p14="http://schemas.microsoft.com/office/powerpoint/2010/main" val="351339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0" y="4568401"/>
            <a:ext cx="4125357"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Lerndokumentation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Berufliche Erfahrungen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 Kompetenzentwicklung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Optional: Projekte, Kompetenznachweise, Weiteres</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493673"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Kompetenzraster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 Handlungskompetenz mehrere Leitfragen mit Kriterien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Stärken und Schwächen einschätzen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Verbesserungsmassnahmen ableiten</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Praxisaufträge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Berufliche Aufgaben ausführen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Eigenes Handeln/Erfahrung dokumentieren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Eigenes Handeln/Erfahrung reflektieren und Verbesserungsmassnahmen definieren</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4125357" cy="4571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Entwicklung</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3075665" cy="1"/>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2175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5360" y="1498376"/>
            <a:ext cx="10873208" cy="5047536"/>
          </a:xfrm>
          <a:prstGeom prst="rect">
            <a:avLst/>
          </a:prstGeom>
          <a:noFill/>
        </p:spPr>
        <p:txBody>
          <a:bodyPr wrap="square" rtlCol="0">
            <a:spAutoFit/>
          </a:bodyPr>
          <a:lstStyle/>
          <a:p>
            <a:pPr hangingPunct="0"/>
            <a:r>
              <a:rPr lang="de-CH" sz="1400" b="1" dirty="0">
                <a:latin typeface="Calibri" panose="020F0502020204030204" pitchFamily="34" charset="0"/>
                <a:cs typeface="Calibri" panose="020F0502020204030204" pitchFamily="34" charset="0"/>
              </a:rPr>
              <a:t>Ausgangslage</a:t>
            </a:r>
          </a:p>
          <a:p>
            <a:pPr hangingPunct="0"/>
            <a:r>
              <a:rPr lang="de-CH" sz="1400" dirty="0">
                <a:latin typeface="Calibri" panose="020F0502020204030204" pitchFamily="34" charset="0"/>
                <a:cs typeface="Calibri" panose="020F0502020204030204" pitchFamily="34" charset="0"/>
              </a:rPr>
              <a:t>Im Rahmen Ihrer Vorbereitung auf diesen Präsenztag haben Sie ein Ausbildungsprogramm für einen Lernenden im Extranet erstellt. Für vier Praxisaufträge mit den entsprechenden Kompetenzrastern haben Sie konkrete Aufgabengebiete/Arbeitssituationen für deren Anwendung/Umsetzung ausgesucht.</a:t>
            </a:r>
          </a:p>
          <a:p>
            <a:pPr hangingPunct="0"/>
            <a:r>
              <a:rPr lang="de-CH" sz="1400" dirty="0">
                <a:latin typeface="Calibri" panose="020F0502020204030204" pitchFamily="34" charset="0"/>
                <a:cs typeface="Calibri" panose="020F0502020204030204" pitchFamily="34" charset="0"/>
              </a:rPr>
              <a:t>Nun haben Sie die Gelegenheit, sich mit Ihren Kolleg/innen auszutauschen und weitere Ideen zu entwickeln.</a:t>
            </a:r>
          </a:p>
          <a:p>
            <a:pPr hangingPunct="0"/>
            <a:r>
              <a:rPr lang="de-CH" sz="14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Aufgabenstellung</a:t>
            </a:r>
          </a:p>
          <a:p>
            <a:pPr hangingPunct="0"/>
            <a:r>
              <a:rPr lang="de-CH" sz="1400" b="1" dirty="0">
                <a:latin typeface="Calibri" panose="020F0502020204030204" pitchFamily="34" charset="0"/>
                <a:cs typeface="Calibri" panose="020F0502020204030204" pitchFamily="34" charset="0"/>
              </a:rPr>
              <a:t>Schritt 1:</a:t>
            </a:r>
            <a:r>
              <a:rPr lang="de-CH" sz="1400" dirty="0">
                <a:latin typeface="Calibri" panose="020F0502020204030204" pitchFamily="34" charset="0"/>
                <a:cs typeface="Calibri" panose="020F0502020204030204" pitchFamily="34" charset="0"/>
              </a:rPr>
              <a:t> Teilen Sie Ihren Kolleg/innen mit, </a:t>
            </a:r>
          </a:p>
          <a:p>
            <a:pPr lvl="0" hangingPunct="0"/>
            <a:r>
              <a:rPr lang="de-CH" sz="1400" dirty="0">
                <a:latin typeface="Calibri" panose="020F0502020204030204" pitchFamily="34" charset="0"/>
                <a:cs typeface="Calibri" panose="020F0502020204030204" pitchFamily="34" charset="0"/>
              </a:rPr>
              <a:t>wie es Ihnen bei der Erstellung des Ausbildungsprogramms ergangen ist,</a:t>
            </a:r>
          </a:p>
          <a:p>
            <a:pPr lvl="0" hangingPunct="0"/>
            <a:r>
              <a:rPr lang="de-CH" sz="1400" dirty="0">
                <a:latin typeface="Calibri" panose="020F0502020204030204" pitchFamily="34" charset="0"/>
                <a:cs typeface="Calibri" panose="020F0502020204030204" pitchFamily="34" charset="0"/>
              </a:rPr>
              <a:t>wie es Ihnen bei der Suche nach konkreten Aufgabengebieten/Arbeitssituationen für die Anwendung/Umsetzung der Praxisaufträge/Kompetenzraster ergangen ist, ob es Praxisaufträge/Kompetenzraster gibt, für deren Anwendung/Umsetzung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Sie nur schwer Aufgabengebiete/Arbeitssituationen finden konnten. </a:t>
            </a:r>
          </a:p>
          <a:p>
            <a:pPr hangingPunct="0"/>
            <a:r>
              <a:rPr lang="de-CH" sz="1400" b="1" dirty="0">
                <a:latin typeface="Calibri" panose="020F0502020204030204" pitchFamily="34" charset="0"/>
                <a:cs typeface="Calibri" panose="020F0502020204030204" pitchFamily="34" charset="0"/>
              </a:rPr>
              <a:t> </a:t>
            </a:r>
            <a:endParaRPr lang="de-CH" sz="1400" dirty="0">
              <a:latin typeface="Calibri" panose="020F0502020204030204" pitchFamily="34" charset="0"/>
              <a:cs typeface="Calibri" panose="020F0502020204030204" pitchFamily="34" charset="0"/>
            </a:endParaRPr>
          </a:p>
          <a:p>
            <a:pPr hangingPunct="0"/>
            <a:r>
              <a:rPr lang="de-CH" sz="1400" b="1" dirty="0">
                <a:latin typeface="Calibri" panose="020F0502020204030204" pitchFamily="34" charset="0"/>
                <a:cs typeface="Calibri" panose="020F0502020204030204" pitchFamily="34" charset="0"/>
              </a:rPr>
              <a:t>Schritt 2:</a:t>
            </a:r>
            <a:r>
              <a:rPr lang="de-CH" sz="1400" dirty="0">
                <a:latin typeface="Calibri" panose="020F0502020204030204" pitchFamily="34" charset="0"/>
                <a:cs typeface="Calibri" panose="020F0502020204030204" pitchFamily="34" charset="0"/>
              </a:rPr>
              <a:t> Entwickeln Sie gemeinsam Ideen, wo und wie letztere Praxisaufträge/Kompetenzraster einem geeigneten Aufgabengebiet/Arbeitssituation zugeordnet werden könnten. </a:t>
            </a:r>
          </a:p>
          <a:p>
            <a:pPr hangingPunct="0"/>
            <a:r>
              <a:rPr lang="de-CH" sz="14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Erwartungen</a:t>
            </a:r>
          </a:p>
          <a:p>
            <a:pPr hangingPunct="0"/>
            <a:r>
              <a:rPr lang="de-CH" sz="1400" dirty="0">
                <a:latin typeface="Calibri" panose="020F0502020204030204" pitchFamily="34" charset="0"/>
                <a:cs typeface="Calibri" panose="020F0502020204030204" pitchFamily="34" charset="0"/>
              </a:rPr>
              <a:t>Sie haben Ihre Erfahrungen ausgetauscht und Ideen für knifflige Praxisaufträge/Kompetenzraster generiert.  </a:t>
            </a:r>
          </a:p>
          <a:p>
            <a:pPr hangingPunct="0"/>
            <a:r>
              <a:rPr lang="de-CH" sz="14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Organisation</a:t>
            </a:r>
          </a:p>
          <a:p>
            <a:pPr hangingPunct="0"/>
            <a:r>
              <a:rPr lang="de-CH" sz="1400" dirty="0">
                <a:latin typeface="Calibri" panose="020F0502020204030204" pitchFamily="34" charset="0"/>
                <a:cs typeface="Calibri" panose="020F0502020204030204" pitchFamily="34" charset="0"/>
              </a:rPr>
              <a:t>Zeit: 30 Minuten</a:t>
            </a:r>
          </a:p>
          <a:p>
            <a:pPr hangingPunct="0"/>
            <a:r>
              <a:rPr lang="de-CH" sz="1400" dirty="0">
                <a:latin typeface="Calibri" panose="020F0502020204030204" pitchFamily="34" charset="0"/>
                <a:cs typeface="Calibri" panose="020F0502020204030204" pitchFamily="34" charset="0"/>
              </a:rPr>
              <a:t>Arbeitsweise: Gruppen von 5–7 Personen</a:t>
            </a:r>
          </a:p>
          <a:p>
            <a:endParaRPr lang="de-CH" sz="1400" dirty="0">
              <a:latin typeface="Calibri" panose="020F0502020204030204" pitchFamily="34" charset="0"/>
              <a:cs typeface="Calibri" panose="020F0502020204030204" pitchFamily="34" charset="0"/>
            </a:endParaRPr>
          </a:p>
        </p:txBody>
      </p:sp>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Einsatz der Praxisaufträge und Kompetenzraster</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72</a:t>
            </a:fld>
            <a:endParaRPr lang="de-CH" dirty="0"/>
          </a:p>
        </p:txBody>
      </p:sp>
      <p:pic>
        <p:nvPicPr>
          <p:cNvPr id="6" name="Grafik 5" descr="Ein Bild, das Text, Brief enthält.&#10;&#10;Automatisch generierte Beschreibung">
            <a:hlinkClick r:id="rId3"/>
            <a:extLst>
              <a:ext uri="{FF2B5EF4-FFF2-40B4-BE49-F238E27FC236}">
                <a16:creationId xmlns:a16="http://schemas.microsoft.com/office/drawing/2014/main" id="{C4407761-3A5E-AAA1-4503-B5A73681E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96695">
            <a:off x="9557034" y="2437374"/>
            <a:ext cx="2206327" cy="35446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3462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Austausch, Klärung von Fragen</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73</a:t>
            </a:fld>
            <a:endParaRPr lang="de-CH" dirty="0"/>
          </a:p>
        </p:txBody>
      </p:sp>
      <p:pic>
        <p:nvPicPr>
          <p:cNvPr id="6" name="Grafik 5"/>
          <p:cNvPicPr>
            <a:picLocks noChangeAspect="1"/>
          </p:cNvPicPr>
          <p:nvPr/>
        </p:nvPicPr>
        <p:blipFill>
          <a:blip r:embed="rId3"/>
          <a:stretch>
            <a:fillRect/>
          </a:stretch>
        </p:blipFill>
        <p:spPr>
          <a:xfrm>
            <a:off x="2801888" y="2325102"/>
            <a:ext cx="6588224" cy="3294112"/>
          </a:xfrm>
          <a:prstGeom prst="rect">
            <a:avLst/>
          </a:prstGeom>
        </p:spPr>
      </p:pic>
    </p:spTree>
    <p:extLst>
      <p:ext uri="{BB962C8B-B14F-4D97-AF65-F5344CB8AC3E}">
        <p14:creationId xmlns:p14="http://schemas.microsoft.com/office/powerpoint/2010/main" val="32588767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Mittagspause</a:t>
            </a:r>
          </a:p>
        </p:txBody>
      </p:sp>
      <p:pic>
        <p:nvPicPr>
          <p:cNvPr id="3" name="Inhaltsplatzhalt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33018" y="1600200"/>
            <a:ext cx="4525963" cy="4525963"/>
          </a:xfrm>
        </p:spPr>
      </p:pic>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180795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16C9085-54C9-60D3-D126-7FDE4E3DD8CD}"/>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9336" y="4633244"/>
            <a:ext cx="2088232" cy="2088232"/>
          </a:xfrm>
          <a:prstGeom prst="rect">
            <a:avLst/>
          </a:prstGeom>
        </p:spPr>
      </p:pic>
      <p:graphicFrame>
        <p:nvGraphicFramePr>
          <p:cNvPr id="3" name="Tabelle 3">
            <a:extLst>
              <a:ext uri="{FF2B5EF4-FFF2-40B4-BE49-F238E27FC236}">
                <a16:creationId xmlns:a16="http://schemas.microsoft.com/office/drawing/2014/main" id="{EFD07BE9-19CC-4447-B563-7711F9B5D74F}"/>
              </a:ext>
            </a:extLst>
          </p:cNvPr>
          <p:cNvGraphicFramePr>
            <a:graphicFrameLocks noGrp="1"/>
          </p:cNvGraphicFramePr>
          <p:nvPr/>
        </p:nvGraphicFramePr>
        <p:xfrm>
          <a:off x="609600" y="2286794"/>
          <a:ext cx="10972800" cy="3200400"/>
        </p:xfrm>
        <a:graphic>
          <a:graphicData uri="http://schemas.openxmlformats.org/drawingml/2006/table">
            <a:tbl>
              <a:tblPr firstRow="1" bandRow="1">
                <a:tableStyleId>{69012ECD-51FC-41F1-AA8D-1B2483CD663E}</a:tableStyleId>
              </a:tblPr>
              <a:tblGrid>
                <a:gridCol w="9158808">
                  <a:extLst>
                    <a:ext uri="{9D8B030D-6E8A-4147-A177-3AD203B41FA5}">
                      <a16:colId xmlns:a16="http://schemas.microsoft.com/office/drawing/2014/main" val="2271042814"/>
                    </a:ext>
                  </a:extLst>
                </a:gridCol>
                <a:gridCol w="1813992">
                  <a:extLst>
                    <a:ext uri="{9D8B030D-6E8A-4147-A177-3AD203B41FA5}">
                      <a16:colId xmlns:a16="http://schemas.microsoft.com/office/drawing/2014/main" val="3558582726"/>
                    </a:ext>
                  </a:extLst>
                </a:gridCol>
              </a:tblGrid>
              <a:tr h="400000">
                <a:tc>
                  <a:txBody>
                    <a:bodyPr/>
                    <a:lstStyle/>
                    <a:p>
                      <a:r>
                        <a:rPr lang="de-CH" sz="2400" dirty="0">
                          <a:solidFill>
                            <a:schemeClr val="tx1"/>
                          </a:solidFill>
                          <a:latin typeface="Calibri" panose="020F0502020204030204" pitchFamily="34" charset="0"/>
                          <a:cs typeface="Calibri" panose="020F0502020204030204" pitchFamily="34" charset="0"/>
                        </a:rPr>
                        <a:t>Block 2 </a:t>
                      </a:r>
                      <a:r>
                        <a:rPr lang="de-CH" sz="2400" i="1" dirty="0">
                          <a:solidFill>
                            <a:schemeClr val="bg1">
                              <a:lumMod val="75000"/>
                            </a:schemeClr>
                          </a:solidFill>
                          <a:latin typeface="Calibri" panose="020F0502020204030204" pitchFamily="34" charset="0"/>
                          <a:cs typeface="Calibri" panose="020F0502020204030204" pitchFamily="34" charset="0"/>
                        </a:rPr>
                        <a:t>Fortsetzung</a:t>
                      </a: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CH" sz="2400" dirty="0">
                          <a:solidFill>
                            <a:schemeClr val="tx1"/>
                          </a:solidFill>
                          <a:latin typeface="Calibri" panose="020F0502020204030204" pitchFamily="34" charset="0"/>
                          <a:cs typeface="Calibri" panose="020F0502020204030204" pitchFamily="34" charset="0"/>
                        </a:rPr>
                        <a:t>13.10</a:t>
                      </a: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79410"/>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3: Ausbildungsprogramm</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dirty="0">
                          <a:solidFill>
                            <a:schemeClr val="tx1"/>
                          </a:solidFill>
                          <a:latin typeface="Calibri" panose="020F0502020204030204" pitchFamily="34" charset="0"/>
                          <a:cs typeface="Calibri" panose="020F0502020204030204" pitchFamily="34" charset="0"/>
                        </a:rPr>
                        <a:t>13.30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17167"/>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14.30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5481263"/>
                  </a:ext>
                </a:extLst>
              </a:tr>
              <a:tr h="400000">
                <a:tc>
                  <a:txBody>
                    <a:bodyPr/>
                    <a:lstStyle/>
                    <a:p>
                      <a:r>
                        <a:rPr lang="de-CH" sz="2400" b="0" dirty="0">
                          <a:solidFill>
                            <a:schemeClr val="tx1"/>
                          </a:solidFill>
                          <a:latin typeface="Calibri" panose="020F0502020204030204" pitchFamily="34" charset="0"/>
                          <a:cs typeface="Calibri" panose="020F0502020204030204" pitchFamily="34" charset="0"/>
                        </a:rPr>
                        <a:t>Block 3 </a:t>
                      </a:r>
                      <a:r>
                        <a:rPr lang="de-CH" sz="2400" b="0" i="1" dirty="0">
                          <a:solidFill>
                            <a:schemeClr val="bg1">
                              <a:lumMod val="75000"/>
                            </a:schemeClr>
                          </a:solidFill>
                          <a:latin typeface="Calibri" panose="020F0502020204030204" pitchFamily="34" charset="0"/>
                          <a:cs typeface="Calibri" panose="020F0502020204030204" pitchFamily="34" charset="0"/>
                        </a:rPr>
                        <a:t>Fortsetzung</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0" dirty="0">
                          <a:solidFill>
                            <a:schemeClr val="tx1"/>
                          </a:solidFill>
                          <a:latin typeface="Calibri" panose="020F0502020204030204" pitchFamily="34" charset="0"/>
                          <a:cs typeface="Calibri" panose="020F0502020204030204" pitchFamily="34" charset="0"/>
                        </a:rPr>
                        <a:t>14.45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0845545"/>
                  </a:ext>
                </a:extLst>
              </a:tr>
              <a:tr h="400000">
                <a:tc>
                  <a:txBody>
                    <a:bodyPr/>
                    <a:lstStyle/>
                    <a:p>
                      <a:r>
                        <a:rPr lang="de-CH" sz="2400" b="0" dirty="0">
                          <a:solidFill>
                            <a:schemeClr val="tx1"/>
                          </a:solidFill>
                          <a:latin typeface="Calibri" panose="020F0502020204030204" pitchFamily="34" charset="0"/>
                          <a:cs typeface="Calibri" panose="020F0502020204030204" pitchFamily="34" charset="0"/>
                        </a:rPr>
                        <a:t>Block 4: Qualifikationsverfahren</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0" dirty="0">
                          <a:solidFill>
                            <a:schemeClr val="tx1"/>
                          </a:solidFill>
                          <a:latin typeface="Calibri" panose="020F0502020204030204" pitchFamily="34" charset="0"/>
                          <a:cs typeface="Calibri" panose="020F0502020204030204" pitchFamily="34" charset="0"/>
                        </a:rPr>
                        <a:t>15.10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797691"/>
                  </a:ext>
                </a:extLst>
              </a:tr>
              <a:tr h="400000">
                <a:tc>
                  <a:txBody>
                    <a:bodyPr/>
                    <a:lstStyle/>
                    <a:p>
                      <a:r>
                        <a:rPr kumimoji="0" lang="de-CH"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Abschluss / Ausblick</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dirty="0">
                          <a:solidFill>
                            <a:schemeClr val="tx1"/>
                          </a:solidFill>
                          <a:latin typeface="Calibri" panose="020F0502020204030204" pitchFamily="34" charset="0"/>
                          <a:cs typeface="Calibri" panose="020F0502020204030204" pitchFamily="34" charset="0"/>
                        </a:rPr>
                        <a:t>15.50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411357"/>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Ende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17.00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1255257"/>
                  </a:ext>
                </a:extLst>
              </a:tr>
            </a:tbl>
          </a:graphicData>
        </a:graphic>
      </p:graphicFrame>
      <p:sp>
        <p:nvSpPr>
          <p:cNvPr id="5" name="Titel 4"/>
          <p:cNvSpPr>
            <a:spLocks noGrp="1"/>
          </p:cNvSpPr>
          <p:nvPr>
            <p:ph type="title"/>
          </p:nvPr>
        </p:nvSpPr>
        <p:spPr/>
        <p:txBody>
          <a:bodyPr>
            <a:normAutofit/>
          </a:bodyPr>
          <a:lstStyle/>
          <a:p>
            <a:r>
              <a:rPr lang="de-CH" dirty="0"/>
              <a:t>Programm Nachmittag</a:t>
            </a:r>
            <a:endParaRPr lang="de-CH" sz="1200" b="0" i="1" dirty="0">
              <a:solidFill>
                <a:srgbClr val="FF0000"/>
              </a:solidFill>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75</a:t>
            </a:fld>
            <a:endParaRPr lang="de-CH" dirty="0"/>
          </a:p>
        </p:txBody>
      </p:sp>
    </p:spTree>
    <p:extLst>
      <p:ext uri="{BB962C8B-B14F-4D97-AF65-F5344CB8AC3E}">
        <p14:creationId xmlns:p14="http://schemas.microsoft.com/office/powerpoint/2010/main" val="17188507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999E2-83A5-80FF-98F1-C70853F66CAC}"/>
              </a:ext>
            </a:extLst>
          </p:cNvPr>
          <p:cNvSpPr>
            <a:spLocks noGrp="1"/>
          </p:cNvSpPr>
          <p:nvPr>
            <p:ph type="title"/>
          </p:nvPr>
        </p:nvSpPr>
        <p:spPr>
          <a:xfrm>
            <a:off x="963084" y="2204864"/>
            <a:ext cx="10749540" cy="1362075"/>
          </a:xfrm>
        </p:spPr>
        <p:txBody>
          <a:bodyPr>
            <a:normAutofit fontScale="90000"/>
          </a:bodyPr>
          <a:lstStyle/>
          <a:p>
            <a:r>
              <a:rPr lang="de-CH" sz="3400" dirty="0"/>
              <a:t>Qualifikationsgespräch </a:t>
            </a:r>
            <a:br>
              <a:rPr lang="de-CH" sz="3400" dirty="0"/>
            </a:br>
            <a:r>
              <a:rPr lang="de-CH" sz="3400" dirty="0"/>
              <a:t>Betrieblicher Kompetenznachweis und Bildungsbericht</a:t>
            </a:r>
          </a:p>
        </p:txBody>
      </p:sp>
      <p:sp>
        <p:nvSpPr>
          <p:cNvPr id="3" name="Textplatzhalter 2">
            <a:extLst>
              <a:ext uri="{FF2B5EF4-FFF2-40B4-BE49-F238E27FC236}">
                <a16:creationId xmlns:a16="http://schemas.microsoft.com/office/drawing/2014/main" id="{0FFDAD5A-80D0-A26D-3C79-6A4D09FA4BEB}"/>
              </a:ext>
            </a:extLst>
          </p:cNvPr>
          <p:cNvSpPr>
            <a:spLocks noGrp="1"/>
          </p:cNvSpPr>
          <p:nvPr>
            <p:ph type="body" idx="1"/>
          </p:nvPr>
        </p:nvSpPr>
        <p:spPr>
          <a:xfrm>
            <a:off x="963084" y="1196753"/>
            <a:ext cx="10363200" cy="720079"/>
          </a:xfrm>
        </p:spPr>
        <p:txBody>
          <a:bodyPr/>
          <a:lstStyle/>
          <a:p>
            <a:endParaRPr lang="de-CH" dirty="0"/>
          </a:p>
        </p:txBody>
      </p:sp>
      <p:sp>
        <p:nvSpPr>
          <p:cNvPr id="4" name="Foliennummernplatzhalter 3">
            <a:extLst>
              <a:ext uri="{FF2B5EF4-FFF2-40B4-BE49-F238E27FC236}">
                <a16:creationId xmlns:a16="http://schemas.microsoft.com/office/drawing/2014/main" id="{91EE67E3-C16A-B30D-EFA6-503E6FA9D4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304229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1ACF2C-CCFB-A7FF-3F62-27C9D7C5DFE3}"/>
              </a:ext>
            </a:extLst>
          </p:cNvPr>
          <p:cNvSpPr>
            <a:spLocks noGrp="1"/>
          </p:cNvSpPr>
          <p:nvPr>
            <p:ph type="title"/>
          </p:nvPr>
        </p:nvSpPr>
        <p:spPr/>
        <p:txBody>
          <a:bodyPr/>
          <a:lstStyle/>
          <a:p>
            <a:r>
              <a:rPr lang="de-CH" dirty="0"/>
              <a:t>Betrieblicher Kompetenznachweis – Bildungsbericht</a:t>
            </a:r>
          </a:p>
        </p:txBody>
      </p:sp>
      <p:sp>
        <p:nvSpPr>
          <p:cNvPr id="3" name="Inhaltsplatzhalter 2">
            <a:extLst>
              <a:ext uri="{FF2B5EF4-FFF2-40B4-BE49-F238E27FC236}">
                <a16:creationId xmlns:a16="http://schemas.microsoft.com/office/drawing/2014/main" id="{B2CE5491-A344-754B-D0D0-A18E7F870FAC}"/>
              </a:ext>
            </a:extLst>
          </p:cNvPr>
          <p:cNvSpPr>
            <a:spLocks noGrp="1"/>
          </p:cNvSpPr>
          <p:nvPr>
            <p:ph idx="1"/>
          </p:nvPr>
        </p:nvSpPr>
        <p:spPr/>
        <p:txBody>
          <a:bodyPr/>
          <a:lstStyle/>
          <a:p>
            <a:pPr marL="0" indent="0">
              <a:buNone/>
            </a:pPr>
            <a:r>
              <a:rPr lang="de-CH" sz="2000" dirty="0"/>
              <a:t>Gemäss BiVo Art. 18 und den Ausführungsbestimmungen zum Qualifikationsverfahren:</a:t>
            </a:r>
          </a:p>
          <a:p>
            <a:r>
              <a:rPr lang="de-CH" sz="2000" dirty="0"/>
              <a:t>Jede/r Lernende/r erhält pro Semester einen </a:t>
            </a:r>
            <a:r>
              <a:rPr lang="de-CH" sz="2000" b="1" dirty="0"/>
              <a:t>betrieblichen Kompetenznachweis</a:t>
            </a:r>
            <a:r>
              <a:rPr lang="de-CH" sz="2000" dirty="0"/>
              <a:t>, der mit einer Note bewertet wird.</a:t>
            </a:r>
          </a:p>
          <a:p>
            <a:r>
              <a:rPr lang="de-CH" sz="2000" dirty="0"/>
              <a:t>Die insgesamt sechs betrieblichen Kompetenznachweise bzw. Noten werden auf Grundlage des Qualifikationsgesprächs gesetzt. </a:t>
            </a:r>
          </a:p>
          <a:p>
            <a:r>
              <a:rPr lang="de-CH" sz="2000" dirty="0"/>
              <a:t>Der sechste betriebliche Kompetenznachweis erfolgt bis spätestens 15. Mai des letzten Semesters.</a:t>
            </a:r>
          </a:p>
          <a:p>
            <a:r>
              <a:rPr lang="de-CH" sz="2000" dirty="0"/>
              <a:t>Das auf eine ganze oder halbe Note gerundete Mittel aus der Summe der benoteten Kompetenznachweise ergibt die Erfahrungsnote Betrieb.</a:t>
            </a:r>
          </a:p>
          <a:p>
            <a:r>
              <a:rPr lang="de-CH" sz="2000" dirty="0"/>
              <a:t>Die Noten der betrieblichen Kompetenznachweise werden bei einem Betriebs- oder Branchenwechsel übernommen.</a:t>
            </a:r>
          </a:p>
          <a:p>
            <a:pPr marL="0" indent="0">
              <a:buNone/>
            </a:pPr>
            <a:r>
              <a:rPr lang="de-CH" sz="2000" dirty="0"/>
              <a:t>Gemäss BiVo Art. 17:</a:t>
            </a:r>
          </a:p>
          <a:p>
            <a:r>
              <a:rPr lang="de-CH" sz="2000" dirty="0"/>
              <a:t>Die Berufsbildenden halten am Ende jedes Semesters den Bildungsstand der lernenden Person in einem </a:t>
            </a:r>
            <a:r>
              <a:rPr lang="de-CH" sz="2000" b="1" dirty="0"/>
              <a:t>Bildungsbericht</a:t>
            </a:r>
            <a:r>
              <a:rPr lang="de-CH" sz="2000" dirty="0"/>
              <a:t> fest.</a:t>
            </a:r>
          </a:p>
        </p:txBody>
      </p:sp>
      <p:sp>
        <p:nvSpPr>
          <p:cNvPr id="4" name="Foliennummernplatzhalter 3">
            <a:extLst>
              <a:ext uri="{FF2B5EF4-FFF2-40B4-BE49-F238E27FC236}">
                <a16:creationId xmlns:a16="http://schemas.microsoft.com/office/drawing/2014/main" id="{0EC0766A-1A4E-C723-075E-75BFD88173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26293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4664C-B6F1-A5E3-163F-8720F9A2F9C9}"/>
              </a:ext>
            </a:extLst>
          </p:cNvPr>
          <p:cNvSpPr>
            <a:spLocks noGrp="1"/>
          </p:cNvSpPr>
          <p:nvPr>
            <p:ph type="title"/>
          </p:nvPr>
        </p:nvSpPr>
        <p:spPr/>
        <p:txBody>
          <a:bodyPr/>
          <a:lstStyle/>
          <a:p>
            <a:r>
              <a:rPr lang="de-CH" dirty="0"/>
              <a:t>Betrieblicher Kompetenznachweis – Beurteilungskriterien</a:t>
            </a:r>
          </a:p>
        </p:txBody>
      </p:sp>
      <p:pic>
        <p:nvPicPr>
          <p:cNvPr id="5" name="Inhaltsplatzhalter 4">
            <a:extLst>
              <a:ext uri="{FF2B5EF4-FFF2-40B4-BE49-F238E27FC236}">
                <a16:creationId xmlns:a16="http://schemas.microsoft.com/office/drawing/2014/main" id="{8822775E-68B7-21B0-CD11-9BE48DD03B1F}"/>
              </a:ext>
            </a:extLst>
          </p:cNvPr>
          <p:cNvPicPr>
            <a:picLocks noGrp="1" noChangeAspect="1"/>
          </p:cNvPicPr>
          <p:nvPr>
            <p:ph idx="1"/>
          </p:nvPr>
        </p:nvPicPr>
        <p:blipFill>
          <a:blip r:embed="rId3"/>
          <a:stretch>
            <a:fillRect/>
          </a:stretch>
        </p:blipFill>
        <p:spPr>
          <a:xfrm>
            <a:off x="839416" y="1628799"/>
            <a:ext cx="10486396" cy="4399525"/>
          </a:xfrm>
          <a:prstGeom prst="rect">
            <a:avLst/>
          </a:prstGeom>
        </p:spPr>
      </p:pic>
      <p:sp>
        <p:nvSpPr>
          <p:cNvPr id="4" name="Foliennummernplatzhalter 3">
            <a:extLst>
              <a:ext uri="{FF2B5EF4-FFF2-40B4-BE49-F238E27FC236}">
                <a16:creationId xmlns:a16="http://schemas.microsoft.com/office/drawing/2014/main" id="{D312057F-8498-4D3F-1A64-F966B1DF7F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892907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4CCD2-6954-F98E-2148-0FD1154C5EA4}"/>
              </a:ext>
            </a:extLst>
          </p:cNvPr>
          <p:cNvSpPr>
            <a:spLocks noGrp="1"/>
          </p:cNvSpPr>
          <p:nvPr>
            <p:ph type="title"/>
          </p:nvPr>
        </p:nvSpPr>
        <p:spPr/>
        <p:txBody>
          <a:bodyPr/>
          <a:lstStyle/>
          <a:p>
            <a:r>
              <a:rPr lang="de-CH" dirty="0"/>
              <a:t>Betrieblicher Kompetenznachweis – Beurteilungskriterien</a:t>
            </a:r>
          </a:p>
        </p:txBody>
      </p:sp>
      <p:sp>
        <p:nvSpPr>
          <p:cNvPr id="3" name="Inhaltsplatzhalter 2">
            <a:extLst>
              <a:ext uri="{FF2B5EF4-FFF2-40B4-BE49-F238E27FC236}">
                <a16:creationId xmlns:a16="http://schemas.microsoft.com/office/drawing/2014/main" id="{1715AB7F-F0C0-B30B-8EBE-47B3B5EA8AFC}"/>
              </a:ext>
            </a:extLst>
          </p:cNvPr>
          <p:cNvSpPr>
            <a:spLocks noGrp="1"/>
          </p:cNvSpPr>
          <p:nvPr>
            <p:ph idx="1"/>
          </p:nvPr>
        </p:nvSpPr>
        <p:spPr/>
        <p:txBody>
          <a:bodyPr/>
          <a:lstStyle/>
          <a:p>
            <a:r>
              <a:rPr lang="de-CH" b="1" dirty="0"/>
              <a:t>Erreichte Handlungskompetenzen</a:t>
            </a:r>
            <a:br>
              <a:rPr lang="de-CH" b="1" dirty="0"/>
            </a:br>
            <a:r>
              <a:rPr lang="de-CH" dirty="0"/>
              <a:t>Leitfrage: Hat der/die Lernende die für das entsprechende Semester vorgesehenen Handlungskompetenzen entwickelt? (Fokus: behandelte Arbeitssituationen und Arbeit mit Praxisaufträgen)</a:t>
            </a:r>
          </a:p>
          <a:p>
            <a:r>
              <a:rPr lang="de-CH" b="1" dirty="0"/>
              <a:t>Stärken und Schwächen reflektieren</a:t>
            </a:r>
            <a:br>
              <a:rPr lang="de-CH" b="1" dirty="0"/>
            </a:br>
            <a:r>
              <a:rPr lang="de-CH" dirty="0"/>
              <a:t>Leitfrage: Ist der/die Lernende in der Lage, die eigenen Stärken und Schwächen mithilfe des Kompetenzrasters zu reflektieren? (Fokus: behandelte Arbeits-situationen und Leitfragen aus Kompetenzraster)</a:t>
            </a:r>
          </a:p>
          <a:p>
            <a:r>
              <a:rPr lang="de-CH" b="1" dirty="0"/>
              <a:t>Erkenntnisse ableiten</a:t>
            </a:r>
            <a:br>
              <a:rPr lang="de-CH" b="1" dirty="0"/>
            </a:br>
            <a:r>
              <a:rPr lang="de-CH" dirty="0"/>
              <a:t>Leitfrage: Leitet der/die Lernende zentrale Erkenntnisse aus der Arbeit mit den Praxisaufträgen ab? (Fokus: über alle behandelten Arbeitssituationen hinweg)</a:t>
            </a:r>
          </a:p>
        </p:txBody>
      </p:sp>
      <p:sp>
        <p:nvSpPr>
          <p:cNvPr id="4" name="Foliennummernplatzhalter 3">
            <a:extLst>
              <a:ext uri="{FF2B5EF4-FFF2-40B4-BE49-F238E27FC236}">
                <a16:creationId xmlns:a16="http://schemas.microsoft.com/office/drawing/2014/main" id="{545741F8-FD65-0E74-F1F4-BF56AD4C53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8304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Organisation</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457200" indent="-457200">
              <a:spcBef>
                <a:spcPts val="600"/>
              </a:spcBef>
              <a:spcAft>
                <a:spcPts val="600"/>
              </a:spcAft>
              <a:buFont typeface="Arial" pitchFamily="34" charset="0"/>
              <a:buChar char="•"/>
            </a:pPr>
            <a:endParaRPr lang="de-CH" sz="2400" dirty="0"/>
          </a:p>
          <a:p>
            <a:pPr marL="457200" indent="-457200">
              <a:spcBef>
                <a:spcPts val="600"/>
              </a:spcBef>
              <a:spcAft>
                <a:spcPts val="600"/>
              </a:spcAft>
              <a:buFont typeface="Arial" pitchFamily="34" charset="0"/>
              <a:buChar char="•"/>
            </a:pPr>
            <a:r>
              <a:rPr lang="de-CH" sz="2400" dirty="0"/>
              <a:t>Pausen </a:t>
            </a:r>
          </a:p>
          <a:p>
            <a:pPr marL="457200" indent="-457200">
              <a:spcBef>
                <a:spcPts val="600"/>
              </a:spcBef>
              <a:spcAft>
                <a:spcPts val="600"/>
              </a:spcAft>
              <a:buFont typeface="Arial" pitchFamily="34" charset="0"/>
              <a:buChar char="•"/>
            </a:pPr>
            <a:r>
              <a:rPr lang="de-CH" sz="2400" dirty="0"/>
              <a:t>Mittagessen</a:t>
            </a:r>
          </a:p>
          <a:p>
            <a:pPr marL="457200" indent="-457200">
              <a:spcBef>
                <a:spcPts val="600"/>
              </a:spcBef>
              <a:spcAft>
                <a:spcPts val="600"/>
              </a:spcAft>
              <a:buFont typeface="Arial" pitchFamily="34" charset="0"/>
              <a:buChar char="•"/>
            </a:pPr>
            <a:r>
              <a:rPr lang="de-CH" sz="2400" dirty="0"/>
              <a:t>Toiletten</a:t>
            </a:r>
            <a:endParaRPr lang="de-CH" sz="2400" dirty="0">
              <a:solidFill>
                <a:srgbClr val="FF0000"/>
              </a:solidFill>
            </a:endParaRPr>
          </a:p>
          <a:p>
            <a:pPr marL="457200" indent="-457200">
              <a:spcBef>
                <a:spcPts val="600"/>
              </a:spcBef>
              <a:spcAft>
                <a:spcPts val="600"/>
              </a:spcAft>
              <a:buFont typeface="Arial" pitchFamily="34" charset="0"/>
              <a:buChar char="•"/>
            </a:pPr>
            <a:r>
              <a:rPr lang="de-CH" sz="2400" dirty="0">
                <a:hlinkClick r:id="rId3"/>
              </a:rPr>
              <a:t>Kursunterlagen</a:t>
            </a:r>
            <a:endParaRPr lang="de-CH" sz="2400" dirty="0"/>
          </a:p>
          <a:p>
            <a:pPr marL="457200" indent="-457200">
              <a:spcBef>
                <a:spcPts val="600"/>
              </a:spcBef>
              <a:spcAft>
                <a:spcPts val="600"/>
              </a:spcAft>
              <a:buFont typeface="Arial" pitchFamily="34" charset="0"/>
              <a:buChar char="•"/>
            </a:pPr>
            <a:r>
              <a:rPr lang="de-CH" sz="2400" dirty="0"/>
              <a:t>Fragen?</a:t>
            </a:r>
            <a:endParaRPr lang="de-CH" dirty="0"/>
          </a:p>
          <a:p>
            <a:endParaRPr lang="de-CH" dirty="0"/>
          </a:p>
          <a:p>
            <a:pPr marL="0" indent="0">
              <a:buNone/>
            </a:pPr>
            <a:endParaRPr lang="de-CH" dirty="0"/>
          </a:p>
          <a:p>
            <a:endParaRPr lang="de-CH" dirty="0"/>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8</a:t>
            </a:fld>
            <a:endParaRPr lang="de-CH" dirty="0"/>
          </a:p>
        </p:txBody>
      </p:sp>
      <p:pic>
        <p:nvPicPr>
          <p:cNvPr id="6" name="Grafik 5" descr="Ein Bild, das Im Haus, Uhr, weiß enthält.&#10;&#10;Automatisch generierte Beschreibung">
            <a:extLst>
              <a:ext uri="{FF2B5EF4-FFF2-40B4-BE49-F238E27FC236}">
                <a16:creationId xmlns:a16="http://schemas.microsoft.com/office/drawing/2014/main" id="{CD868F02-023F-2905-8688-56D0712FCC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199"/>
          <a:stretch/>
        </p:blipFill>
        <p:spPr>
          <a:xfrm>
            <a:off x="5879976" y="1793383"/>
            <a:ext cx="5287516" cy="3271233"/>
          </a:xfrm>
          <a:prstGeom prst="rect">
            <a:avLst/>
          </a:prstGeom>
        </p:spPr>
      </p:pic>
      <p:pic>
        <p:nvPicPr>
          <p:cNvPr id="8" name="Grafik 7">
            <a:extLst>
              <a:ext uri="{FF2B5EF4-FFF2-40B4-BE49-F238E27FC236}">
                <a16:creationId xmlns:a16="http://schemas.microsoft.com/office/drawing/2014/main" id="{5D9D353B-15F8-E546-7519-818C84C6A4C0}"/>
              </a:ext>
            </a:extLst>
          </p:cNvPr>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9336" y="5333686"/>
            <a:ext cx="2420341" cy="1378460"/>
          </a:xfrm>
          <a:prstGeom prst="rect">
            <a:avLst/>
          </a:prstGeom>
        </p:spPr>
      </p:pic>
    </p:spTree>
    <p:extLst>
      <p:ext uri="{BB962C8B-B14F-4D97-AF65-F5344CB8AC3E}">
        <p14:creationId xmlns:p14="http://schemas.microsoft.com/office/powerpoint/2010/main" val="15020390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B40A3-E022-14CA-A6A1-7008143ACF54}"/>
              </a:ext>
            </a:extLst>
          </p:cNvPr>
          <p:cNvSpPr>
            <a:spLocks noGrp="1"/>
          </p:cNvSpPr>
          <p:nvPr>
            <p:ph type="title"/>
          </p:nvPr>
        </p:nvSpPr>
        <p:spPr/>
        <p:txBody>
          <a:bodyPr/>
          <a:lstStyle/>
          <a:p>
            <a:r>
              <a:rPr lang="de-CH" dirty="0"/>
              <a:t>Betrieblicher Kompetenznachweis – Beurteilungskriterien</a:t>
            </a:r>
          </a:p>
        </p:txBody>
      </p:sp>
      <p:sp>
        <p:nvSpPr>
          <p:cNvPr id="3" name="Inhaltsplatzhalter 2">
            <a:extLst>
              <a:ext uri="{FF2B5EF4-FFF2-40B4-BE49-F238E27FC236}">
                <a16:creationId xmlns:a16="http://schemas.microsoft.com/office/drawing/2014/main" id="{5ABDD431-816F-74CC-0FB9-738218B909DB}"/>
              </a:ext>
            </a:extLst>
          </p:cNvPr>
          <p:cNvSpPr>
            <a:spLocks noGrp="1"/>
          </p:cNvSpPr>
          <p:nvPr>
            <p:ph idx="1"/>
          </p:nvPr>
        </p:nvSpPr>
        <p:spPr/>
        <p:txBody>
          <a:bodyPr/>
          <a:lstStyle/>
          <a:p>
            <a:r>
              <a:rPr lang="de-CH" b="1" dirty="0"/>
              <a:t>Motivation und Eigeninitiative zeigen</a:t>
            </a:r>
            <a:r>
              <a:rPr lang="de-CH" dirty="0"/>
              <a:t/>
            </a:r>
            <a:br>
              <a:rPr lang="de-CH" dirty="0"/>
            </a:br>
            <a:r>
              <a:rPr lang="de-CH" dirty="0"/>
              <a:t>Leitfrage: Zeigt der/die Lernende Motivation und Eigeninitiative beim persönlichen Kompetenzaufbau? (Fokus: über alle behandelten Arbeitssituationen hinweg)</a:t>
            </a:r>
          </a:p>
          <a:p>
            <a:r>
              <a:rPr lang="de-CH" b="1" dirty="0"/>
              <a:t>Aktive interne und externe Zusammenarbeit</a:t>
            </a:r>
            <a:r>
              <a:rPr lang="de-CH" dirty="0"/>
              <a:t/>
            </a:r>
            <a:br>
              <a:rPr lang="de-CH" dirty="0"/>
            </a:br>
            <a:r>
              <a:rPr lang="de-CH" dirty="0"/>
              <a:t>Leitfrage: Trägt der/die Lernende aktiv zur internen und externen Zusammenarbeit bei? (Fokus: über alle behandelten Arbeitssituationen hinweg)</a:t>
            </a:r>
          </a:p>
        </p:txBody>
      </p:sp>
      <p:sp>
        <p:nvSpPr>
          <p:cNvPr id="4" name="Foliennummernplatzhalter 3">
            <a:extLst>
              <a:ext uri="{FF2B5EF4-FFF2-40B4-BE49-F238E27FC236}">
                <a16:creationId xmlns:a16="http://schemas.microsoft.com/office/drawing/2014/main" id="{F7760B10-BC97-B278-682B-E1B3E2A93E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07462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E21EC-A657-31FF-FE8D-C1E347B4D63C}"/>
              </a:ext>
            </a:extLst>
          </p:cNvPr>
          <p:cNvSpPr>
            <a:spLocks noGrp="1"/>
          </p:cNvSpPr>
          <p:nvPr>
            <p:ph type="title"/>
          </p:nvPr>
        </p:nvSpPr>
        <p:spPr/>
        <p:txBody>
          <a:bodyPr/>
          <a:lstStyle/>
          <a:p>
            <a:r>
              <a:rPr lang="de-CH" dirty="0"/>
              <a:t>Anmerkungen zur Beurteilung</a:t>
            </a:r>
          </a:p>
        </p:txBody>
      </p:sp>
      <p:sp>
        <p:nvSpPr>
          <p:cNvPr id="3" name="Inhaltsplatzhalter 2">
            <a:extLst>
              <a:ext uri="{FF2B5EF4-FFF2-40B4-BE49-F238E27FC236}">
                <a16:creationId xmlns:a16="http://schemas.microsoft.com/office/drawing/2014/main" id="{0F0FD11E-FDFB-2975-FB6E-01503E4BA8A7}"/>
              </a:ext>
            </a:extLst>
          </p:cNvPr>
          <p:cNvSpPr>
            <a:spLocks noGrp="1"/>
          </p:cNvSpPr>
          <p:nvPr>
            <p:ph idx="1"/>
          </p:nvPr>
        </p:nvSpPr>
        <p:spPr/>
        <p:txBody>
          <a:bodyPr/>
          <a:lstStyle/>
          <a:p>
            <a:r>
              <a:rPr lang="de-CH" b="1" dirty="0"/>
              <a:t>Konzentrieren Sie sich auf die Gesamtleistung. </a:t>
            </a:r>
            <a:r>
              <a:rPr lang="de-CH" dirty="0"/>
              <a:t/>
            </a:r>
            <a:br>
              <a:rPr lang="de-CH" dirty="0"/>
            </a:br>
            <a:r>
              <a:rPr lang="de-CH" i="1" dirty="0"/>
              <a:t>Beispiel: Ein Lernender hat an einem ausserordentlich hektischen Morgen, an dem ständig das Telefon klingelte, vergessen, eine Telefonnotiz zu schreiben. Ansonsten war er jedoch die Zuverlässigkeit in Person und hat alle Informationen rechtzeitig weitergeleitet (selbst an nachfolgenden hektischen Tagen). </a:t>
            </a:r>
            <a:r>
              <a:rPr lang="de-CH" i="1" dirty="0">
                <a:sym typeface="Symbol" panose="05050102010706020507" pitchFamily="18" charset="2"/>
              </a:rPr>
              <a:t></a:t>
            </a:r>
            <a:r>
              <a:rPr lang="de-CH" i="1" dirty="0"/>
              <a:t> Bitte den Lernenden nicht für diese eine Ausnahme bestrafen.</a:t>
            </a:r>
          </a:p>
          <a:p>
            <a:r>
              <a:rPr lang="de-CH" b="1" dirty="0"/>
              <a:t>Begründen Sie alle Beurteilungen mit konkreten Beispielen aus der Praxis. </a:t>
            </a:r>
            <a:br>
              <a:rPr lang="de-CH" b="1" dirty="0"/>
            </a:br>
            <a:r>
              <a:rPr lang="de-CH" i="1" dirty="0"/>
              <a:t>Beispiel: Einschätzung «Die Reflexion ist teilweise vorhanden. Mehrere wichtige Aspekte werden nicht angesprochen.» </a:t>
            </a:r>
            <a:r>
              <a:rPr lang="de-CH" i="1" dirty="0">
                <a:sym typeface="Symbol" panose="05050102010706020507" pitchFamily="18" charset="2"/>
              </a:rPr>
              <a:t> Führen Sie auf, wann genau welche Aspekte nicht angesprochen wurden.</a:t>
            </a:r>
            <a:endParaRPr lang="de-CH" b="1" dirty="0"/>
          </a:p>
        </p:txBody>
      </p:sp>
      <p:sp>
        <p:nvSpPr>
          <p:cNvPr id="4" name="Foliennummernplatzhalter 3">
            <a:extLst>
              <a:ext uri="{FF2B5EF4-FFF2-40B4-BE49-F238E27FC236}">
                <a16:creationId xmlns:a16="http://schemas.microsoft.com/office/drawing/2014/main" id="{6D3706ED-F04B-E6D2-5D82-827EA0C1B3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881295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FDEE0-D1B2-2DE2-B339-FC35C2E37685}"/>
              </a:ext>
            </a:extLst>
          </p:cNvPr>
          <p:cNvSpPr>
            <a:spLocks noGrp="1"/>
          </p:cNvSpPr>
          <p:nvPr>
            <p:ph type="title"/>
          </p:nvPr>
        </p:nvSpPr>
        <p:spPr/>
        <p:txBody>
          <a:bodyPr/>
          <a:lstStyle/>
          <a:p>
            <a:r>
              <a:rPr lang="de-CH" dirty="0"/>
              <a:t>Beispiel</a:t>
            </a:r>
          </a:p>
        </p:txBody>
      </p:sp>
      <p:sp>
        <p:nvSpPr>
          <p:cNvPr id="3" name="Inhaltsplatzhalter 2">
            <a:extLst>
              <a:ext uri="{FF2B5EF4-FFF2-40B4-BE49-F238E27FC236}">
                <a16:creationId xmlns:a16="http://schemas.microsoft.com/office/drawing/2014/main" id="{1ADF8E71-7E56-9E94-CE48-0D22B1956AD6}"/>
              </a:ext>
            </a:extLst>
          </p:cNvPr>
          <p:cNvSpPr>
            <a:spLocks noGrp="1"/>
          </p:cNvSpPr>
          <p:nvPr>
            <p:ph idx="1"/>
          </p:nvPr>
        </p:nvSpPr>
        <p:spPr/>
        <p:txBody>
          <a:bodyPr/>
          <a:lstStyle/>
          <a:p>
            <a:r>
              <a:rPr lang="de-CH" b="1" dirty="0"/>
              <a:t>Erreichte Handlungskompetenzen</a:t>
            </a:r>
            <a:br>
              <a:rPr lang="de-CH" b="1" dirty="0"/>
            </a:br>
            <a:r>
              <a:rPr lang="de-CH" i="1" dirty="0">
                <a:solidFill>
                  <a:srgbClr val="0082CA"/>
                </a:solidFill>
              </a:rPr>
              <a:t>Die Lernende hat fast alle für das Semester vorgesehenen Handlungskompetenzen entwickelt. Sie hat fast alle Praxisaufträge dokumentiert und reflektiert.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2 Punkte</a:t>
            </a:r>
          </a:p>
          <a:p>
            <a:r>
              <a:rPr lang="de-CH" b="1" dirty="0"/>
              <a:t>Stärken und Schwächen reflektieren</a:t>
            </a:r>
            <a:br>
              <a:rPr lang="de-CH" b="1" dirty="0"/>
            </a:br>
            <a:r>
              <a:rPr lang="de-CH" i="1" dirty="0">
                <a:solidFill>
                  <a:srgbClr val="0082CA"/>
                </a:solidFill>
              </a:rPr>
              <a:t>Die Reflexion ist umfassend. Stärken und Schwächen werden aufgeführt. Die Lernende nimmt Bezug auf das Kompetenzraster.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3 Punkte</a:t>
            </a:r>
          </a:p>
          <a:p>
            <a:r>
              <a:rPr lang="de-CH" b="1" dirty="0"/>
              <a:t>Erkenntnisse ableiten</a:t>
            </a:r>
            <a:r>
              <a:rPr lang="de-CH" i="1" dirty="0"/>
              <a:t/>
            </a:r>
            <a:br>
              <a:rPr lang="de-CH" i="1" dirty="0"/>
            </a:br>
            <a:r>
              <a:rPr lang="de-CH" i="1" dirty="0">
                <a:solidFill>
                  <a:srgbClr val="0082CA"/>
                </a:solidFill>
              </a:rPr>
              <a:t>Die Lernende leitet zentrale Erkenntnisse ab. Diese nehmen auf die berufliche Praxis Bezug, sind nachvollziehbar und begründet. </a:t>
            </a:r>
            <a:r>
              <a:rPr lang="de-CH" i="1" dirty="0">
                <a:solidFill>
                  <a:srgbClr val="0082CA"/>
                </a:solidFill>
                <a:sym typeface="Symbol" panose="05050102010706020507" pitchFamily="18" charset="2"/>
              </a:rPr>
              <a:t> </a:t>
            </a:r>
            <a:r>
              <a:rPr lang="de-CH" b="1" i="1" dirty="0">
                <a:solidFill>
                  <a:srgbClr val="0082CA"/>
                </a:solidFill>
              </a:rPr>
              <a:t>3 Punkte </a:t>
            </a:r>
          </a:p>
        </p:txBody>
      </p:sp>
      <p:sp>
        <p:nvSpPr>
          <p:cNvPr id="4" name="Foliennummernplatzhalter 3">
            <a:extLst>
              <a:ext uri="{FF2B5EF4-FFF2-40B4-BE49-F238E27FC236}">
                <a16:creationId xmlns:a16="http://schemas.microsoft.com/office/drawing/2014/main" id="{FE8EE7FD-9FBF-73E5-0BC5-B4FB76EB2A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57159914"/>
      </p:ext>
    </p:extLst>
  </p:cSld>
  <p:clrMapOvr>
    <a:masterClrMapping/>
  </p:clrMapOvr>
  <p:extLst>
    <p:ext uri="{6950BFC3-D8DA-4A85-94F7-54DA5524770B}">
      <p188:commentRel xmlns:p188="http://schemas.microsoft.com/office/powerpoint/2018/8/main" xmlns="" r:id="rId3"/>
    </p:ext>
  </p:extLs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FDEE0-D1B2-2DE2-B339-FC35C2E37685}"/>
              </a:ext>
            </a:extLst>
          </p:cNvPr>
          <p:cNvSpPr>
            <a:spLocks noGrp="1"/>
          </p:cNvSpPr>
          <p:nvPr>
            <p:ph type="title"/>
          </p:nvPr>
        </p:nvSpPr>
        <p:spPr/>
        <p:txBody>
          <a:bodyPr/>
          <a:lstStyle/>
          <a:p>
            <a:r>
              <a:rPr lang="de-CH" dirty="0"/>
              <a:t>Beispiel</a:t>
            </a:r>
          </a:p>
        </p:txBody>
      </p:sp>
      <p:sp>
        <p:nvSpPr>
          <p:cNvPr id="3" name="Inhaltsplatzhalter 2">
            <a:extLst>
              <a:ext uri="{FF2B5EF4-FFF2-40B4-BE49-F238E27FC236}">
                <a16:creationId xmlns:a16="http://schemas.microsoft.com/office/drawing/2014/main" id="{1ADF8E71-7E56-9E94-CE48-0D22B1956AD6}"/>
              </a:ext>
            </a:extLst>
          </p:cNvPr>
          <p:cNvSpPr>
            <a:spLocks noGrp="1"/>
          </p:cNvSpPr>
          <p:nvPr>
            <p:ph idx="1"/>
          </p:nvPr>
        </p:nvSpPr>
        <p:spPr/>
        <p:txBody>
          <a:bodyPr/>
          <a:lstStyle/>
          <a:p>
            <a:r>
              <a:rPr lang="de-CH" b="1" dirty="0"/>
              <a:t>Motivation und Eigeninitiative zeigen</a:t>
            </a:r>
            <a:br>
              <a:rPr lang="de-CH" b="1" dirty="0"/>
            </a:br>
            <a:r>
              <a:rPr lang="de-CH" i="1" dirty="0">
                <a:solidFill>
                  <a:srgbClr val="0082CA"/>
                </a:solidFill>
              </a:rPr>
              <a:t>Die Lernende ist motiviert, ihre Kompetenzen weiter auszubauen. Sie zeigt auf, woran sie im kommenden Semester arbeiten möchte. Sie zeigt sich offen für eine persönliche Weiterentwicklung.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3 Punkte</a:t>
            </a:r>
          </a:p>
          <a:p>
            <a:r>
              <a:rPr lang="de-CH" b="1" dirty="0"/>
              <a:t>Aktive interne und externe Zusammenarbeit</a:t>
            </a:r>
            <a:br>
              <a:rPr lang="de-CH" b="1" dirty="0"/>
            </a:br>
            <a:r>
              <a:rPr lang="de-CH" i="1" dirty="0">
                <a:solidFill>
                  <a:srgbClr val="0082CA"/>
                </a:solidFill>
              </a:rPr>
              <a:t>Die Lernende ist aufmerksam und sieht selbstständig, wo ihre Mitarbeit zu einer positiven Entlastung des Teams bzw. Verbesserung der Teamleistung führt. Sie bietet ihre Unterstützung an bzw. muss nicht immer wieder dazu aufgefordert werden. </a:t>
            </a:r>
            <a:br>
              <a:rPr lang="de-CH" i="1" dirty="0">
                <a:solidFill>
                  <a:srgbClr val="0082CA"/>
                </a:solidFill>
              </a:rPr>
            </a:b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2 Punkte</a:t>
            </a:r>
          </a:p>
          <a:p>
            <a:endParaRPr lang="de-CH" i="1" dirty="0"/>
          </a:p>
        </p:txBody>
      </p:sp>
      <p:sp>
        <p:nvSpPr>
          <p:cNvPr id="4" name="Foliennummernplatzhalter 3">
            <a:extLst>
              <a:ext uri="{FF2B5EF4-FFF2-40B4-BE49-F238E27FC236}">
                <a16:creationId xmlns:a16="http://schemas.microsoft.com/office/drawing/2014/main" id="{FE8EE7FD-9FBF-73E5-0BC5-B4FB76EB2A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53717474"/>
      </p:ext>
    </p:extLst>
  </p:cSld>
  <p:clrMapOvr>
    <a:masterClrMapping/>
  </p:clrMapOvr>
  <p:extLst>
    <p:ext uri="{6950BFC3-D8DA-4A85-94F7-54DA5524770B}">
      <p188:commentRel xmlns:p188="http://schemas.microsoft.com/office/powerpoint/2018/8/main" xmlns="" r:id="rId3"/>
    </p:ext>
  </p:extLs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5">
            <a:extLst>
              <a:ext uri="{FF2B5EF4-FFF2-40B4-BE49-F238E27FC236}">
                <a16:creationId xmlns:a16="http://schemas.microsoft.com/office/drawing/2014/main" id="{692908EF-6155-412E-BAC4-A17AA73E16D7}"/>
              </a:ext>
            </a:extLst>
          </p:cNvPr>
          <p:cNvGraphicFramePr>
            <a:graphicFrameLocks noGrp="1"/>
          </p:cNvGraphicFramePr>
          <p:nvPr/>
        </p:nvGraphicFramePr>
        <p:xfrm>
          <a:off x="609600" y="1600201"/>
          <a:ext cx="10972800" cy="3053712"/>
        </p:xfrm>
        <a:graphic>
          <a:graphicData uri="http://schemas.openxmlformats.org/drawingml/2006/table">
            <a:tbl>
              <a:tblPr firstRow="1" bandRow="1">
                <a:tableStyleId>{69012ECD-51FC-41F1-AA8D-1B2483CD663E}</a:tableStyleId>
              </a:tblPr>
              <a:tblGrid>
                <a:gridCol w="3758208">
                  <a:extLst>
                    <a:ext uri="{9D8B030D-6E8A-4147-A177-3AD203B41FA5}">
                      <a16:colId xmlns:a16="http://schemas.microsoft.com/office/drawing/2014/main" val="798523047"/>
                    </a:ext>
                  </a:extLst>
                </a:gridCol>
                <a:gridCol w="2016224">
                  <a:extLst>
                    <a:ext uri="{9D8B030D-6E8A-4147-A177-3AD203B41FA5}">
                      <a16:colId xmlns:a16="http://schemas.microsoft.com/office/drawing/2014/main" val="1667377898"/>
                    </a:ext>
                  </a:extLst>
                </a:gridCol>
                <a:gridCol w="1800200">
                  <a:extLst>
                    <a:ext uri="{9D8B030D-6E8A-4147-A177-3AD203B41FA5}">
                      <a16:colId xmlns:a16="http://schemas.microsoft.com/office/drawing/2014/main" val="844083206"/>
                    </a:ext>
                  </a:extLst>
                </a:gridCol>
                <a:gridCol w="1656184">
                  <a:extLst>
                    <a:ext uri="{9D8B030D-6E8A-4147-A177-3AD203B41FA5}">
                      <a16:colId xmlns:a16="http://schemas.microsoft.com/office/drawing/2014/main" val="1044824414"/>
                    </a:ext>
                  </a:extLst>
                </a:gridCol>
                <a:gridCol w="1741984">
                  <a:extLst>
                    <a:ext uri="{9D8B030D-6E8A-4147-A177-3AD203B41FA5}">
                      <a16:colId xmlns:a16="http://schemas.microsoft.com/office/drawing/2014/main" val="985879321"/>
                    </a:ext>
                  </a:extLst>
                </a:gridCol>
              </a:tblGrid>
              <a:tr h="402272">
                <a:tc>
                  <a:txBody>
                    <a:bodyPr/>
                    <a:lstStyle/>
                    <a:p>
                      <a:r>
                        <a:rPr lang="de-CH" dirty="0">
                          <a:latin typeface="Calibri" panose="020F0502020204030204" pitchFamily="34" charset="0"/>
                          <a:cs typeface="Calibri" panose="020F0502020204030204" pitchFamily="34" charset="0"/>
                        </a:rPr>
                        <a:t>Beurteilungskriterium</a:t>
                      </a:r>
                    </a:p>
                  </a:txBody>
                  <a:tcPr>
                    <a:lnL w="9525" cap="flat" cmpd="sng" algn="ctr">
                      <a:noFill/>
                      <a:prstDash val="soli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gridSpan="2">
                  <a:txBody>
                    <a:bodyPr/>
                    <a:lstStyle/>
                    <a:p>
                      <a:pPr algn="ctr"/>
                      <a:r>
                        <a:rPr lang="de-CH" dirty="0">
                          <a:latin typeface="Calibri" panose="020F0502020204030204" pitchFamily="34" charset="0"/>
                          <a:cs typeface="Calibri" panose="020F0502020204030204" pitchFamily="34" charset="0"/>
                        </a:rPr>
                        <a:t>Punkte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hMerge="1">
                  <a:txBody>
                    <a:bodyPr/>
                    <a:lstStyle/>
                    <a:p>
                      <a:endParaRPr lang="de-CH"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gridSpan="2">
                  <a:txBody>
                    <a:bodyPr/>
                    <a:lstStyle/>
                    <a:p>
                      <a:pPr algn="ctr"/>
                      <a:r>
                        <a:rPr lang="de-CH" dirty="0">
                          <a:latin typeface="Calibri" panose="020F0502020204030204" pitchFamily="34" charset="0"/>
                          <a:cs typeface="Calibri" panose="020F0502020204030204" pitchFamily="34" charset="0"/>
                        </a:rPr>
                        <a:t>Erreichte Punkte</a:t>
                      </a:r>
                    </a:p>
                  </a:txBody>
                  <a:tcP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hMerge="1">
                  <a:txBody>
                    <a:bodyPr/>
                    <a:lstStyle/>
                    <a:p>
                      <a:endParaRPr lang="de-CH" dirty="0"/>
                    </a:p>
                  </a:txBody>
                  <a:tcP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extLst>
                  <a:ext uri="{0D108BD9-81ED-4DB2-BD59-A6C34878D82A}">
                    <a16:rowId xmlns:a16="http://schemas.microsoft.com/office/drawing/2014/main" val="826692775"/>
                  </a:ext>
                </a:extLst>
              </a:tr>
              <a:tr h="402272">
                <a:tc>
                  <a:txBody>
                    <a:bodyPr/>
                    <a:lstStyle/>
                    <a:p>
                      <a:r>
                        <a:rPr lang="de-CH" dirty="0">
                          <a:latin typeface="Calibri" panose="020F0502020204030204" pitchFamily="34" charset="0"/>
                          <a:cs typeface="Calibri" panose="020F0502020204030204" pitchFamily="34" charset="0"/>
                        </a:rPr>
                        <a:t>Erreichte Handlungskompetenzen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4</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8</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3562757"/>
                  </a:ext>
                </a:extLst>
              </a:tr>
              <a:tr h="402272">
                <a:tc>
                  <a:txBody>
                    <a:bodyPr/>
                    <a:lstStyle/>
                    <a:p>
                      <a:r>
                        <a:rPr lang="de-CH" dirty="0">
                          <a:latin typeface="Calibri" panose="020F0502020204030204" pitchFamily="34" charset="0"/>
                          <a:cs typeface="Calibri" panose="020F0502020204030204" pitchFamily="34" charset="0"/>
                        </a:rPr>
                        <a:t>Stärken und Schwächen reflektieren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5974208"/>
                  </a:ext>
                </a:extLst>
              </a:tr>
              <a:tr h="402272">
                <a:tc>
                  <a:txBody>
                    <a:bodyPr/>
                    <a:lstStyle/>
                    <a:p>
                      <a:r>
                        <a:rPr lang="de-CH" dirty="0">
                          <a:latin typeface="Calibri" panose="020F0502020204030204" pitchFamily="34" charset="0"/>
                          <a:cs typeface="Calibri" panose="020F0502020204030204" pitchFamily="34" charset="0"/>
                        </a:rPr>
                        <a:t>Erkenntnisse ableiten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7488232"/>
                  </a:ext>
                </a:extLst>
              </a:tr>
              <a:tr h="402272">
                <a:tc>
                  <a:txBody>
                    <a:bodyPr/>
                    <a:lstStyle/>
                    <a:p>
                      <a:r>
                        <a:rPr lang="de-CH" dirty="0">
                          <a:latin typeface="Calibri" panose="020F0502020204030204" pitchFamily="34" charset="0"/>
                          <a:cs typeface="Calibri" panose="020F0502020204030204" pitchFamily="34" charset="0"/>
                        </a:rPr>
                        <a:t>Motivation und Eigeninitiative zeigen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395069"/>
                  </a:ext>
                </a:extLst>
              </a:tr>
              <a:tr h="402272">
                <a:tc>
                  <a:txBody>
                    <a:bodyPr/>
                    <a:lstStyle/>
                    <a:p>
                      <a:r>
                        <a:rPr lang="de-CH" dirty="0">
                          <a:latin typeface="Calibri" panose="020F0502020204030204" pitchFamily="34" charset="0"/>
                          <a:cs typeface="Calibri" panose="020F0502020204030204" pitchFamily="34" charset="0"/>
                        </a:rPr>
                        <a:t>Aktive interne und externe </a:t>
                      </a:r>
                      <a:br>
                        <a:rPr lang="de-CH" dirty="0">
                          <a:latin typeface="Calibri" panose="020F0502020204030204" pitchFamily="34" charset="0"/>
                          <a:cs typeface="Calibri" panose="020F0502020204030204" pitchFamily="34" charset="0"/>
                        </a:rPr>
                      </a:br>
                      <a:r>
                        <a:rPr lang="de-CH" dirty="0">
                          <a:latin typeface="Calibri" panose="020F0502020204030204" pitchFamily="34" charset="0"/>
                          <a:cs typeface="Calibri" panose="020F0502020204030204" pitchFamily="34" charset="0"/>
                        </a:rPr>
                        <a:t>Zusammenarbeit</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9520940"/>
                  </a:ext>
                </a:extLst>
              </a:tr>
              <a:tr h="402272">
                <a:tc>
                  <a:txBody>
                    <a:bodyPr/>
                    <a:lstStyle/>
                    <a:p>
                      <a:r>
                        <a:rPr lang="de-CH" dirty="0">
                          <a:latin typeface="Calibri" panose="020F0502020204030204" pitchFamily="34" charset="0"/>
                          <a:cs typeface="Calibri" panose="020F0502020204030204" pitchFamily="34" charset="0"/>
                        </a:rPr>
                        <a:t>Gesamtpunktzahl</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CH" dirty="0">
                        <a:latin typeface="Calibri" panose="020F0502020204030204" pitchFamily="34" charset="0"/>
                        <a:cs typeface="Calibri" panose="020F0502020204030204" pitchFamily="34" charset="0"/>
                      </a:endParaRP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CH" dirty="0">
                        <a:solidFill>
                          <a:srgbClr val="0082CA"/>
                        </a:solidFill>
                        <a:latin typeface="Calibri" panose="020F0502020204030204" pitchFamily="34" charset="0"/>
                        <a:cs typeface="Calibri" panose="020F0502020204030204" pitchFamily="34" charset="0"/>
                      </a:endParaRP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24</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19</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865045"/>
                  </a:ext>
                </a:extLst>
              </a:tr>
            </a:tbl>
          </a:graphicData>
        </a:graphic>
      </p:graphicFrame>
      <p:sp>
        <p:nvSpPr>
          <p:cNvPr id="5" name="Titel 4"/>
          <p:cNvSpPr>
            <a:spLocks noGrp="1"/>
          </p:cNvSpPr>
          <p:nvPr>
            <p:ph type="title"/>
          </p:nvPr>
        </p:nvSpPr>
        <p:spPr>
          <a:noFill/>
        </p:spPr>
        <p:txBody>
          <a:bodyPr>
            <a:normAutofit/>
          </a:bodyPr>
          <a:lstStyle/>
          <a:p>
            <a:r>
              <a:rPr lang="de-CH" dirty="0"/>
              <a:t>Betrieblicher Kompetenznachweis – Beurteilungskriterien</a:t>
            </a:r>
            <a:endParaRPr lang="de-CH" b="0" i="1" dirty="0">
              <a:solidFill>
                <a:srgbClr val="FF0000"/>
              </a:solidFill>
            </a:endParaRP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3" name="Textfeld 2">
            <a:extLst>
              <a:ext uri="{FF2B5EF4-FFF2-40B4-BE49-F238E27FC236}">
                <a16:creationId xmlns:a16="http://schemas.microsoft.com/office/drawing/2014/main" id="{CCDB7C44-EE47-A1D4-76ED-258EE2024DEF}"/>
              </a:ext>
            </a:extLst>
          </p:cNvPr>
          <p:cNvSpPr txBox="1"/>
          <p:nvPr/>
        </p:nvSpPr>
        <p:spPr>
          <a:xfrm>
            <a:off x="5015880" y="5651956"/>
            <a:ext cx="47525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(19 x 5 / 24) + 1 = 4.96  &gt;  </a:t>
            </a:r>
            <a:r>
              <a:rPr kumimoji="0" lang="de-CH" sz="1800" b="1" i="0" u="none" strike="noStrike" kern="120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Note = 5 </a:t>
            </a:r>
          </a:p>
        </p:txBody>
      </p:sp>
      <p:pic>
        <p:nvPicPr>
          <p:cNvPr id="7" name="Grafik 6">
            <a:extLst>
              <a:ext uri="{FF2B5EF4-FFF2-40B4-BE49-F238E27FC236}">
                <a16:creationId xmlns:a16="http://schemas.microsoft.com/office/drawing/2014/main" id="{EC1C0DEF-8F03-F287-95C9-7E9534E16B69}"/>
              </a:ext>
            </a:extLst>
          </p:cNvPr>
          <p:cNvPicPr>
            <a:picLocks noChangeAspect="1"/>
          </p:cNvPicPr>
          <p:nvPr/>
        </p:nvPicPr>
        <p:blipFill>
          <a:blip r:embed="rId3"/>
          <a:stretch>
            <a:fillRect/>
          </a:stretch>
        </p:blipFill>
        <p:spPr>
          <a:xfrm>
            <a:off x="616496" y="5365617"/>
            <a:ext cx="3716173" cy="871695"/>
          </a:xfrm>
          <a:prstGeom prst="rect">
            <a:avLst/>
          </a:prstGeom>
        </p:spPr>
      </p:pic>
    </p:spTree>
    <p:extLst>
      <p:ext uri="{BB962C8B-B14F-4D97-AF65-F5344CB8AC3E}">
        <p14:creationId xmlns:p14="http://schemas.microsoft.com/office/powerpoint/2010/main" val="39264926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C7A0A-E5A2-EC2B-7302-375EADA21013}"/>
              </a:ext>
            </a:extLst>
          </p:cNvPr>
          <p:cNvSpPr>
            <a:spLocks noGrp="1"/>
          </p:cNvSpPr>
          <p:nvPr>
            <p:ph type="title"/>
          </p:nvPr>
        </p:nvSpPr>
        <p:spPr/>
        <p:txBody>
          <a:bodyPr/>
          <a:lstStyle/>
          <a:p>
            <a:r>
              <a:rPr lang="de-CH" dirty="0"/>
              <a:t>Qualifikationsgespräch =&gt; betrieblicher Kompetenznachweis</a:t>
            </a:r>
          </a:p>
        </p:txBody>
      </p:sp>
      <p:sp>
        <p:nvSpPr>
          <p:cNvPr id="3" name="Inhaltsplatzhalter 2">
            <a:extLst>
              <a:ext uri="{FF2B5EF4-FFF2-40B4-BE49-F238E27FC236}">
                <a16:creationId xmlns:a16="http://schemas.microsoft.com/office/drawing/2014/main" id="{DD436820-41DE-A864-2BBE-4A2CC8EDA3DD}"/>
              </a:ext>
            </a:extLst>
          </p:cNvPr>
          <p:cNvSpPr>
            <a:spLocks noGrp="1"/>
          </p:cNvSpPr>
          <p:nvPr>
            <p:ph idx="1"/>
          </p:nvPr>
        </p:nvSpPr>
        <p:spPr/>
        <p:txBody>
          <a:bodyPr/>
          <a:lstStyle/>
          <a:p>
            <a:r>
              <a:rPr lang="de-CH" b="1" dirty="0"/>
              <a:t>Gesprächseröffnung</a:t>
            </a:r>
          </a:p>
          <a:p>
            <a:pPr lvl="1"/>
            <a:r>
              <a:rPr lang="de-CH" dirty="0"/>
              <a:t>Begrüssung</a:t>
            </a:r>
          </a:p>
          <a:p>
            <a:pPr lvl="1"/>
            <a:r>
              <a:rPr lang="de-CH" dirty="0"/>
              <a:t>Ziel und Ablauf des Gesprächs</a:t>
            </a:r>
          </a:p>
          <a:p>
            <a:pPr lvl="1"/>
            <a:r>
              <a:rPr lang="de-CH" dirty="0"/>
              <a:t>Zeitrahmen</a:t>
            </a:r>
          </a:p>
          <a:p>
            <a:pPr lvl="1"/>
            <a:r>
              <a:rPr lang="de-CH" dirty="0"/>
              <a:t>Erwartungen</a:t>
            </a:r>
          </a:p>
          <a:p>
            <a:pPr marL="457200" lvl="1" indent="0">
              <a:buNone/>
            </a:pPr>
            <a:endParaRPr lang="de-CH" dirty="0"/>
          </a:p>
        </p:txBody>
      </p:sp>
      <p:sp>
        <p:nvSpPr>
          <p:cNvPr id="4" name="Foliennummernplatzhalter 3">
            <a:extLst>
              <a:ext uri="{FF2B5EF4-FFF2-40B4-BE49-F238E27FC236}">
                <a16:creationId xmlns:a16="http://schemas.microsoft.com/office/drawing/2014/main" id="{F1987407-DB4F-AFDC-4F5B-DC23FE52C4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4640003"/>
      </p:ext>
    </p:extLst>
  </p:cSld>
  <p:clrMapOvr>
    <a:masterClrMapping/>
  </p:clrMapOvr>
  <p:extLst>
    <p:ext uri="{6950BFC3-D8DA-4A85-94F7-54DA5524770B}">
      <p188:commentRel xmlns:p188="http://schemas.microsoft.com/office/powerpoint/2018/8/main" xmlns="" r:id="rId3"/>
    </p:ext>
  </p:extLs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C7A0A-E5A2-EC2B-7302-375EADA21013}"/>
              </a:ext>
            </a:extLst>
          </p:cNvPr>
          <p:cNvSpPr>
            <a:spLocks noGrp="1"/>
          </p:cNvSpPr>
          <p:nvPr>
            <p:ph type="title"/>
          </p:nvPr>
        </p:nvSpPr>
        <p:spPr/>
        <p:txBody>
          <a:bodyPr/>
          <a:lstStyle/>
          <a:p>
            <a:r>
              <a:rPr lang="de-CH" dirty="0"/>
              <a:t>Qualifikationsgespräch =&gt; betrieblicher Kompetenznachweis</a:t>
            </a:r>
          </a:p>
        </p:txBody>
      </p:sp>
      <p:sp>
        <p:nvSpPr>
          <p:cNvPr id="3" name="Inhaltsplatzhalter 2">
            <a:extLst>
              <a:ext uri="{FF2B5EF4-FFF2-40B4-BE49-F238E27FC236}">
                <a16:creationId xmlns:a16="http://schemas.microsoft.com/office/drawing/2014/main" id="{DD436820-41DE-A864-2BBE-4A2CC8EDA3DD}"/>
              </a:ext>
            </a:extLst>
          </p:cNvPr>
          <p:cNvSpPr>
            <a:spLocks noGrp="1"/>
          </p:cNvSpPr>
          <p:nvPr>
            <p:ph idx="1"/>
          </p:nvPr>
        </p:nvSpPr>
        <p:spPr/>
        <p:txBody>
          <a:bodyPr/>
          <a:lstStyle/>
          <a:p>
            <a:r>
              <a:rPr lang="de-CH" b="1" dirty="0"/>
              <a:t>Kompetenzentwicklung / Kompetenzbeurteilung</a:t>
            </a:r>
          </a:p>
          <a:p>
            <a:pPr lvl="1"/>
            <a:r>
              <a:rPr lang="de-CH" dirty="0"/>
              <a:t>Rückblick über das Semester (Gesamtleistung)</a:t>
            </a:r>
          </a:p>
          <a:p>
            <a:pPr lvl="1"/>
            <a:r>
              <a:rPr lang="de-CH" dirty="0"/>
              <a:t>Gesetzte Ziele aufgrund des Ausbildungsprogramms: Handlungskompetenzen aufgrund der Praxisaufträge und Kompetenzraster entwickeln</a:t>
            </a:r>
          </a:p>
          <a:p>
            <a:pPr lvl="1"/>
            <a:r>
              <a:rPr lang="de-CH" dirty="0"/>
              <a:t>Abgleich der Selbst- und Fremdeinschätzung (Stärken und Schwächen)</a:t>
            </a:r>
          </a:p>
          <a:p>
            <a:pPr lvl="1"/>
            <a:r>
              <a:rPr lang="de-CH" dirty="0"/>
              <a:t>Erkenntnisse aus den Praxisaufträgen und dem Kompetenzraster sowie der Selbst- und Fremdeinschätzung</a:t>
            </a:r>
          </a:p>
          <a:p>
            <a:pPr lvl="1"/>
            <a:r>
              <a:rPr lang="de-CH" dirty="0"/>
              <a:t>Persönliches Portfolio von den Lernenden kurz vorstellen lassen und würdigen</a:t>
            </a:r>
          </a:p>
          <a:p>
            <a:pPr lvl="1"/>
            <a:r>
              <a:rPr lang="de-CH" dirty="0"/>
              <a:t>Motivation und Eigeninitiative </a:t>
            </a:r>
          </a:p>
          <a:p>
            <a:pPr lvl="1"/>
            <a:r>
              <a:rPr lang="de-CH" dirty="0"/>
              <a:t>Aktive Mitarbeit und Verhalten</a:t>
            </a:r>
          </a:p>
          <a:p>
            <a:pPr lvl="1"/>
            <a:endParaRPr lang="de-CH" dirty="0"/>
          </a:p>
          <a:p>
            <a:pPr lvl="1"/>
            <a:endParaRPr lang="de-CH" dirty="0"/>
          </a:p>
        </p:txBody>
      </p:sp>
      <p:sp>
        <p:nvSpPr>
          <p:cNvPr id="4" name="Foliennummernplatzhalter 3">
            <a:extLst>
              <a:ext uri="{FF2B5EF4-FFF2-40B4-BE49-F238E27FC236}">
                <a16:creationId xmlns:a16="http://schemas.microsoft.com/office/drawing/2014/main" id="{F1987407-DB4F-AFDC-4F5B-DC23FE52C4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99761082"/>
      </p:ext>
    </p:extLst>
  </p:cSld>
  <p:clrMapOvr>
    <a:masterClrMapping/>
  </p:clrMapOvr>
  <p:extLst>
    <p:ext uri="{6950BFC3-D8DA-4A85-94F7-54DA5524770B}">
      <p188:commentRel xmlns:p188="http://schemas.microsoft.com/office/powerpoint/2018/8/main" xmlns="" r:id="rId3"/>
    </p:ext>
  </p:extLs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C5BAD-41F9-463D-9BA3-836CA9EE2694}"/>
              </a:ext>
            </a:extLst>
          </p:cNvPr>
          <p:cNvSpPr>
            <a:spLocks noGrp="1"/>
          </p:cNvSpPr>
          <p:nvPr>
            <p:ph type="title"/>
          </p:nvPr>
        </p:nvSpPr>
        <p:spPr/>
        <p:txBody>
          <a:bodyPr/>
          <a:lstStyle/>
          <a:p>
            <a:r>
              <a:rPr lang="de-CH" dirty="0"/>
              <a:t>Qualifikationsgespräch =&gt; Bildungsbericht</a:t>
            </a:r>
          </a:p>
        </p:txBody>
      </p:sp>
      <p:sp>
        <p:nvSpPr>
          <p:cNvPr id="3" name="Inhaltsplatzhalter 2">
            <a:extLst>
              <a:ext uri="{FF2B5EF4-FFF2-40B4-BE49-F238E27FC236}">
                <a16:creationId xmlns:a16="http://schemas.microsoft.com/office/drawing/2014/main" id="{70510527-6AC1-4C81-A214-BB06C757D5F1}"/>
              </a:ext>
            </a:extLst>
          </p:cNvPr>
          <p:cNvSpPr>
            <a:spLocks noGrp="1"/>
          </p:cNvSpPr>
          <p:nvPr>
            <p:ph idx="1"/>
          </p:nvPr>
        </p:nvSpPr>
        <p:spPr>
          <a:xfrm>
            <a:off x="609600" y="1417638"/>
            <a:ext cx="10972800" cy="4938713"/>
          </a:xfrm>
        </p:spPr>
        <p:txBody>
          <a:bodyPr/>
          <a:lstStyle/>
          <a:p>
            <a:r>
              <a:rPr lang="de-CH" dirty="0"/>
              <a:t>=&gt; </a:t>
            </a:r>
            <a:r>
              <a:rPr lang="de-CH" b="1" dirty="0"/>
              <a:t>Inhalte des betrieblichen Kompetenznachweises</a:t>
            </a:r>
          </a:p>
          <a:p>
            <a:r>
              <a:rPr lang="de-CH" b="1" dirty="0"/>
              <a:t>Leistungen und Verhalten im überbetrieblichen Kurs</a:t>
            </a:r>
          </a:p>
          <a:p>
            <a:pPr lvl="1"/>
            <a:r>
              <a:rPr lang="de-CH" dirty="0"/>
              <a:t>Rückmeldung zu den Präsenztagen</a:t>
            </a:r>
          </a:p>
          <a:p>
            <a:pPr lvl="1"/>
            <a:r>
              <a:rPr lang="de-CH" dirty="0"/>
              <a:t>Erledigung der Vor- und Nachbearbeitungsaufgaben	</a:t>
            </a:r>
          </a:p>
          <a:p>
            <a:pPr lvl="1"/>
            <a:r>
              <a:rPr lang="de-CH" dirty="0"/>
              <a:t>Stand Erfahrungsnote: E-Tests und Transferaufträge</a:t>
            </a:r>
          </a:p>
          <a:p>
            <a:r>
              <a:rPr lang="de-CH" b="1" dirty="0"/>
              <a:t>Leistungen und Verhalten in der Berufsfachschule</a:t>
            </a:r>
          </a:p>
          <a:p>
            <a:pPr lvl="1"/>
            <a:r>
              <a:rPr lang="de-CH" dirty="0"/>
              <a:t>Rückmeldungen zum Unterricht in der BSF</a:t>
            </a:r>
          </a:p>
          <a:p>
            <a:pPr lvl="1"/>
            <a:r>
              <a:rPr lang="de-CH" dirty="0"/>
              <a:t>Absenzen</a:t>
            </a:r>
          </a:p>
          <a:p>
            <a:pPr lvl="1"/>
            <a:r>
              <a:rPr lang="de-CH" dirty="0"/>
              <a:t>Stand Erfahrungsnoten</a:t>
            </a:r>
          </a:p>
          <a:p>
            <a:r>
              <a:rPr lang="de-CH" b="1" dirty="0"/>
              <a:t>Massnahmen</a:t>
            </a:r>
          </a:p>
          <a:p>
            <a:r>
              <a:rPr lang="de-CH" b="1" dirty="0"/>
              <a:t>Zielsetzungen für nächstes Semester </a:t>
            </a:r>
            <a:r>
              <a:rPr lang="de-CH" dirty="0"/>
              <a:t>(Ausbildungsprogramm)</a:t>
            </a:r>
          </a:p>
          <a:p>
            <a:pPr lvl="1"/>
            <a:endParaRPr lang="de-CH" dirty="0"/>
          </a:p>
        </p:txBody>
      </p:sp>
      <p:sp>
        <p:nvSpPr>
          <p:cNvPr id="4" name="Foliennummernplatzhalter 3">
            <a:extLst>
              <a:ext uri="{FF2B5EF4-FFF2-40B4-BE49-F238E27FC236}">
                <a16:creationId xmlns:a16="http://schemas.microsoft.com/office/drawing/2014/main" id="{76F5845D-BB40-410F-AF4A-B7C5DDBC7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716227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C5BAD-41F9-463D-9BA3-836CA9EE2694}"/>
              </a:ext>
            </a:extLst>
          </p:cNvPr>
          <p:cNvSpPr>
            <a:spLocks noGrp="1"/>
          </p:cNvSpPr>
          <p:nvPr>
            <p:ph type="title"/>
          </p:nvPr>
        </p:nvSpPr>
        <p:spPr/>
        <p:txBody>
          <a:bodyPr/>
          <a:lstStyle/>
          <a:p>
            <a:r>
              <a:rPr lang="de-CH" dirty="0"/>
              <a:t>Qualifikationsgespräch =&gt; Bildungsbericht</a:t>
            </a:r>
          </a:p>
        </p:txBody>
      </p:sp>
      <p:sp>
        <p:nvSpPr>
          <p:cNvPr id="3" name="Inhaltsplatzhalter 2">
            <a:extLst>
              <a:ext uri="{FF2B5EF4-FFF2-40B4-BE49-F238E27FC236}">
                <a16:creationId xmlns:a16="http://schemas.microsoft.com/office/drawing/2014/main" id="{70510527-6AC1-4C81-A214-BB06C757D5F1}"/>
              </a:ext>
            </a:extLst>
          </p:cNvPr>
          <p:cNvSpPr>
            <a:spLocks noGrp="1"/>
          </p:cNvSpPr>
          <p:nvPr>
            <p:ph idx="1"/>
          </p:nvPr>
        </p:nvSpPr>
        <p:spPr>
          <a:xfrm>
            <a:off x="590437" y="1484784"/>
            <a:ext cx="10972800" cy="4938713"/>
          </a:xfrm>
        </p:spPr>
        <p:txBody>
          <a:bodyPr/>
          <a:lstStyle/>
          <a:p>
            <a:r>
              <a:rPr lang="de-CH" b="1" dirty="0"/>
              <a:t>Gesprächsabschluss</a:t>
            </a:r>
          </a:p>
          <a:p>
            <a:pPr lvl="1"/>
            <a:r>
              <a:rPr lang="de-CH" dirty="0"/>
              <a:t>Wichtigste Gesprächspunkte zusammenfassen</a:t>
            </a:r>
          </a:p>
          <a:p>
            <a:pPr lvl="1"/>
            <a:r>
              <a:rPr lang="de-CH" dirty="0"/>
              <a:t>Kurzer Ausblick auf die nächste Ausbildungsabteilung und wer dort zuständig ist</a:t>
            </a:r>
          </a:p>
          <a:p>
            <a:pPr lvl="1"/>
            <a:endParaRPr lang="de-CH" dirty="0"/>
          </a:p>
        </p:txBody>
      </p:sp>
      <p:sp>
        <p:nvSpPr>
          <p:cNvPr id="4" name="Foliennummernplatzhalter 3">
            <a:extLst>
              <a:ext uri="{FF2B5EF4-FFF2-40B4-BE49-F238E27FC236}">
                <a16:creationId xmlns:a16="http://schemas.microsoft.com/office/drawing/2014/main" id="{76F5845D-BB40-410F-AF4A-B7C5DDBC7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827835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AECA0-6597-4936-B9E1-224E15EC8756}"/>
              </a:ext>
            </a:extLst>
          </p:cNvPr>
          <p:cNvSpPr>
            <a:spLocks noGrp="1"/>
          </p:cNvSpPr>
          <p:nvPr>
            <p:ph type="title"/>
          </p:nvPr>
        </p:nvSpPr>
        <p:spPr/>
        <p:txBody>
          <a:bodyPr/>
          <a:lstStyle/>
          <a:p>
            <a:r>
              <a:rPr lang="de-CH" dirty="0"/>
              <a:t>Betrieblicher Kompetenznachweis</a:t>
            </a:r>
          </a:p>
        </p:txBody>
      </p:sp>
      <p:sp>
        <p:nvSpPr>
          <p:cNvPr id="4" name="Foliennummernplatzhalter 3">
            <a:extLst>
              <a:ext uri="{FF2B5EF4-FFF2-40B4-BE49-F238E27FC236}">
                <a16:creationId xmlns:a16="http://schemas.microsoft.com/office/drawing/2014/main" id="{B90B2029-E18F-4D4C-8C37-F9A05C0B6A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6" name="Inhaltsplatzhalter 4">
            <a:extLst>
              <a:ext uri="{FF2B5EF4-FFF2-40B4-BE49-F238E27FC236}">
                <a16:creationId xmlns:a16="http://schemas.microsoft.com/office/drawing/2014/main" id="{CC3F24F8-F038-4519-89A2-C301943F6E01}"/>
              </a:ext>
            </a:extLst>
          </p:cNvPr>
          <p:cNvPicPr>
            <a:picLocks noGrp="1" noChangeAspect="1"/>
          </p:cNvPicPr>
          <p:nvPr>
            <p:ph idx="1"/>
          </p:nvPr>
        </p:nvPicPr>
        <p:blipFill>
          <a:blip r:embed="rId3"/>
          <a:stretch>
            <a:fillRect/>
          </a:stretch>
        </p:blipFill>
        <p:spPr>
          <a:xfrm>
            <a:off x="3065397" y="1417638"/>
            <a:ext cx="6061205" cy="5392442"/>
          </a:xfrm>
          <a:prstGeom prst="rect">
            <a:avLst/>
          </a:prstGeom>
        </p:spPr>
      </p:pic>
    </p:spTree>
    <p:extLst>
      <p:ext uri="{BB962C8B-B14F-4D97-AF65-F5344CB8AC3E}">
        <p14:creationId xmlns:p14="http://schemas.microsoft.com/office/powerpoint/2010/main" val="3146540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Spielregeln</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457200" indent="-457200">
              <a:spcBef>
                <a:spcPts val="600"/>
              </a:spcBef>
              <a:spcAft>
                <a:spcPts val="600"/>
              </a:spcAft>
              <a:buFont typeface="Arial" pitchFamily="34" charset="0"/>
              <a:buChar char="•"/>
            </a:pPr>
            <a:endParaRPr lang="de-CH" sz="2400" dirty="0">
              <a:cs typeface="Calibri" panose="020F0502020204030204" pitchFamily="34" charset="0"/>
            </a:endParaRP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808080">
                    <a:lumMod val="75000"/>
                  </a:srgbClr>
                </a:solidFill>
                <a:effectLst/>
                <a:uLnTx/>
                <a:uFillTx/>
                <a:cs typeface="Calibri" panose="020F0502020204030204" pitchFamily="34" charset="0"/>
              </a:rPr>
              <a:t>Bitte Handy bis zu den  Pausen beiseite legen</a:t>
            </a: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000000"/>
                </a:solidFill>
                <a:effectLst/>
                <a:uLnTx/>
                <a:uFillTx/>
                <a:cs typeface="Calibri" panose="020F0502020204030204" pitchFamily="34" charset="0"/>
              </a:rPr>
              <a:t>Stört etwas</a:t>
            </a:r>
            <a:r>
              <a:rPr kumimoji="0" lang="de-CH" sz="2400" b="0" i="0" u="none" strike="noStrike" kern="0" cap="none" spc="0" normalizeH="0" noProof="0" dirty="0">
                <a:ln>
                  <a:noFill/>
                </a:ln>
                <a:solidFill>
                  <a:srgbClr val="000000"/>
                </a:solidFill>
                <a:effectLst/>
                <a:uLnTx/>
                <a:uFillTx/>
                <a:cs typeface="Calibri" panose="020F0502020204030204" pitchFamily="34" charset="0"/>
              </a:rPr>
              <a:t> – unbedingt melden</a:t>
            </a:r>
            <a:endParaRPr kumimoji="0" lang="de-CH" sz="2400" b="0" i="0" u="none" strike="noStrike" kern="0" cap="none" spc="0" normalizeH="0" baseline="0" noProof="0" dirty="0">
              <a:ln>
                <a:noFill/>
              </a:ln>
              <a:solidFill>
                <a:srgbClr val="000000"/>
              </a:solidFill>
              <a:effectLst/>
              <a:uLnTx/>
              <a:uFillTx/>
              <a:cs typeface="Calibri" panose="020F0502020204030204" pitchFamily="34" charset="0"/>
            </a:endParaRP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808080">
                    <a:lumMod val="75000"/>
                  </a:srgbClr>
                </a:solidFill>
                <a:effectLst/>
                <a:uLnTx/>
                <a:uFillTx/>
                <a:cs typeface="Calibri" panose="020F0502020204030204" pitchFamily="34" charset="0"/>
              </a:rPr>
              <a:t>Alle können sich einbringen, lassen aber auch Anderen Rau</a:t>
            </a:r>
            <a:r>
              <a:rPr kumimoji="0" lang="de-CH" sz="2400" b="0" i="0" u="none" strike="noStrike" kern="0" cap="none" spc="0" normalizeH="0" baseline="0" noProof="0" dirty="0">
                <a:ln>
                  <a:noFill/>
                </a:ln>
                <a:solidFill>
                  <a:srgbClr val="FFFFFF">
                    <a:lumMod val="50000"/>
                  </a:srgbClr>
                </a:solidFill>
                <a:effectLst/>
                <a:uLnTx/>
                <a:uFillTx/>
                <a:cs typeface="Calibri" panose="020F0502020204030204" pitchFamily="34" charset="0"/>
              </a:rPr>
              <a:t>m</a:t>
            </a: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000000"/>
                </a:solidFill>
                <a:effectLst/>
                <a:uLnTx/>
                <a:uFillTx/>
                <a:cs typeface="Calibri" panose="020F0502020204030204" pitchFamily="34" charset="0"/>
              </a:rPr>
              <a:t>Bitte fragen bis alles klar ist…</a:t>
            </a: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808080">
                    <a:lumMod val="75000"/>
                  </a:srgbClr>
                </a:solidFill>
                <a:effectLst/>
                <a:uLnTx/>
                <a:uFillTx/>
                <a:cs typeface="Calibri" panose="020F0502020204030204" pitchFamily="34" charset="0"/>
              </a:rPr>
              <a:t>Jede Person ist für die Erreichung der Ziele mitverantwortlich</a:t>
            </a:r>
          </a:p>
          <a:p>
            <a:endParaRPr lang="de-CH" dirty="0">
              <a:cs typeface="Calibri" panose="020F0502020204030204" pitchFamily="34" charset="0"/>
            </a:endParaRPr>
          </a:p>
          <a:p>
            <a:pPr marL="0" indent="0">
              <a:buNone/>
            </a:pPr>
            <a:endParaRPr lang="de-CH" dirty="0">
              <a:cs typeface="Calibri" panose="020F0502020204030204" pitchFamily="34" charset="0"/>
            </a:endParaRPr>
          </a:p>
          <a:p>
            <a:endParaRPr lang="de-CH" dirty="0">
              <a:cs typeface="Calibri" panose="020F0502020204030204" pitchFamily="34" charset="0"/>
            </a:endParaRPr>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9</a:t>
            </a:fld>
            <a:endParaRPr lang="de-CH" dirty="0"/>
          </a:p>
        </p:txBody>
      </p:sp>
      <p:pic>
        <p:nvPicPr>
          <p:cNvPr id="9" name="Grafik 8">
            <a:extLst>
              <a:ext uri="{FF2B5EF4-FFF2-40B4-BE49-F238E27FC236}">
                <a16:creationId xmlns:a16="http://schemas.microsoft.com/office/drawing/2014/main" id="{205CB1E0-E90A-DF2E-042C-DA3DC8A984A7}"/>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79376" y="5613974"/>
            <a:ext cx="1065166" cy="908720"/>
          </a:xfrm>
          <a:prstGeom prst="rect">
            <a:avLst/>
          </a:prstGeom>
        </p:spPr>
      </p:pic>
    </p:spTree>
    <p:extLst>
      <p:ext uri="{BB962C8B-B14F-4D97-AF65-F5344CB8AC3E}">
        <p14:creationId xmlns:p14="http://schemas.microsoft.com/office/powerpoint/2010/main" val="17473743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FDB66-F9E0-4B01-903F-8F336686E4FA}"/>
              </a:ext>
            </a:extLst>
          </p:cNvPr>
          <p:cNvSpPr>
            <a:spLocks noGrp="1"/>
          </p:cNvSpPr>
          <p:nvPr>
            <p:ph type="title"/>
          </p:nvPr>
        </p:nvSpPr>
        <p:spPr/>
        <p:txBody>
          <a:bodyPr/>
          <a:lstStyle/>
          <a:p>
            <a:r>
              <a:rPr lang="de-CH" dirty="0"/>
              <a:t>Bildungsbericht</a:t>
            </a:r>
          </a:p>
        </p:txBody>
      </p:sp>
      <p:sp>
        <p:nvSpPr>
          <p:cNvPr id="4" name="Foliennummernplatzhalter 3">
            <a:extLst>
              <a:ext uri="{FF2B5EF4-FFF2-40B4-BE49-F238E27FC236}">
                <a16:creationId xmlns:a16="http://schemas.microsoft.com/office/drawing/2014/main" id="{DF1DBE64-91C3-4875-B40D-15D47382A1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8" name="Grafik 7">
            <a:extLst>
              <a:ext uri="{FF2B5EF4-FFF2-40B4-BE49-F238E27FC236}">
                <a16:creationId xmlns:a16="http://schemas.microsoft.com/office/drawing/2014/main" id="{E3AF1796-1C62-4CAB-9E64-5D43C710547E}"/>
              </a:ext>
            </a:extLst>
          </p:cNvPr>
          <p:cNvPicPr>
            <a:picLocks noChangeAspect="1"/>
          </p:cNvPicPr>
          <p:nvPr/>
        </p:nvPicPr>
        <p:blipFill>
          <a:blip r:embed="rId3"/>
          <a:stretch>
            <a:fillRect/>
          </a:stretch>
        </p:blipFill>
        <p:spPr>
          <a:xfrm>
            <a:off x="3528340" y="1368152"/>
            <a:ext cx="5135320" cy="5301208"/>
          </a:xfrm>
          <a:prstGeom prst="rect">
            <a:avLst/>
          </a:prstGeom>
        </p:spPr>
      </p:pic>
    </p:spTree>
    <p:extLst>
      <p:ext uri="{BB962C8B-B14F-4D97-AF65-F5344CB8AC3E}">
        <p14:creationId xmlns:p14="http://schemas.microsoft.com/office/powerpoint/2010/main" val="6021404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05E4C0FD-FBBC-5AAC-BCC7-445A2974D968}"/>
              </a:ext>
            </a:extLst>
          </p:cNvPr>
          <p:cNvSpPr>
            <a:spLocks noGrp="1"/>
          </p:cNvSpPr>
          <p:nvPr>
            <p:ph type="title"/>
          </p:nvPr>
        </p:nvSpPr>
        <p:spPr>
          <a:xfrm>
            <a:off x="72350" y="4466342"/>
            <a:ext cx="3127691" cy="1569095"/>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b="0" dirty="0">
                <a:solidFill>
                  <a:schemeClr val="lt1"/>
                </a:solidFill>
                <a:ea typeface="+mn-ea"/>
                <a:cs typeface="Calibri" panose="020F0502020204030204" pitchFamily="34" charset="0"/>
              </a:rPr>
              <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branchenspezifische betriebliche Umsetzungs-instrumente ovap,</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Workflow im Extranet</a:t>
            </a:r>
            <a:br>
              <a:rPr lang="de-CH" sz="1600" b="0" dirty="0">
                <a:solidFill>
                  <a:schemeClr val="lt1"/>
                </a:solidFill>
                <a:ea typeface="+mn-ea"/>
                <a:cs typeface="Calibri" panose="020F0502020204030204" pitchFamily="34" charset="0"/>
              </a:rPr>
            </a:br>
            <a:endParaRPr lang="de-CH" sz="1600" b="0" dirty="0">
              <a:solidFill>
                <a:schemeClr val="lt1"/>
              </a:solidFill>
              <a:ea typeface="+mn-ea"/>
              <a:cs typeface="Calibri" panose="020F0502020204030204" pitchFamily="34" charset="0"/>
            </a:endParaRPr>
          </a:p>
        </p:txBody>
      </p:sp>
      <p:sp>
        <p:nvSpPr>
          <p:cNvPr id="75" name="Textfeld 74">
            <a:extLst>
              <a:ext uri="{FF2B5EF4-FFF2-40B4-BE49-F238E27FC236}">
                <a16:creationId xmlns:a16="http://schemas.microsoft.com/office/drawing/2014/main" id="{B4C8E3E8-52B9-5DD9-BE7D-A10F1CDF4E91}"/>
              </a:ext>
            </a:extLst>
          </p:cNvPr>
          <p:cNvSpPr txBox="1"/>
          <p:nvPr/>
        </p:nvSpPr>
        <p:spPr>
          <a:xfrm>
            <a:off x="3226500" y="172386"/>
            <a:ext cx="8774156" cy="3241110"/>
          </a:xfrm>
          <a:prstGeom prst="rect">
            <a:avLst/>
          </a:prstGeom>
          <a:solidFill>
            <a:srgbClr val="96C11F"/>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Beurteilung</a:t>
            </a:r>
          </a:p>
        </p:txBody>
      </p:sp>
      <p:sp>
        <p:nvSpPr>
          <p:cNvPr id="76" name="Textfeld 75">
            <a:extLst>
              <a:ext uri="{FF2B5EF4-FFF2-40B4-BE49-F238E27FC236}">
                <a16:creationId xmlns:a16="http://schemas.microsoft.com/office/drawing/2014/main" id="{4895067D-4609-FA10-3983-E33029D72F02}"/>
              </a:ext>
            </a:extLst>
          </p:cNvPr>
          <p:cNvSpPr txBox="1"/>
          <p:nvPr/>
        </p:nvSpPr>
        <p:spPr>
          <a:xfrm>
            <a:off x="3319456" y="53250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Lehrjahr</a:t>
            </a:r>
          </a:p>
        </p:txBody>
      </p:sp>
      <p:sp>
        <p:nvSpPr>
          <p:cNvPr id="77" name="Textfeld 76">
            <a:extLst>
              <a:ext uri="{FF2B5EF4-FFF2-40B4-BE49-F238E27FC236}">
                <a16:creationId xmlns:a16="http://schemas.microsoft.com/office/drawing/2014/main" id="{62FFC27E-00B6-E4A1-AF0E-818FA6B608D2}"/>
              </a:ext>
            </a:extLst>
          </p:cNvPr>
          <p:cNvSpPr txBox="1"/>
          <p:nvPr/>
        </p:nvSpPr>
        <p:spPr>
          <a:xfrm>
            <a:off x="3309273" y="189579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78" name="Rechteck 77">
            <a:extLst>
              <a:ext uri="{FF2B5EF4-FFF2-40B4-BE49-F238E27FC236}">
                <a16:creationId xmlns:a16="http://schemas.microsoft.com/office/drawing/2014/main" id="{1EC9B3B5-8940-B760-D85A-44DBAB7974AE}"/>
              </a:ext>
            </a:extLst>
          </p:cNvPr>
          <p:cNvSpPr/>
          <p:nvPr/>
        </p:nvSpPr>
        <p:spPr>
          <a:xfrm>
            <a:off x="6221258" y="672781"/>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Betrieblicher Kompetenznachweis ovap</a:t>
            </a:r>
          </a:p>
        </p:txBody>
      </p:sp>
      <p:sp>
        <p:nvSpPr>
          <p:cNvPr id="80" name="Textfeld 79">
            <a:extLst>
              <a:ext uri="{FF2B5EF4-FFF2-40B4-BE49-F238E27FC236}">
                <a16:creationId xmlns:a16="http://schemas.microsoft.com/office/drawing/2014/main" id="{474D26A8-A427-B80F-7AE5-5DF8E0A1E2CE}"/>
              </a:ext>
            </a:extLst>
          </p:cNvPr>
          <p:cNvSpPr txBox="1"/>
          <p:nvPr/>
        </p:nvSpPr>
        <p:spPr>
          <a:xfrm>
            <a:off x="3226499" y="3482972"/>
            <a:ext cx="8774156" cy="3240750"/>
          </a:xfrm>
          <a:prstGeom prst="rect">
            <a:avLst/>
          </a:prstGeom>
          <a:solidFill>
            <a:srgbClr val="B2B2B2"/>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Entwicklung</a:t>
            </a:r>
          </a:p>
        </p:txBody>
      </p:sp>
      <p:sp>
        <p:nvSpPr>
          <p:cNvPr id="81" name="Textfeld 80">
            <a:extLst>
              <a:ext uri="{FF2B5EF4-FFF2-40B4-BE49-F238E27FC236}">
                <a16:creationId xmlns:a16="http://schemas.microsoft.com/office/drawing/2014/main" id="{9BA28D93-69CE-AE4A-61E9-5ECB302AA64F}"/>
              </a:ext>
            </a:extLst>
          </p:cNvPr>
          <p:cNvSpPr txBox="1"/>
          <p:nvPr/>
        </p:nvSpPr>
        <p:spPr>
          <a:xfrm>
            <a:off x="3309272" y="380709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82" name="Textfeld 81">
            <a:extLst>
              <a:ext uri="{FF2B5EF4-FFF2-40B4-BE49-F238E27FC236}">
                <a16:creationId xmlns:a16="http://schemas.microsoft.com/office/drawing/2014/main" id="{AB86AEC3-45D4-ECAC-F3BD-19C8E1BFE972}"/>
              </a:ext>
            </a:extLst>
          </p:cNvPr>
          <p:cNvSpPr txBox="1"/>
          <p:nvPr/>
        </p:nvSpPr>
        <p:spPr>
          <a:xfrm>
            <a:off x="3320430" y="530394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Laufend</a:t>
            </a:r>
          </a:p>
        </p:txBody>
      </p:sp>
      <p:sp>
        <p:nvSpPr>
          <p:cNvPr id="83" name="Rechteck 82">
            <a:extLst>
              <a:ext uri="{FF2B5EF4-FFF2-40B4-BE49-F238E27FC236}">
                <a16:creationId xmlns:a16="http://schemas.microsoft.com/office/drawing/2014/main" id="{366152A9-D846-54CE-DABF-53E4012E353C}"/>
              </a:ext>
            </a:extLst>
          </p:cNvPr>
          <p:cNvSpPr/>
          <p:nvPr/>
        </p:nvSpPr>
        <p:spPr>
          <a:xfrm>
            <a:off x="9145776" y="1913037"/>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Bildungsbericht ovap </a:t>
            </a:r>
          </a:p>
        </p:txBody>
      </p:sp>
      <p:sp>
        <p:nvSpPr>
          <p:cNvPr id="86" name="Textfeld 85">
            <a:extLst>
              <a:ext uri="{FF2B5EF4-FFF2-40B4-BE49-F238E27FC236}">
                <a16:creationId xmlns:a16="http://schemas.microsoft.com/office/drawing/2014/main" id="{A7425A04-D44D-AAF6-0AFB-AA7255AF64F9}"/>
              </a:ext>
            </a:extLst>
          </p:cNvPr>
          <p:cNvSpPr txBox="1"/>
          <p:nvPr/>
        </p:nvSpPr>
        <p:spPr>
          <a:xfrm>
            <a:off x="3882649" y="1945285"/>
            <a:ext cx="3359716" cy="540125"/>
          </a:xfrm>
          <a:prstGeom prst="rect">
            <a:avLst/>
          </a:prstGeom>
          <a:solidFill>
            <a:schemeClr val="accent3">
              <a:lumMod val="50000"/>
            </a:schemeClr>
          </a:solidFill>
        </p:spPr>
        <p:txBody>
          <a:bodyPr wrap="square" rtlCol="0" anchor="ctr" anchorCtr="0">
            <a:noAutofit/>
          </a:bodyPr>
          <a:lstStyle>
            <a:defPPr>
              <a:defRPr lang="de-DE"/>
            </a:defPPr>
            <a:lvl1pPr algn="ctr">
              <a:defRPr sz="1200">
                <a:solidFill>
                  <a:schemeClr val="bg1"/>
                </a:solidFill>
                <a:latin typeface="Myriad Pro" panose="020B05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Qualifikationsgespräch</a:t>
            </a:r>
          </a:p>
        </p:txBody>
      </p:sp>
      <p:cxnSp>
        <p:nvCxnSpPr>
          <p:cNvPr id="88" name="Verbinder: gewinkelt 87">
            <a:extLst>
              <a:ext uri="{FF2B5EF4-FFF2-40B4-BE49-F238E27FC236}">
                <a16:creationId xmlns:a16="http://schemas.microsoft.com/office/drawing/2014/main" id="{CEA3534A-CA73-451B-21EE-2E5709DDF96C}"/>
              </a:ext>
            </a:extLst>
          </p:cNvPr>
          <p:cNvCxnSpPr>
            <a:cxnSpLocks/>
            <a:stCxn id="86" idx="0"/>
            <a:endCxn id="78" idx="1"/>
          </p:cNvCxnSpPr>
          <p:nvPr/>
        </p:nvCxnSpPr>
        <p:spPr>
          <a:xfrm rot="5400000" flipH="1" flipV="1">
            <a:off x="5390662" y="1114690"/>
            <a:ext cx="1002441" cy="658751"/>
          </a:xfrm>
          <a:prstGeom prst="bentConnector2">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a:extLst>
              <a:ext uri="{FF2B5EF4-FFF2-40B4-BE49-F238E27FC236}">
                <a16:creationId xmlns:a16="http://schemas.microsoft.com/office/drawing/2014/main" id="{D9544A29-ED10-E380-579B-6EB87F4BB05F}"/>
              </a:ext>
            </a:extLst>
          </p:cNvPr>
          <p:cNvCxnSpPr>
            <a:cxnSpLocks/>
            <a:endCxn id="83" idx="1"/>
          </p:cNvCxnSpPr>
          <p:nvPr/>
        </p:nvCxnSpPr>
        <p:spPr>
          <a:xfrm>
            <a:off x="6250226" y="2183099"/>
            <a:ext cx="2895550" cy="0"/>
          </a:xfrm>
          <a:prstGeom prst="straightConnector1">
            <a:avLst/>
          </a:prstGeom>
          <a:solidFill>
            <a:srgbClr val="808080"/>
          </a:solidFill>
        </p:spPr>
      </p:cxnSp>
      <p:sp>
        <p:nvSpPr>
          <p:cNvPr id="90" name="Rechteck 89">
            <a:extLst>
              <a:ext uri="{FF2B5EF4-FFF2-40B4-BE49-F238E27FC236}">
                <a16:creationId xmlns:a16="http://schemas.microsoft.com/office/drawing/2014/main" id="{CCC8FBCF-D316-A326-24A0-568D4346CFC3}"/>
              </a:ext>
            </a:extLst>
          </p:cNvPr>
          <p:cNvSpPr/>
          <p:nvPr/>
        </p:nvSpPr>
        <p:spPr>
          <a:xfrm>
            <a:off x="4151250" y="405036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Standortbestimmung</a:t>
            </a:r>
          </a:p>
        </p:txBody>
      </p:sp>
      <p:sp>
        <p:nvSpPr>
          <p:cNvPr id="91" name="Textfeld 90">
            <a:extLst>
              <a:ext uri="{FF2B5EF4-FFF2-40B4-BE49-F238E27FC236}">
                <a16:creationId xmlns:a16="http://schemas.microsoft.com/office/drawing/2014/main" id="{D547DB2C-D9B9-D75D-692F-A3DB35267ED9}"/>
              </a:ext>
            </a:extLst>
          </p:cNvPr>
          <p:cNvSpPr txBox="1"/>
          <p:nvPr/>
        </p:nvSpPr>
        <p:spPr>
          <a:xfrm>
            <a:off x="4148153" y="4604357"/>
            <a:ext cx="2079361" cy="540125"/>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Laufend erstellte Selbst- und Fremdeinschätzung mittels Kompetenzraster</a:t>
            </a:r>
          </a:p>
        </p:txBody>
      </p:sp>
      <p:sp>
        <p:nvSpPr>
          <p:cNvPr id="92" name="Rechteck 91">
            <a:extLst>
              <a:ext uri="{FF2B5EF4-FFF2-40B4-BE49-F238E27FC236}">
                <a16:creationId xmlns:a16="http://schemas.microsoft.com/office/drawing/2014/main" id="{89AA4576-010A-187F-DB14-B7C93ABCC4A6}"/>
              </a:ext>
            </a:extLst>
          </p:cNvPr>
          <p:cNvSpPr/>
          <p:nvPr/>
        </p:nvSpPr>
        <p:spPr>
          <a:xfrm>
            <a:off x="8588937"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Auftragserteilung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Praxisauftrag</a:t>
            </a:r>
          </a:p>
        </p:txBody>
      </p:sp>
      <p:sp>
        <p:nvSpPr>
          <p:cNvPr id="94" name="Rechteck 93">
            <a:extLst>
              <a:ext uri="{FF2B5EF4-FFF2-40B4-BE49-F238E27FC236}">
                <a16:creationId xmlns:a16="http://schemas.microsoft.com/office/drawing/2014/main" id="{D82E212D-421C-F74D-CDC9-6F5A424E90DF}"/>
              </a:ext>
            </a:extLst>
          </p:cNvPr>
          <p:cNvSpPr/>
          <p:nvPr/>
        </p:nvSpPr>
        <p:spPr>
          <a:xfrm>
            <a:off x="3874722"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Rückmeldung</a:t>
            </a:r>
          </a:p>
        </p:txBody>
      </p:sp>
      <p:sp>
        <p:nvSpPr>
          <p:cNvPr id="95" name="Rechteck 94">
            <a:extLst>
              <a:ext uri="{FF2B5EF4-FFF2-40B4-BE49-F238E27FC236}">
                <a16:creationId xmlns:a16="http://schemas.microsoft.com/office/drawing/2014/main" id="{323DC707-E30C-54F6-2EBE-3A56C1ABEBA0}"/>
              </a:ext>
            </a:extLst>
          </p:cNvPr>
          <p:cNvSpPr/>
          <p:nvPr/>
        </p:nvSpPr>
        <p:spPr>
          <a:xfrm>
            <a:off x="6230611" y="6004344"/>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Umsetzung</a:t>
            </a:r>
          </a:p>
        </p:txBody>
      </p:sp>
      <p:cxnSp>
        <p:nvCxnSpPr>
          <p:cNvPr id="96" name="Verbinder: gewinkelt 95">
            <a:extLst>
              <a:ext uri="{FF2B5EF4-FFF2-40B4-BE49-F238E27FC236}">
                <a16:creationId xmlns:a16="http://schemas.microsoft.com/office/drawing/2014/main" id="{D8848D89-BF08-291A-E072-D695540BB8CF}"/>
              </a:ext>
            </a:extLst>
          </p:cNvPr>
          <p:cNvCxnSpPr>
            <a:cxnSpLocks/>
            <a:stCxn id="95" idx="1"/>
            <a:endCxn id="94" idx="2"/>
          </p:cNvCxnSpPr>
          <p:nvPr/>
        </p:nvCxnSpPr>
        <p:spPr>
          <a:xfrm rot="10800000">
            <a:off x="4914402" y="6010162"/>
            <a:ext cx="1316209" cy="264246"/>
          </a:xfrm>
          <a:prstGeom prst="bentConnector2">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BCF00F68-4FA8-A92A-02FF-2E17C6A6C807}"/>
              </a:ext>
            </a:extLst>
          </p:cNvPr>
          <p:cNvCxnSpPr>
            <a:cxnSpLocks/>
            <a:endCxn id="92" idx="1"/>
          </p:cNvCxnSpPr>
          <p:nvPr/>
        </p:nvCxnSpPr>
        <p:spPr>
          <a:xfrm>
            <a:off x="5626571" y="5740098"/>
            <a:ext cx="296236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AF7ED982-8228-7173-BBA5-75D548D6B299}"/>
              </a:ext>
            </a:extLst>
          </p:cNvPr>
          <p:cNvCxnSpPr>
            <a:cxnSpLocks/>
            <a:stCxn id="94" idx="0"/>
          </p:cNvCxnSpPr>
          <p:nvPr/>
        </p:nvCxnSpPr>
        <p:spPr>
          <a:xfrm flipV="1">
            <a:off x="4914403" y="5092740"/>
            <a:ext cx="7926" cy="377296"/>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2F1DB0C7-6AA4-2564-7BB2-520E8E14DAAC}"/>
              </a:ext>
            </a:extLst>
          </p:cNvPr>
          <p:cNvCxnSpPr>
            <a:cxnSpLocks/>
            <a:endCxn id="95" idx="3"/>
          </p:cNvCxnSpPr>
          <p:nvPr/>
        </p:nvCxnSpPr>
        <p:spPr>
          <a:xfrm flipH="1">
            <a:off x="8309972" y="6274407"/>
            <a:ext cx="109839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98E3B4C-AEE5-56BD-02E8-D8A014A0E5FC}"/>
              </a:ext>
            </a:extLst>
          </p:cNvPr>
          <p:cNvSpPr txBox="1"/>
          <p:nvPr/>
        </p:nvSpPr>
        <p:spPr>
          <a:xfrm rot="16200000">
            <a:off x="8619763" y="3490332"/>
            <a:ext cx="5923198" cy="288097"/>
          </a:xfrm>
          <a:prstGeom prst="rect">
            <a:avLst/>
          </a:prstGeom>
          <a:solidFill>
            <a:srgbClr val="0082CA"/>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Lerndokumentation / Persönliches Portfolio</a:t>
            </a:r>
          </a:p>
        </p:txBody>
      </p:sp>
      <p:sp>
        <p:nvSpPr>
          <p:cNvPr id="109" name="Textfeld 108">
            <a:extLst>
              <a:ext uri="{FF2B5EF4-FFF2-40B4-BE49-F238E27FC236}">
                <a16:creationId xmlns:a16="http://schemas.microsoft.com/office/drawing/2014/main" id="{B051636B-BF83-636B-F10B-2937DF543B73}"/>
              </a:ext>
            </a:extLst>
          </p:cNvPr>
          <p:cNvSpPr txBox="1"/>
          <p:nvPr/>
        </p:nvSpPr>
        <p:spPr>
          <a:xfrm rot="16200000">
            <a:off x="9803340" y="5148786"/>
            <a:ext cx="2606286" cy="288100"/>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Ausbildungsplan</a:t>
            </a:r>
          </a:p>
        </p:txBody>
      </p:sp>
      <p:pic>
        <p:nvPicPr>
          <p:cNvPr id="111" name="Grafik 110">
            <a:extLst>
              <a:ext uri="{FF2B5EF4-FFF2-40B4-BE49-F238E27FC236}">
                <a16:creationId xmlns:a16="http://schemas.microsoft.com/office/drawing/2014/main" id="{8E62FB0E-B4F6-C314-1A91-46B538E4B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040" y="3656147"/>
            <a:ext cx="2326688" cy="1447200"/>
          </a:xfrm>
          <a:prstGeom prst="rect">
            <a:avLst/>
          </a:prstGeom>
        </p:spPr>
      </p:pic>
      <p:sp>
        <p:nvSpPr>
          <p:cNvPr id="112" name="Ellipse 111">
            <a:extLst>
              <a:ext uri="{FF2B5EF4-FFF2-40B4-BE49-F238E27FC236}">
                <a16:creationId xmlns:a16="http://schemas.microsoft.com/office/drawing/2014/main" id="{02960FFA-1A88-B628-9239-02AFE9D0F19A}"/>
              </a:ext>
            </a:extLst>
          </p:cNvPr>
          <p:cNvSpPr/>
          <p:nvPr/>
        </p:nvSpPr>
        <p:spPr>
          <a:xfrm>
            <a:off x="4676363" y="3482905"/>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Kompetenz-raster</a:t>
            </a:r>
          </a:p>
        </p:txBody>
      </p:sp>
      <p:sp>
        <p:nvSpPr>
          <p:cNvPr id="113" name="Ellipse 112">
            <a:extLst>
              <a:ext uri="{FF2B5EF4-FFF2-40B4-BE49-F238E27FC236}">
                <a16:creationId xmlns:a16="http://schemas.microsoft.com/office/drawing/2014/main" id="{0C25FDF9-C2DE-94CA-B9C8-96FC3A12764D}"/>
              </a:ext>
            </a:extLst>
          </p:cNvPr>
          <p:cNvSpPr/>
          <p:nvPr/>
        </p:nvSpPr>
        <p:spPr>
          <a:xfrm>
            <a:off x="6321907" y="5159916"/>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120" name="Ellipse 119">
            <a:extLst>
              <a:ext uri="{FF2B5EF4-FFF2-40B4-BE49-F238E27FC236}">
                <a16:creationId xmlns:a16="http://schemas.microsoft.com/office/drawing/2014/main" id="{EE82C96B-3317-960F-45D2-C5A7526B17FB}"/>
              </a:ext>
            </a:extLst>
          </p:cNvPr>
          <p:cNvSpPr/>
          <p:nvPr/>
        </p:nvSpPr>
        <p:spPr>
          <a:xfrm>
            <a:off x="10128448" y="5934199"/>
            <a:ext cx="1971014"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Ausbildungs-programm</a:t>
            </a:r>
          </a:p>
        </p:txBody>
      </p:sp>
      <p:sp>
        <p:nvSpPr>
          <p:cNvPr id="42" name="Ellipse 41">
            <a:extLst>
              <a:ext uri="{FF2B5EF4-FFF2-40B4-BE49-F238E27FC236}">
                <a16:creationId xmlns:a16="http://schemas.microsoft.com/office/drawing/2014/main" id="{9878A7B5-F36D-4866-9811-BC7AABD34CAD}"/>
              </a:ext>
            </a:extLst>
          </p:cNvPr>
          <p:cNvSpPr/>
          <p:nvPr/>
        </p:nvSpPr>
        <p:spPr>
          <a:xfrm>
            <a:off x="3898209" y="1086638"/>
            <a:ext cx="2079362"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Beurteilungs-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kriterien</a:t>
            </a:r>
          </a:p>
        </p:txBody>
      </p:sp>
      <p:cxnSp>
        <p:nvCxnSpPr>
          <p:cNvPr id="4" name="Gerade Verbindung mit Pfeil 3">
            <a:extLst>
              <a:ext uri="{FF2B5EF4-FFF2-40B4-BE49-F238E27FC236}">
                <a16:creationId xmlns:a16="http://schemas.microsoft.com/office/drawing/2014/main" id="{B531B959-3668-468B-90A1-EE02B099D790}"/>
              </a:ext>
            </a:extLst>
          </p:cNvPr>
          <p:cNvCxnSpPr>
            <a:cxnSpLocks/>
          </p:cNvCxnSpPr>
          <p:nvPr/>
        </p:nvCxnSpPr>
        <p:spPr>
          <a:xfrm>
            <a:off x="8309972" y="942843"/>
            <a:ext cx="1872300"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AD99A699-A7E4-49F6-B349-F675910A55D7}"/>
              </a:ext>
            </a:extLst>
          </p:cNvPr>
          <p:cNvCxnSpPr>
            <a:cxnSpLocks/>
          </p:cNvCxnSpPr>
          <p:nvPr/>
        </p:nvCxnSpPr>
        <p:spPr>
          <a:xfrm>
            <a:off x="10182272" y="942843"/>
            <a:ext cx="0" cy="952951"/>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E7B9995-EF6D-4DAE-941B-9C97C0C94C3E}"/>
              </a:ext>
            </a:extLst>
          </p:cNvPr>
          <p:cNvSpPr txBox="1"/>
          <p:nvPr/>
        </p:nvSpPr>
        <p:spPr>
          <a:xfrm>
            <a:off x="354968" y="763472"/>
            <a:ext cx="2610330" cy="1754326"/>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Von der BiVo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geforderte Nachweise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Art. 16–18,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Workflow Extranet ovap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mit Notensynchronisation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 DBLAP 2</a:t>
            </a:r>
          </a:p>
        </p:txBody>
      </p:sp>
      <p:sp>
        <p:nvSpPr>
          <p:cNvPr id="58" name="Textfeld 57">
            <a:extLst>
              <a:ext uri="{FF2B5EF4-FFF2-40B4-BE49-F238E27FC236}">
                <a16:creationId xmlns:a16="http://schemas.microsoft.com/office/drawing/2014/main" id="{AA33FC18-0CDE-494E-8003-A28CC7301AE7}"/>
              </a:ext>
            </a:extLst>
          </p:cNvPr>
          <p:cNvSpPr txBox="1"/>
          <p:nvPr/>
        </p:nvSpPr>
        <p:spPr>
          <a:xfrm>
            <a:off x="3894245" y="2491275"/>
            <a:ext cx="3359716" cy="662267"/>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Lerndokumentation/Persönliches Portfolio mit Praxisaufträgen, Kompetenzrastern (Selbst-/Fremdbeurteilung), Verhalten, Engagement, Massnahmen</a:t>
            </a:r>
          </a:p>
        </p:txBody>
      </p:sp>
      <p:cxnSp>
        <p:nvCxnSpPr>
          <p:cNvPr id="24" name="Gerade Verbindung mit Pfeil 23">
            <a:extLst>
              <a:ext uri="{FF2B5EF4-FFF2-40B4-BE49-F238E27FC236}">
                <a16:creationId xmlns:a16="http://schemas.microsoft.com/office/drawing/2014/main" id="{40387577-80BA-4B92-B378-F2BCCD848F43}"/>
              </a:ext>
            </a:extLst>
          </p:cNvPr>
          <p:cNvCxnSpPr/>
          <p:nvPr/>
        </p:nvCxnSpPr>
        <p:spPr>
          <a:xfrm>
            <a:off x="9480376" y="6004344"/>
            <a:ext cx="0" cy="270065"/>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D5209DA5-5195-1614-017D-4B034C785525}"/>
              </a:ext>
            </a:extLst>
          </p:cNvPr>
          <p:cNvCxnSpPr>
            <a:cxnSpLocks/>
          </p:cNvCxnSpPr>
          <p:nvPr/>
        </p:nvCxnSpPr>
        <p:spPr>
          <a:xfrm flipV="1">
            <a:off x="5515662" y="3068960"/>
            <a:ext cx="0" cy="56542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AC3F920C-D093-4FF1-994B-1D3F75C507FD}"/>
              </a:ext>
            </a:extLst>
          </p:cNvPr>
          <p:cNvPicPr>
            <a:picLocks noChangeAspect="1"/>
          </p:cNvPicPr>
          <p:nvPr/>
        </p:nvPicPr>
        <p:blipFill>
          <a:blip r:embed="rId4"/>
          <a:stretch>
            <a:fillRect/>
          </a:stretch>
        </p:blipFill>
        <p:spPr>
          <a:xfrm>
            <a:off x="9555659" y="226894"/>
            <a:ext cx="1807489" cy="618717"/>
          </a:xfrm>
          <a:prstGeom prst="rect">
            <a:avLst/>
          </a:prstGeom>
        </p:spPr>
      </p:pic>
      <p:cxnSp>
        <p:nvCxnSpPr>
          <p:cNvPr id="11" name="Gerade Verbindung mit Pfeil 10">
            <a:extLst>
              <a:ext uri="{FF2B5EF4-FFF2-40B4-BE49-F238E27FC236}">
                <a16:creationId xmlns:a16="http://schemas.microsoft.com/office/drawing/2014/main" id="{2B3094BA-C5EB-4C15-B155-60C4EDACED7F}"/>
              </a:ext>
            </a:extLst>
          </p:cNvPr>
          <p:cNvCxnSpPr>
            <a:stCxn id="78" idx="0"/>
          </p:cNvCxnSpPr>
          <p:nvPr/>
        </p:nvCxnSpPr>
        <p:spPr>
          <a:xfrm flipH="1" flipV="1">
            <a:off x="7260938" y="326084"/>
            <a:ext cx="1" cy="346697"/>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0F1D84E-69B5-4E65-9F94-6668AD73B96A}"/>
              </a:ext>
            </a:extLst>
          </p:cNvPr>
          <p:cNvCxnSpPr/>
          <p:nvPr/>
        </p:nvCxnSpPr>
        <p:spPr>
          <a:xfrm>
            <a:off x="7270291" y="324423"/>
            <a:ext cx="2248285"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74D0D7A-B40A-4A26-B31E-2EB17D55ACAD}"/>
              </a:ext>
            </a:extLst>
          </p:cNvPr>
          <p:cNvCxnSpPr>
            <a:cxnSpLocks/>
          </p:cNvCxnSpPr>
          <p:nvPr/>
        </p:nvCxnSpPr>
        <p:spPr>
          <a:xfrm>
            <a:off x="7260938" y="2222738"/>
            <a:ext cx="1884838"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5985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Was nehme ich mit</a:t>
            </a:r>
          </a:p>
        </p:txBody>
      </p:sp>
      <p:sp>
        <p:nvSpPr>
          <p:cNvPr id="6" name="Inhaltsplatzhalter 5"/>
          <p:cNvSpPr>
            <a:spLocks noGrp="1"/>
          </p:cNvSpPr>
          <p:nvPr>
            <p:ph idx="1"/>
          </p:nvPr>
        </p:nvSpPr>
        <p:spPr/>
        <p:txBody>
          <a:bodyPr/>
          <a:lstStyle/>
          <a:p>
            <a:pPr marL="0" indent="0">
              <a:buNone/>
            </a:pPr>
            <a:r>
              <a:rPr lang="de-CH" b="1" dirty="0"/>
              <a:t>Aufgabenstellung</a:t>
            </a:r>
          </a:p>
          <a:p>
            <a:r>
              <a:rPr lang="de-CH" dirty="0"/>
              <a:t>Lassen Sie den Block 2 «Betriebliche Umsetzungsinstrumente und Erfahrungsnote» nochmals Revue passieren. </a:t>
            </a:r>
          </a:p>
          <a:p>
            <a:r>
              <a:rPr lang="de-CH" dirty="0"/>
              <a:t>Halten Sie die wesentlichen Erkenntnisse in einer für Sie passenden Form schriftlich fest. </a:t>
            </a:r>
          </a:p>
          <a:p>
            <a:pPr marL="0" indent="0">
              <a:buNone/>
            </a:pPr>
            <a:endParaRPr lang="de-CH" dirty="0"/>
          </a:p>
          <a:p>
            <a:pPr marL="0" indent="0">
              <a:buNone/>
            </a:pPr>
            <a:r>
              <a:rPr lang="de-CH" b="1" dirty="0"/>
              <a:t>Organisation:</a:t>
            </a:r>
          </a:p>
          <a:p>
            <a:r>
              <a:rPr lang="de-CH" dirty="0"/>
              <a:t>Zeit: 5 Minuten</a:t>
            </a:r>
          </a:p>
          <a:p>
            <a:r>
              <a:rPr lang="de-CH" dirty="0"/>
              <a:t>Arbeitsweise: Einzelarbeit</a:t>
            </a:r>
          </a:p>
          <a:p>
            <a:pPr marL="0" indent="0">
              <a:buNone/>
            </a:pPr>
            <a:endParaRPr lang="de-CH" dirty="0"/>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9948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Autofit/>
          </a:bodyPr>
          <a:lstStyle/>
          <a:p>
            <a:r>
              <a:rPr lang="de-CH" sz="3600" dirty="0"/>
              <a:t>Tipps und Tricks zur Anpassung des Ausbildungsprogramms</a:t>
            </a:r>
          </a:p>
        </p:txBody>
      </p:sp>
      <p:sp>
        <p:nvSpPr>
          <p:cNvPr id="6" name="Untertitel 5"/>
          <p:cNvSpPr>
            <a:spLocks noGrp="1"/>
          </p:cNvSpPr>
          <p:nvPr>
            <p:ph type="subTitle" idx="1"/>
          </p:nvPr>
        </p:nvSpPr>
        <p:spPr/>
        <p:txBody>
          <a:bodyPr>
            <a:normAutofit/>
          </a:bodyPr>
          <a:lstStyle/>
          <a:p>
            <a:r>
              <a:rPr lang="de-CH" dirty="0"/>
              <a:t>Schulungen für Berufsbildner/innen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dirty="0">
              <a:highlight>
                <a:srgbClr val="C0C0C0"/>
              </a:highlight>
            </a:endParaRPr>
          </a:p>
          <a:p>
            <a:endParaRPr lang="de-CH" dirty="0">
              <a:highlight>
                <a:srgbClr val="C0C0C0"/>
              </a:highlight>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p:txBody>
          <a:bodyPr/>
          <a:lstStyle/>
          <a:p>
            <a:pPr marL="0" indent="0">
              <a:buNone/>
            </a:pPr>
            <a:r>
              <a:rPr lang="de-CH" dirty="0"/>
              <a:t>Das Standard-Ausbildungsprogramm der ovap soll an die verwaltungsspezifischen Bedürfnisse angepasst werden. Da dieses Ausbildungsprogramm jedoch auf die Grundlagenvermittlung in Berufsfachschule und überbetrieblichen Kursen abgestimmt ist, gilt das Motto: nur soviel wie nötig anpassen. </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899725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Anpassung des Ausbildungsprogramms</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714732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39A5F-6127-DD66-2086-DBB75E220F71}"/>
              </a:ext>
            </a:extLst>
          </p:cNvPr>
          <p:cNvSpPr>
            <a:spLocks noGrp="1"/>
          </p:cNvSpPr>
          <p:nvPr>
            <p:ph type="title"/>
          </p:nvPr>
        </p:nvSpPr>
        <p:spPr/>
        <p:txBody>
          <a:bodyPr/>
          <a:lstStyle/>
          <a:p>
            <a:r>
              <a:rPr lang="de-CH" dirty="0"/>
              <a:t>Schritte im Überblick</a:t>
            </a:r>
          </a:p>
        </p:txBody>
      </p:sp>
      <p:sp>
        <p:nvSpPr>
          <p:cNvPr id="3" name="Inhaltsplatzhalter 2">
            <a:extLst>
              <a:ext uri="{FF2B5EF4-FFF2-40B4-BE49-F238E27FC236}">
                <a16:creationId xmlns:a16="http://schemas.microsoft.com/office/drawing/2014/main" id="{D05E33CA-6FB3-D4A3-382E-5B629590FC74}"/>
              </a:ext>
            </a:extLst>
          </p:cNvPr>
          <p:cNvSpPr>
            <a:spLocks noGrp="1"/>
          </p:cNvSpPr>
          <p:nvPr>
            <p:ph idx="1"/>
          </p:nvPr>
        </p:nvSpPr>
        <p:spPr/>
        <p:txBody>
          <a:bodyPr/>
          <a:lstStyle/>
          <a:p>
            <a:pPr marL="457200" indent="-457200">
              <a:buFont typeface="+mj-lt"/>
              <a:buAutoNum type="arabicPeriod"/>
            </a:pPr>
            <a:r>
              <a:rPr lang="de-CH" dirty="0"/>
              <a:t>Bildungsverordnung und Ausbildungsprogramm der ovap als Grundlagen nutzen</a:t>
            </a:r>
          </a:p>
          <a:p>
            <a:pPr marL="457200" indent="-457200">
              <a:buFont typeface="+mj-lt"/>
              <a:buAutoNum type="arabicPeriod"/>
            </a:pPr>
            <a:r>
              <a:rPr lang="de-CH" dirty="0"/>
              <a:t>Wahlpflichtbereiche thematisieren</a:t>
            </a:r>
          </a:p>
          <a:p>
            <a:pPr marL="457200" indent="-457200">
              <a:buFont typeface="+mj-lt"/>
              <a:buAutoNum type="arabicPeriod"/>
            </a:pPr>
            <a:r>
              <a:rPr lang="de-CH" dirty="0"/>
              <a:t>Optionen mit betrieblicher Realität abstimmen, Inhalte der Optionen studieren und Optionen in der entsprechenden Abteilung verorten</a:t>
            </a:r>
          </a:p>
          <a:p>
            <a:pPr marL="457200" indent="-457200">
              <a:buFont typeface="+mj-lt"/>
              <a:buAutoNum type="arabicPeriod"/>
            </a:pPr>
            <a:r>
              <a:rPr lang="de-CH" dirty="0"/>
              <a:t>Abklärungen zur Umsetzung treffen</a:t>
            </a:r>
          </a:p>
          <a:p>
            <a:pPr marL="457200" indent="-457200">
              <a:buFont typeface="+mj-lt"/>
              <a:buAutoNum type="arabicPeriod"/>
            </a:pPr>
            <a:r>
              <a:rPr lang="de-CH" dirty="0"/>
              <a:t>Einschränkungen berücksichtigen</a:t>
            </a:r>
          </a:p>
        </p:txBody>
      </p:sp>
      <p:sp>
        <p:nvSpPr>
          <p:cNvPr id="4" name="Foliennummernplatzhalter 3">
            <a:extLst>
              <a:ext uri="{FF2B5EF4-FFF2-40B4-BE49-F238E27FC236}">
                <a16:creationId xmlns:a16="http://schemas.microsoft.com/office/drawing/2014/main" id="{0245B8EB-6F5B-6CA5-D54D-D6B1711B47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740245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1E222-9D6B-F43C-8418-2A6FE82B0772}"/>
              </a:ext>
            </a:extLst>
          </p:cNvPr>
          <p:cNvSpPr>
            <a:spLocks noGrp="1"/>
          </p:cNvSpPr>
          <p:nvPr>
            <p:ph type="title"/>
          </p:nvPr>
        </p:nvSpPr>
        <p:spPr>
          <a:xfrm>
            <a:off x="839416" y="831850"/>
            <a:ext cx="11089232" cy="652934"/>
          </a:xfrm>
        </p:spPr>
        <p:txBody>
          <a:bodyPr vert="horz" lIns="91440" tIns="45720" rIns="91440" bIns="45720" rtlCol="0" anchor="ctr">
            <a:noAutofit/>
          </a:bodyPr>
          <a:lstStyle/>
          <a:p>
            <a:r>
              <a:rPr lang="de-CH" sz="2600" dirty="0"/>
              <a:t>1. Bildungsverordnung und Ausbildungsprogramm der ovap als Grundlagen nutzen</a:t>
            </a:r>
          </a:p>
        </p:txBody>
      </p:sp>
      <p:sp>
        <p:nvSpPr>
          <p:cNvPr id="3" name="Inhaltsplatzhalter 2">
            <a:extLst>
              <a:ext uri="{FF2B5EF4-FFF2-40B4-BE49-F238E27FC236}">
                <a16:creationId xmlns:a16="http://schemas.microsoft.com/office/drawing/2014/main" id="{16446E45-1604-D989-9DBC-BFA66ACED184}"/>
              </a:ext>
            </a:extLst>
          </p:cNvPr>
          <p:cNvSpPr>
            <a:spLocks noGrp="1"/>
          </p:cNvSpPr>
          <p:nvPr>
            <p:ph idx="1"/>
          </p:nvPr>
        </p:nvSpPr>
        <p:spPr/>
        <p:txBody>
          <a:bodyPr/>
          <a:lstStyle/>
          <a:p>
            <a:r>
              <a:rPr lang="de-CH" dirty="0"/>
              <a:t>In der Bildungsverordnung sind die grundsätzlichen Inhalte der beruflichen Grundbildung «Kauffrau/Kaufmann EFZ» definiert:</a:t>
            </a:r>
          </a:p>
          <a:p>
            <a:pPr lvl="1"/>
            <a:r>
              <a:rPr lang="de-CH" dirty="0"/>
              <a:t>Art. 5: Wahlpflichtbereiche</a:t>
            </a:r>
          </a:p>
          <a:p>
            <a:pPr lvl="1"/>
            <a:r>
              <a:rPr lang="de-CH" dirty="0"/>
              <a:t>Art. 6: Optionen</a:t>
            </a:r>
          </a:p>
          <a:p>
            <a:pPr lvl="1"/>
            <a:r>
              <a:rPr lang="de-CH" dirty="0"/>
              <a:t>Art. 8: Handlungskompetenzen </a:t>
            </a:r>
          </a:p>
          <a:p>
            <a:r>
              <a:rPr lang="de-CH" dirty="0"/>
              <a:t>Das Ausbildungsprogramm der ovap gibt einen Überblick über die Standardinhalte</a:t>
            </a:r>
            <a:br>
              <a:rPr lang="de-CH" dirty="0"/>
            </a:br>
            <a:r>
              <a:rPr lang="de-CH" dirty="0"/>
              <a:t>für die berufliche Grundbildung in der öffentlichen Verwaltung. </a:t>
            </a:r>
          </a:p>
        </p:txBody>
      </p:sp>
      <p:sp>
        <p:nvSpPr>
          <p:cNvPr id="4" name="Foliennummernplatzhalter 3">
            <a:extLst>
              <a:ext uri="{FF2B5EF4-FFF2-40B4-BE49-F238E27FC236}">
                <a16:creationId xmlns:a16="http://schemas.microsoft.com/office/drawing/2014/main" id="{AFAEA699-A4D9-4302-FBD8-AA55BB9848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916723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40B32AD-E00A-24B7-2A54-30722F41424C}"/>
              </a:ext>
            </a:extLst>
          </p:cNvPr>
          <p:cNvSpPr>
            <a:spLocks noGrp="1"/>
          </p:cNvSpPr>
          <p:nvPr>
            <p:ph type="sldNum" sz="quarter" idx="12"/>
          </p:nvPr>
        </p:nvSpPr>
        <p:spPr/>
        <p:txBody>
          <a:bodyPr/>
          <a:lstStyle/>
          <a:p>
            <a:fld id="{87674F0A-37BA-4CE3-B1FD-DE57A7E2F2C6}" type="slidenum">
              <a:rPr lang="de-CH" smtClean="0"/>
              <a:pPr/>
              <a:t>98</a:t>
            </a:fld>
            <a:endParaRPr lang="de-CH" dirty="0"/>
          </a:p>
        </p:txBody>
      </p:sp>
      <p:sp>
        <p:nvSpPr>
          <p:cNvPr id="5" name="Titel 4">
            <a:extLst>
              <a:ext uri="{FF2B5EF4-FFF2-40B4-BE49-F238E27FC236}">
                <a16:creationId xmlns:a16="http://schemas.microsoft.com/office/drawing/2014/main" id="{0502B734-6D6C-4033-B731-14325FDA6BA2}"/>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FDC524F5-15A3-49C6-BBD3-9F3F9B737778}"/>
              </a:ext>
            </a:extLst>
          </p:cNvPr>
          <p:cNvSpPr>
            <a:spLocks noGrp="1"/>
          </p:cNvSpPr>
          <p:nvPr>
            <p:ph idx="1"/>
          </p:nvPr>
        </p:nvSpPr>
        <p:spPr/>
        <p:txBody>
          <a:bodyPr/>
          <a:lstStyle/>
          <a:p>
            <a:endParaRPr lang="de-CH"/>
          </a:p>
        </p:txBody>
      </p:sp>
      <p:pic>
        <p:nvPicPr>
          <p:cNvPr id="8" name="Grafik 7">
            <a:extLst>
              <a:ext uri="{FF2B5EF4-FFF2-40B4-BE49-F238E27FC236}">
                <a16:creationId xmlns:a16="http://schemas.microsoft.com/office/drawing/2014/main" id="{C805A0EE-8B11-4BF8-BD11-805953F38095}"/>
              </a:ext>
            </a:extLst>
          </p:cNvPr>
          <p:cNvPicPr>
            <a:picLocks noChangeAspect="1"/>
          </p:cNvPicPr>
          <p:nvPr/>
        </p:nvPicPr>
        <p:blipFill>
          <a:blip r:embed="rId2"/>
          <a:stretch>
            <a:fillRect/>
          </a:stretch>
        </p:blipFill>
        <p:spPr>
          <a:xfrm>
            <a:off x="440109" y="908720"/>
            <a:ext cx="11311782" cy="5778219"/>
          </a:xfrm>
          <a:prstGeom prst="rect">
            <a:avLst/>
          </a:prstGeom>
        </p:spPr>
      </p:pic>
    </p:spTree>
    <p:extLst>
      <p:ext uri="{BB962C8B-B14F-4D97-AF65-F5344CB8AC3E}">
        <p14:creationId xmlns:p14="http://schemas.microsoft.com/office/powerpoint/2010/main" val="19731360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40B32AD-E00A-24B7-2A54-30722F4142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Titel 4">
            <a:extLst>
              <a:ext uri="{FF2B5EF4-FFF2-40B4-BE49-F238E27FC236}">
                <a16:creationId xmlns:a16="http://schemas.microsoft.com/office/drawing/2014/main" id="{0502B734-6D6C-4033-B731-14325FDA6BA2}"/>
              </a:ext>
            </a:extLst>
          </p:cNvPr>
          <p:cNvSpPr>
            <a:spLocks noGrp="1"/>
          </p:cNvSpPr>
          <p:nvPr>
            <p:ph type="title"/>
          </p:nvPr>
        </p:nvSpPr>
        <p:spPr/>
        <p:txBody>
          <a:bodyPr/>
          <a:lstStyle/>
          <a:p>
            <a:r>
              <a:rPr lang="de-DE" dirty="0" smtClean="0"/>
              <a:t>Ausbildungsprogramm im Extranet erstellen</a:t>
            </a:r>
            <a:endParaRPr lang="de-CH" dirty="0"/>
          </a:p>
        </p:txBody>
      </p:sp>
      <p:pic>
        <p:nvPicPr>
          <p:cNvPr id="3" name="Grafik 2"/>
          <p:cNvPicPr>
            <a:picLocks noChangeAspect="1"/>
          </p:cNvPicPr>
          <p:nvPr/>
        </p:nvPicPr>
        <p:blipFill rotWithShape="1">
          <a:blip r:embed="rId3"/>
          <a:srcRect r="26671"/>
          <a:stretch/>
        </p:blipFill>
        <p:spPr>
          <a:xfrm>
            <a:off x="3356137" y="1469381"/>
            <a:ext cx="5479725" cy="48869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6849995"/>
      </p:ext>
    </p:extLst>
  </p:cSld>
  <p:clrMapOvr>
    <a:masterClrMapping/>
  </p:clrMapOvr>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24143C3B-A733-402C-99E6-E143C3BC9DBB}"/>
    </a:ext>
  </a:ext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83507D8A-4426-460C-B7DA-1078A512752F}"/>
    </a:ext>
  </a:ext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8145AC83-A5D0-4385-BCA0-052788F42C68}"/>
    </a:ext>
  </a:extLst>
</a:theme>
</file>

<file path=ppt/theme/theme4.xml><?xml version="1.0" encoding="utf-8"?>
<a:theme xmlns:a="http://schemas.openxmlformats.org/drawingml/2006/main" name="1_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1CC9C774-081C-403C-86B6-8B39EBA28C55}" vid="{AED0A1CE-0CDD-44E1-8B00-D9349A8DA47A}"/>
    </a:ext>
  </a:extLst>
</a:theme>
</file>

<file path=ppt/theme/theme5.xml><?xml version="1.0" encoding="utf-8"?>
<a:theme xmlns:a="http://schemas.openxmlformats.org/drawingml/2006/main" name="2_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2132F1D4-FD34-4208-89C4-D0AFF2BEBDA6}" vid="{6AE76271-4137-4FB1-9609-B7F54293FF9D}"/>
    </a:ext>
  </a:ext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VL_Einstieg_OVAP_BB_220906</Template>
  <TotalTime>0</TotalTime>
  <Words>8884</Words>
  <Application>Microsoft Office PowerPoint</Application>
  <PresentationFormat>Breitbild</PresentationFormat>
  <Paragraphs>1626</Paragraphs>
  <Slides>148</Slides>
  <Notes>146</Notes>
  <HiddenSlides>2</HiddenSlides>
  <MMClips>0</MMClips>
  <ScaleCrop>false</ScaleCrop>
  <HeadingPairs>
    <vt:vector size="6" baseType="variant">
      <vt:variant>
        <vt:lpstr>Verwendete Schriftarten</vt:lpstr>
      </vt:variant>
      <vt:variant>
        <vt:i4>8</vt:i4>
      </vt:variant>
      <vt:variant>
        <vt:lpstr>Design</vt:lpstr>
      </vt:variant>
      <vt:variant>
        <vt:i4>5</vt:i4>
      </vt:variant>
      <vt:variant>
        <vt:lpstr>Folientitel</vt:lpstr>
      </vt:variant>
      <vt:variant>
        <vt:i4>148</vt:i4>
      </vt:variant>
    </vt:vector>
  </HeadingPairs>
  <TitlesOfParts>
    <vt:vector size="161" baseType="lpstr">
      <vt:lpstr>Arial</vt:lpstr>
      <vt:lpstr>Calibri</vt:lpstr>
      <vt:lpstr>HelveticaNeueLT Std</vt:lpstr>
      <vt:lpstr>Myriad Arabic</vt:lpstr>
      <vt:lpstr>Myriad Pro</vt:lpstr>
      <vt:lpstr>Symbol</vt:lpstr>
      <vt:lpstr>Times New Roman</vt:lpstr>
      <vt:lpstr>Wingdings</vt:lpstr>
      <vt:lpstr>Vorlage Präsentation</vt:lpstr>
      <vt:lpstr>1_Benutzerdefiniertes Design</vt:lpstr>
      <vt:lpstr>Benutzerdefiniertes Design</vt:lpstr>
      <vt:lpstr>1_Vorlage Präsentation</vt:lpstr>
      <vt:lpstr>2_Vorlage Präsentation</vt:lpstr>
      <vt:lpstr>Herzlich willkommen!</vt:lpstr>
      <vt:lpstr>Meine Zukunft als Berufsbildner/in Einstieg</vt:lpstr>
      <vt:lpstr>Themen heute</vt:lpstr>
      <vt:lpstr>Ziele</vt:lpstr>
      <vt:lpstr>Warum ist das wichtig?</vt:lpstr>
      <vt:lpstr>Programm Vormittag</vt:lpstr>
      <vt:lpstr>Programm Nachmittag</vt:lpstr>
      <vt:lpstr>Organisation</vt:lpstr>
      <vt:lpstr>Spielregeln</vt:lpstr>
      <vt:lpstr>Zusatz-Support</vt:lpstr>
      <vt:lpstr>Vorstellungsrunde</vt:lpstr>
      <vt:lpstr>Einstieg Kahoot Thema BiVo2023</vt:lpstr>
      <vt:lpstr>Von der Bildungsverordnung über den Bildungsplan zum Qualifikationsverfahren </vt:lpstr>
      <vt:lpstr>Das Wichtigste in Kürze</vt:lpstr>
      <vt:lpstr>Handlungskompetenzorientierung</vt:lpstr>
      <vt:lpstr>Zielgrösse «Handlungskompetenz»</vt:lpstr>
      <vt:lpstr>Zielgrösse «Handlungskompetenz»</vt:lpstr>
      <vt:lpstr>Der Weg dahin</vt:lpstr>
      <vt:lpstr>Der Betrieb wird zum wichtigsten Lernort</vt:lpstr>
      <vt:lpstr>Bildungsverordnung </vt:lpstr>
      <vt:lpstr>Bildungsverordnung</vt:lpstr>
      <vt:lpstr>Bildungsverordnung</vt:lpstr>
      <vt:lpstr>Bildungsverordnung Art. 16–18</vt:lpstr>
      <vt:lpstr>PowerPoint-Präsentation</vt:lpstr>
      <vt:lpstr>PowerPoint-Präsentation</vt:lpstr>
      <vt:lpstr>PowerPoint-Präsentation</vt:lpstr>
      <vt:lpstr>Bildungsplan </vt:lpstr>
      <vt:lpstr>Bildungsplan</vt:lpstr>
      <vt:lpstr>Bildungsplan – Übersicht über die Handlungskompetenzen</vt:lpstr>
      <vt:lpstr>PowerPoint-Präsentation</vt:lpstr>
      <vt:lpstr>PowerPoint-Präsentation</vt:lpstr>
      <vt:lpstr>Betriebliches Ausbildungssystem </vt:lpstr>
      <vt:lpstr> Branchenspezifische betriebliche Umsetzungs-instrumente ovap, Workflow im Extranet </vt:lpstr>
      <vt:lpstr>Ausbildungssysteme an Berufsfachschule und überbetrieblichen Kursen </vt:lpstr>
      <vt:lpstr>Ausbildungssystem Berufsfachschule</vt:lpstr>
      <vt:lpstr>Ausbildungssystem Berufsfachschule</vt:lpstr>
      <vt:lpstr>Ausbildungssystem überbetriebliche Kurse</vt:lpstr>
      <vt:lpstr>Qualifikationsverfahren</vt:lpstr>
      <vt:lpstr>Qualifikationsverfahren im Überblick</vt:lpstr>
      <vt:lpstr>Ausführungsbestimmungen QV </vt:lpstr>
      <vt:lpstr>Zusammenfassung</vt:lpstr>
      <vt:lpstr>Klärung von Fragen, Austausch</vt:lpstr>
      <vt:lpstr>PowerPoint-Präsentation</vt:lpstr>
      <vt:lpstr>Rolle der Berufsbildner/innen Input</vt:lpstr>
      <vt:lpstr>Das Wichtigste in Kürze</vt:lpstr>
      <vt:lpstr>AufGaben der Berufsbildner/innen </vt:lpstr>
      <vt:lpstr>Meine Aufgaben als Berufsbildner/in</vt:lpstr>
      <vt:lpstr>Rolle als Berufsbildner/in </vt:lpstr>
      <vt:lpstr>Meine Rolle als Berufsbildner/in</vt:lpstr>
      <vt:lpstr>Reflexion</vt:lpstr>
      <vt:lpstr>Austausch, Klärung von Fragen</vt:lpstr>
      <vt:lpstr>Praxisaufträge, Kompetenzraster und Lerndokumentation Input</vt:lpstr>
      <vt:lpstr>Das Wichtigste in Kürze</vt:lpstr>
      <vt:lpstr>Betriebliches Ausbildungssystem </vt:lpstr>
      <vt:lpstr> branchenspezifische betriebliche Umsetzungs-instrumente ovap, Workflow im Extranet </vt:lpstr>
      <vt:lpstr>Erfolgsfaktor «Entwicklungsprozesse begleiten»</vt:lpstr>
      <vt:lpstr>Erfolgsfaktor «Entwicklungsprozesse beurteilen»</vt:lpstr>
      <vt:lpstr> branchenspezifische betriebliche Umsetzungs-instrumente ovap, Workflow im Extranet </vt:lpstr>
      <vt:lpstr>Praxisauftrag</vt:lpstr>
      <vt:lpstr>Leitmotto</vt:lpstr>
      <vt:lpstr>Praxisauftrag</vt:lpstr>
      <vt:lpstr>PowerPoint-Präsentation</vt:lpstr>
      <vt:lpstr>PowerPoint-Präsentation</vt:lpstr>
      <vt:lpstr>Kompetenzraster</vt:lpstr>
      <vt:lpstr>Kompetenzraster</vt:lpstr>
      <vt:lpstr>PowerPoint-Präsentation</vt:lpstr>
      <vt:lpstr>Lerndokumentation</vt:lpstr>
      <vt:lpstr>Was macht eine gut geführte Lerndokumentation aus?</vt:lpstr>
      <vt:lpstr>Lerndokumentation</vt:lpstr>
      <vt:lpstr>Lerndokumentation</vt:lpstr>
      <vt:lpstr>Zusammenfassung</vt:lpstr>
      <vt:lpstr>Einsatz der Praxisaufträge und Kompetenzraster</vt:lpstr>
      <vt:lpstr>Austausch, Klärung von Fragen</vt:lpstr>
      <vt:lpstr>Mittagspause</vt:lpstr>
      <vt:lpstr>Programm Nachmittag</vt:lpstr>
      <vt:lpstr>Qualifikationsgespräch  Betrieblicher Kompetenznachweis und Bildungsbericht</vt:lpstr>
      <vt:lpstr>Betrieblicher Kompetenznachweis – Bildungsbericht</vt:lpstr>
      <vt:lpstr>Betrieblicher Kompetenznachweis – Beurteilungskriterien</vt:lpstr>
      <vt:lpstr>Betrieblicher Kompetenznachweis – Beurteilungskriterien</vt:lpstr>
      <vt:lpstr>Betrieblicher Kompetenznachweis – Beurteilungskriterien</vt:lpstr>
      <vt:lpstr>Anmerkungen zur Beurteilung</vt:lpstr>
      <vt:lpstr>Beispiel</vt:lpstr>
      <vt:lpstr>Beispiel</vt:lpstr>
      <vt:lpstr>Betrieblicher Kompetenznachweis – Beurteilungskriterien</vt:lpstr>
      <vt:lpstr>Qualifikationsgespräch =&gt; betrieblicher Kompetenznachweis</vt:lpstr>
      <vt:lpstr>Qualifikationsgespräch =&gt; betrieblicher Kompetenznachweis</vt:lpstr>
      <vt:lpstr>Qualifikationsgespräch =&gt; Bildungsbericht</vt:lpstr>
      <vt:lpstr>Qualifikationsgespräch =&gt; Bildungsbericht</vt:lpstr>
      <vt:lpstr>Betrieblicher Kompetenznachweis</vt:lpstr>
      <vt:lpstr>Bildungsbericht</vt:lpstr>
      <vt:lpstr> branchenspezifische betriebliche Umsetzungs-instrumente ovap, Workflow im Extranet </vt:lpstr>
      <vt:lpstr>Was nehme ich mit</vt:lpstr>
      <vt:lpstr>Tipps und Tricks zur Anpassung des Ausbildungsprogramms</vt:lpstr>
      <vt:lpstr>Das Wichtigste in Kürze</vt:lpstr>
      <vt:lpstr>Anpassung des Ausbildungsprogramms </vt:lpstr>
      <vt:lpstr>Schritte im Überblick</vt:lpstr>
      <vt:lpstr>1. Bildungsverordnung und Ausbildungsprogramm der ovap als Grundlagen nutzen</vt:lpstr>
      <vt:lpstr>PowerPoint-Präsentation</vt:lpstr>
      <vt:lpstr>Ausbildungsprogramm im Extranet erstellen</vt:lpstr>
      <vt:lpstr>2. Wahlpflichtbereiche thematisieren</vt:lpstr>
      <vt:lpstr>3. Optionen aufgrund der betrieblichen Möglichkeiten wählen</vt:lpstr>
      <vt:lpstr>3. Optionen abstimmen und Abteilungen zuordnen</vt:lpstr>
      <vt:lpstr>3. Optionen abstimmen und Abteilungen zuordnen</vt:lpstr>
      <vt:lpstr>4 &amp; 5: Abklärungen zur Umsetzung treffen und Einschränkungen berücksichtigen</vt:lpstr>
      <vt:lpstr>Abklärungen zur Umsetzung treffen und Einschränkungen berücksichtigen</vt:lpstr>
      <vt:lpstr>Transfer in die Praxis</vt:lpstr>
      <vt:lpstr>PowerPoint-Präsentation</vt:lpstr>
      <vt:lpstr>Austausch, Klärung von Fragen</vt:lpstr>
      <vt:lpstr>Was nehme ich mit</vt:lpstr>
      <vt:lpstr>Überblick Qualifikationsverfahren,  Tipps und Tricks zur Abschlussprüfung</vt:lpstr>
      <vt:lpstr>Das Wichtigste in Kürze</vt:lpstr>
      <vt:lpstr>Wie ist die Abschlussprüfung ausgestaltet? </vt:lpstr>
      <vt:lpstr>Überblick Qualifikationsverfahren</vt:lpstr>
      <vt:lpstr>Erfahrungsnoten</vt:lpstr>
      <vt:lpstr>Erfahrungsnote Betrieb</vt:lpstr>
      <vt:lpstr>Erfahrungsnote üK</vt:lpstr>
      <vt:lpstr>Erfahrungsnote Berufsfachschule</vt:lpstr>
      <vt:lpstr>Ausgestaltung der Kompetenznachweise BFS</vt:lpstr>
      <vt:lpstr>Vertiefungsarbeit</vt:lpstr>
      <vt:lpstr>Vertiefungsarbeit</vt:lpstr>
      <vt:lpstr>Struktur der Vertiefungsarbeit</vt:lpstr>
      <vt:lpstr>Beurteilung der Vertiefungsarbeit</vt:lpstr>
      <vt:lpstr>Tipps und Tricks</vt:lpstr>
      <vt:lpstr>Qualifikationsbereich «Praktische Arbeit»</vt:lpstr>
      <vt:lpstr>Qualifikationsbereich «Praktische Arbeit»</vt:lpstr>
      <vt:lpstr>Qualifikationsbereich «Berufskenntnisse und Allgemeinbildung»</vt:lpstr>
      <vt:lpstr>Qualifikationsbereich «Berufskenntnisse  und Allgemeinbildung»</vt:lpstr>
      <vt:lpstr>Position 1: Handeln in agilen Arbeits- und Organisationsformen</vt:lpstr>
      <vt:lpstr>Position 2 und Position 5 </vt:lpstr>
      <vt:lpstr>Position 3: Koordinieren von unternehmerischen Arbeitsprozessen</vt:lpstr>
      <vt:lpstr>Position 4: Gestalten von Kunden- oder Lieferantenbeziehungen</vt:lpstr>
      <vt:lpstr>Position 4: Gestalten von Kunden- oder Lieferantenbeziehungen</vt:lpstr>
      <vt:lpstr>Tipps und Tricks – mündliche Prüfungsteile</vt:lpstr>
      <vt:lpstr>Tipps und Tricks – mündliche Prüfungsteile</vt:lpstr>
      <vt:lpstr>Tipps und Tricks – schriftliche Prüfungsteile</vt:lpstr>
      <vt:lpstr>Ermittlung der Gesamtnote</vt:lpstr>
      <vt:lpstr>Gewichtung</vt:lpstr>
      <vt:lpstr>Zusammenfassung</vt:lpstr>
      <vt:lpstr>Klärung von Fragen, Austausch</vt:lpstr>
      <vt:lpstr>Nächste Schritte und Tagesabschluss</vt:lpstr>
      <vt:lpstr>Wissenssicherung</vt:lpstr>
      <vt:lpstr>Besprechung der Ergebnisse, Klärung von Fragen</vt:lpstr>
      <vt:lpstr>Am heutigen Präsenztag haben Sie…</vt:lpstr>
      <vt:lpstr>Blitzlicht: Eindrücke zum heutigen Tag</vt:lpstr>
      <vt:lpstr>Zielüberprüfung</vt:lpstr>
      <vt:lpstr>Feedback</vt:lpstr>
      <vt:lpstr>Bei Fragen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des Präsenztags Einstieg</dc:title>
  <dc:creator>Christine Haener</dc:creator>
  <cp:lastModifiedBy>Lorenzetti Mia-Emily</cp:lastModifiedBy>
  <cp:revision>66</cp:revision>
  <cp:lastPrinted>2023-03-24T10:05:17Z</cp:lastPrinted>
  <dcterms:created xsi:type="dcterms:W3CDTF">2022-09-21T08:39:18Z</dcterms:created>
  <dcterms:modified xsi:type="dcterms:W3CDTF">2024-06-10T10:36:31Z</dcterms:modified>
</cp:coreProperties>
</file>