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4.xml" ContentType="application/vnd.openxmlformats-officedocument.presentationml.notesSlide+xml"/>
  <Override PartName="/ppt/ink/ink7.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99"/>
  </p:notesMasterIdLst>
  <p:handoutMasterIdLst>
    <p:handoutMasterId r:id="rId100"/>
  </p:handoutMasterIdLst>
  <p:sldIdLst>
    <p:sldId id="409" r:id="rId6"/>
    <p:sldId id="263" r:id="rId7"/>
    <p:sldId id="265" r:id="rId8"/>
    <p:sldId id="264" r:id="rId9"/>
    <p:sldId id="267" r:id="rId10"/>
    <p:sldId id="269" r:id="rId11"/>
    <p:sldId id="1591" r:id="rId12"/>
    <p:sldId id="1594" r:id="rId13"/>
    <p:sldId id="1590" r:id="rId14"/>
    <p:sldId id="1623" r:id="rId15"/>
    <p:sldId id="308" r:id="rId16"/>
    <p:sldId id="353" r:id="rId17"/>
    <p:sldId id="270" r:id="rId18"/>
    <p:sldId id="271" r:id="rId19"/>
    <p:sldId id="273" r:id="rId20"/>
    <p:sldId id="338" r:id="rId21"/>
    <p:sldId id="280" r:id="rId22"/>
    <p:sldId id="281" r:id="rId23"/>
    <p:sldId id="283" r:id="rId24"/>
    <p:sldId id="339" r:id="rId25"/>
    <p:sldId id="347" r:id="rId26"/>
    <p:sldId id="346" r:id="rId27"/>
    <p:sldId id="342" r:id="rId28"/>
    <p:sldId id="345" r:id="rId29"/>
    <p:sldId id="343" r:id="rId30"/>
    <p:sldId id="344" r:id="rId31"/>
    <p:sldId id="340" r:id="rId32"/>
    <p:sldId id="288" r:id="rId33"/>
    <p:sldId id="277" r:id="rId34"/>
    <p:sldId id="300" r:id="rId35"/>
    <p:sldId id="301" r:id="rId36"/>
    <p:sldId id="274" r:id="rId37"/>
    <p:sldId id="304" r:id="rId38"/>
    <p:sldId id="275" r:id="rId39"/>
    <p:sldId id="305" r:id="rId40"/>
    <p:sldId id="307" r:id="rId41"/>
    <p:sldId id="334" r:id="rId42"/>
    <p:sldId id="276" r:id="rId43"/>
    <p:sldId id="348" r:id="rId44"/>
    <p:sldId id="302" r:id="rId45"/>
    <p:sldId id="272" r:id="rId46"/>
    <p:sldId id="1589" r:id="rId47"/>
    <p:sldId id="1588" r:id="rId48"/>
    <p:sldId id="354" r:id="rId49"/>
    <p:sldId id="355" r:id="rId50"/>
    <p:sldId id="356" r:id="rId51"/>
    <p:sldId id="357" r:id="rId52"/>
    <p:sldId id="291" r:id="rId53"/>
    <p:sldId id="292" r:id="rId54"/>
    <p:sldId id="319" r:id="rId55"/>
    <p:sldId id="306" r:id="rId56"/>
    <p:sldId id="358" r:id="rId57"/>
    <p:sldId id="359" r:id="rId58"/>
    <p:sldId id="360" r:id="rId59"/>
    <p:sldId id="318" r:id="rId60"/>
    <p:sldId id="361" r:id="rId61"/>
    <p:sldId id="311" r:id="rId62"/>
    <p:sldId id="1614" r:id="rId63"/>
    <p:sldId id="1620" r:id="rId64"/>
    <p:sldId id="1621" r:id="rId65"/>
    <p:sldId id="362" r:id="rId66"/>
    <p:sldId id="313" r:id="rId67"/>
    <p:sldId id="314" r:id="rId68"/>
    <p:sldId id="1615" r:id="rId69"/>
    <p:sldId id="363" r:id="rId70"/>
    <p:sldId id="1604" r:id="rId71"/>
    <p:sldId id="364" r:id="rId72"/>
    <p:sldId id="365" r:id="rId73"/>
    <p:sldId id="366" r:id="rId74"/>
    <p:sldId id="367" r:id="rId75"/>
    <p:sldId id="368" r:id="rId76"/>
    <p:sldId id="369" r:id="rId77"/>
    <p:sldId id="370" r:id="rId78"/>
    <p:sldId id="371" r:id="rId79"/>
    <p:sldId id="372" r:id="rId80"/>
    <p:sldId id="373" r:id="rId81"/>
    <p:sldId id="317" r:id="rId82"/>
    <p:sldId id="374" r:id="rId83"/>
    <p:sldId id="322" r:id="rId84"/>
    <p:sldId id="1616" r:id="rId85"/>
    <p:sldId id="1617" r:id="rId86"/>
    <p:sldId id="1622" r:id="rId87"/>
    <p:sldId id="297" r:id="rId88"/>
    <p:sldId id="298" r:id="rId89"/>
    <p:sldId id="404" r:id="rId90"/>
    <p:sldId id="375" r:id="rId91"/>
    <p:sldId id="405" r:id="rId92"/>
    <p:sldId id="1611" r:id="rId93"/>
    <p:sldId id="1612" r:id="rId94"/>
    <p:sldId id="1613" r:id="rId95"/>
    <p:sldId id="1598" r:id="rId96"/>
    <p:sldId id="1599" r:id="rId97"/>
    <p:sldId id="1596" r:id="rId98"/>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F17C5-CEDD-43F9-B79C-F61F36A966C7}" v="163" dt="2024-01-13T11:16:22.429"/>
  </p1510:revLst>
</p1510:revInfo>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68705" autoAdjust="0"/>
  </p:normalViewPr>
  <p:slideViewPr>
    <p:cSldViewPr>
      <p:cViewPr varScale="1">
        <p:scale>
          <a:sx n="98" d="100"/>
          <a:sy n="98" d="100"/>
        </p:scale>
        <p:origin x="2286" y="90"/>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Schnyder" userId="323b24194741f6f9" providerId="LiveId" clId="{0D4F17C5-CEDD-43F9-B79C-F61F36A966C7}"/>
    <pc:docChg chg="undo custSel addSld delSld modSld">
      <pc:chgData name="Stefanie Schnyder" userId="323b24194741f6f9" providerId="LiveId" clId="{0D4F17C5-CEDD-43F9-B79C-F61F36A966C7}" dt="2024-01-13T11:18:32.306" v="2530" actId="20577"/>
      <pc:docMkLst>
        <pc:docMk/>
      </pc:docMkLst>
      <pc:sldChg chg="modNotesTx">
        <pc:chgData name="Stefanie Schnyder" userId="323b24194741f6f9" providerId="LiveId" clId="{0D4F17C5-CEDD-43F9-B79C-F61F36A966C7}" dt="2024-01-13T08:22:05.058" v="0"/>
        <pc:sldMkLst>
          <pc:docMk/>
          <pc:sldMk cId="1502039033" sldId="269"/>
        </pc:sldMkLst>
      </pc:sldChg>
      <pc:sldChg chg="delCm">
        <pc:chgData name="Stefanie Schnyder" userId="323b24194741f6f9" providerId="LiveId" clId="{0D4F17C5-CEDD-43F9-B79C-F61F36A966C7}" dt="2024-01-13T08:24:33.823" v="87"/>
        <pc:sldMkLst>
          <pc:docMk/>
          <pc:sldMk cId="1814018075" sldId="271"/>
        </pc:sldMkLst>
        <pc:extLst>
          <p:ext xmlns:p="http://schemas.openxmlformats.org/presentationml/2006/main" uri="{D6D511B9-2390-475A-947B-AFAB55BFBCF1}">
            <pc226:cmChg xmlns:pc226="http://schemas.microsoft.com/office/powerpoint/2022/06/main/command" chg="del">
              <pc226:chgData name="Stefanie Schnyder" userId="323b24194741f6f9" providerId="LiveId" clId="{0D4F17C5-CEDD-43F9-B79C-F61F36A966C7}" dt="2024-01-13T08:24:33.823" v="87"/>
              <pc2:cmMkLst xmlns:pc2="http://schemas.microsoft.com/office/powerpoint/2019/9/main/command">
                <pc:docMk/>
                <pc:sldMk cId="1814018075" sldId="271"/>
                <pc2:cmMk id="{F6510942-B74C-4BF1-8066-26599AED05B6}"/>
              </pc2:cmMkLst>
            </pc226:cmChg>
          </p:ext>
        </pc:extLst>
      </pc:sldChg>
      <pc:sldChg chg="modSp mod">
        <pc:chgData name="Stefanie Schnyder" userId="323b24194741f6f9" providerId="LiveId" clId="{0D4F17C5-CEDD-43F9-B79C-F61F36A966C7}" dt="2024-01-13T08:31:57.290" v="140" actId="20577"/>
        <pc:sldMkLst>
          <pc:docMk/>
          <pc:sldMk cId="4006136909" sldId="313"/>
        </pc:sldMkLst>
        <pc:spChg chg="mod">
          <ac:chgData name="Stefanie Schnyder" userId="323b24194741f6f9" providerId="LiveId" clId="{0D4F17C5-CEDD-43F9-B79C-F61F36A966C7}" dt="2024-01-13T08:31:57.290" v="140" actId="20577"/>
          <ac:spMkLst>
            <pc:docMk/>
            <pc:sldMk cId="4006136909" sldId="313"/>
            <ac:spMk id="5" creationId="{EDFAFC82-AA80-B009-BFA2-578A18516791}"/>
          </ac:spMkLst>
        </pc:spChg>
      </pc:sldChg>
      <pc:sldChg chg="modSp mod">
        <pc:chgData name="Stefanie Schnyder" userId="323b24194741f6f9" providerId="LiveId" clId="{0D4F17C5-CEDD-43F9-B79C-F61F36A966C7}" dt="2024-01-13T08:32:40.273" v="165" actId="20577"/>
        <pc:sldMkLst>
          <pc:docMk/>
          <pc:sldMk cId="2928369696" sldId="314"/>
        </pc:sldMkLst>
        <pc:spChg chg="mod">
          <ac:chgData name="Stefanie Schnyder" userId="323b24194741f6f9" providerId="LiveId" clId="{0D4F17C5-CEDD-43F9-B79C-F61F36A966C7}" dt="2024-01-13T08:32:40.273" v="165" actId="20577"/>
          <ac:spMkLst>
            <pc:docMk/>
            <pc:sldMk cId="2928369696" sldId="314"/>
            <ac:spMk id="2" creationId="{89BEF470-8D01-C0A4-1096-C5970AC69859}"/>
          </ac:spMkLst>
        </pc:spChg>
      </pc:sldChg>
      <pc:sldChg chg="del">
        <pc:chgData name="Stefanie Schnyder" userId="323b24194741f6f9" providerId="LiveId" clId="{0D4F17C5-CEDD-43F9-B79C-F61F36A966C7}" dt="2024-01-13T11:18:16.138" v="2497" actId="2696"/>
        <pc:sldMkLst>
          <pc:docMk/>
          <pc:sldMk cId="522598569" sldId="316"/>
        </pc:sldMkLst>
      </pc:sldChg>
      <pc:sldChg chg="delCm">
        <pc:chgData name="Stefanie Schnyder" userId="323b24194741f6f9" providerId="LiveId" clId="{0D4F17C5-CEDD-43F9-B79C-F61F36A966C7}" dt="2024-01-13T08:25:02.385" v="91"/>
        <pc:sldMkLst>
          <pc:docMk/>
          <pc:sldMk cId="2799761082" sldId="317"/>
        </pc:sldMkLst>
        <pc:extLst>
          <p:ext xmlns:p="http://schemas.openxmlformats.org/presentationml/2006/main" uri="{D6D511B9-2390-475A-947B-AFAB55BFBCF1}">
            <pc226:cmChg xmlns:pc226="http://schemas.microsoft.com/office/powerpoint/2022/06/main/command" chg="del">
              <pc226:chgData name="Stefanie Schnyder" userId="323b24194741f6f9" providerId="LiveId" clId="{0D4F17C5-CEDD-43F9-B79C-F61F36A966C7}" dt="2024-01-13T08:25:02.385" v="91"/>
              <pc2:cmMkLst xmlns:pc2="http://schemas.microsoft.com/office/powerpoint/2019/9/main/command">
                <pc:docMk/>
                <pc:sldMk cId="2799761082" sldId="317"/>
                <pc2:cmMk id="{C22C245A-76B5-44D7-83B4-C66A04761373}"/>
              </pc2:cmMkLst>
            </pc226:cmChg>
          </p:ext>
        </pc:extLst>
      </pc:sldChg>
      <pc:sldChg chg="modNotesTx">
        <pc:chgData name="Stefanie Schnyder" userId="323b24194741f6f9" providerId="LiveId" clId="{0D4F17C5-CEDD-43F9-B79C-F61F36A966C7}" dt="2024-01-13T10:08:30.901" v="734" actId="20577"/>
        <pc:sldMkLst>
          <pc:docMk/>
          <pc:sldMk cId="1461126620" sldId="360"/>
        </pc:sldMkLst>
      </pc:sldChg>
      <pc:sldChg chg="modSp mod">
        <pc:chgData name="Stefanie Schnyder" userId="323b24194741f6f9" providerId="LiveId" clId="{0D4F17C5-CEDD-43F9-B79C-F61F36A966C7}" dt="2024-01-13T08:31:02.330" v="117" actId="1076"/>
        <pc:sldMkLst>
          <pc:docMk/>
          <pc:sldMk cId="2439393469" sldId="362"/>
        </pc:sldMkLst>
        <pc:spChg chg="mod">
          <ac:chgData name="Stefanie Schnyder" userId="323b24194741f6f9" providerId="LiveId" clId="{0D4F17C5-CEDD-43F9-B79C-F61F36A966C7}" dt="2024-01-13T08:31:02.330" v="117" actId="1076"/>
          <ac:spMkLst>
            <pc:docMk/>
            <pc:sldMk cId="2439393469" sldId="362"/>
            <ac:spMk id="2" creationId="{63D3548E-370D-57A6-21F0-91BC39CBA148}"/>
          </ac:spMkLst>
        </pc:spChg>
      </pc:sldChg>
      <pc:sldChg chg="modSp mod">
        <pc:chgData name="Stefanie Schnyder" userId="323b24194741f6f9" providerId="LiveId" clId="{0D4F17C5-CEDD-43F9-B79C-F61F36A966C7}" dt="2024-01-13T08:33:12.522" v="215" actId="14100"/>
        <pc:sldMkLst>
          <pc:docMk/>
          <pc:sldMk cId="3552217591" sldId="363"/>
        </pc:sldMkLst>
        <pc:spChg chg="mod">
          <ac:chgData name="Stefanie Schnyder" userId="323b24194741f6f9" providerId="LiveId" clId="{0D4F17C5-CEDD-43F9-B79C-F61F36A966C7}" dt="2024-01-13T08:33:12.522" v="215" actId="14100"/>
          <ac:spMkLst>
            <pc:docMk/>
            <pc:sldMk cId="3552217591" sldId="363"/>
            <ac:spMk id="7" creationId="{3E1B0580-363F-4E8F-858D-F4161CC3878C}"/>
          </ac:spMkLst>
        </pc:spChg>
      </pc:sldChg>
      <pc:sldChg chg="delCm">
        <pc:chgData name="Stefanie Schnyder" userId="323b24194741f6f9" providerId="LiveId" clId="{0D4F17C5-CEDD-43F9-B79C-F61F36A966C7}" dt="2024-01-13T08:24:40.538" v="88"/>
        <pc:sldMkLst>
          <pc:docMk/>
          <pc:sldMk cId="1057159914" sldId="370"/>
        </pc:sldMkLst>
        <pc:extLst>
          <p:ext xmlns:p="http://schemas.openxmlformats.org/presentationml/2006/main" uri="{D6D511B9-2390-475A-947B-AFAB55BFBCF1}">
            <pc226:cmChg xmlns:pc226="http://schemas.microsoft.com/office/powerpoint/2022/06/main/command" chg="del">
              <pc226:chgData name="Stefanie Schnyder" userId="323b24194741f6f9" providerId="LiveId" clId="{0D4F17C5-CEDD-43F9-B79C-F61F36A966C7}" dt="2024-01-13T08:24:40.538" v="88"/>
              <pc2:cmMkLst xmlns:pc2="http://schemas.microsoft.com/office/powerpoint/2019/9/main/command">
                <pc:docMk/>
                <pc:sldMk cId="1057159914" sldId="370"/>
                <pc2:cmMk id="{66FF116D-7001-4F25-8413-09EB20561E64}"/>
              </pc2:cmMkLst>
            </pc226:cmChg>
          </p:ext>
        </pc:extLst>
      </pc:sldChg>
      <pc:sldChg chg="delCm">
        <pc:chgData name="Stefanie Schnyder" userId="323b24194741f6f9" providerId="LiveId" clId="{0D4F17C5-CEDD-43F9-B79C-F61F36A966C7}" dt="2024-01-13T08:24:49.022" v="89"/>
        <pc:sldMkLst>
          <pc:docMk/>
          <pc:sldMk cId="953717474" sldId="371"/>
        </pc:sldMkLst>
        <pc:extLst>
          <p:ext xmlns:p="http://schemas.openxmlformats.org/presentationml/2006/main" uri="{D6D511B9-2390-475A-947B-AFAB55BFBCF1}">
            <pc226:cmChg xmlns:pc226="http://schemas.microsoft.com/office/powerpoint/2022/06/main/command" chg="del">
              <pc226:chgData name="Stefanie Schnyder" userId="323b24194741f6f9" providerId="LiveId" clId="{0D4F17C5-CEDD-43F9-B79C-F61F36A966C7}" dt="2024-01-13T08:24:49.022" v="89"/>
              <pc2:cmMkLst xmlns:pc2="http://schemas.microsoft.com/office/powerpoint/2019/9/main/command">
                <pc:docMk/>
                <pc:sldMk cId="953717474" sldId="371"/>
                <pc2:cmMk id="{2FD9693D-7DC8-4EDA-A5FD-617133D91213}"/>
              </pc2:cmMkLst>
            </pc226:cmChg>
          </p:ext>
        </pc:extLst>
      </pc:sldChg>
      <pc:sldChg chg="delCm modNotesTx">
        <pc:chgData name="Stefanie Schnyder" userId="323b24194741f6f9" providerId="LiveId" clId="{0D4F17C5-CEDD-43F9-B79C-F61F36A966C7}" dt="2024-01-13T08:35:33.033" v="277" actId="20577"/>
        <pc:sldMkLst>
          <pc:docMk/>
          <pc:sldMk cId="3524640003" sldId="373"/>
        </pc:sldMkLst>
        <pc:extLst>
          <p:ext xmlns:p="http://schemas.openxmlformats.org/presentationml/2006/main" uri="{D6D511B9-2390-475A-947B-AFAB55BFBCF1}">
            <pc226:cmChg xmlns:pc226="http://schemas.microsoft.com/office/powerpoint/2022/06/main/command" chg="del">
              <pc226:chgData name="Stefanie Schnyder" userId="323b24194741f6f9" providerId="LiveId" clId="{0D4F17C5-CEDD-43F9-B79C-F61F36A966C7}" dt="2024-01-13T08:24:55.750" v="90"/>
              <pc2:cmMkLst xmlns:pc2="http://schemas.microsoft.com/office/powerpoint/2019/9/main/command">
                <pc:docMk/>
                <pc:sldMk cId="3524640003" sldId="373"/>
                <pc2:cmMk id="{C22C245A-76B5-44D7-83B4-C66A04761373}"/>
              </pc2:cmMkLst>
            </pc226:cmChg>
          </p:ext>
        </pc:extLst>
      </pc:sldChg>
      <pc:sldChg chg="modSp mod">
        <pc:chgData name="Stefanie Schnyder" userId="323b24194741f6f9" providerId="LiveId" clId="{0D4F17C5-CEDD-43F9-B79C-F61F36A966C7}" dt="2024-01-13T08:24:05.935" v="86" actId="20577"/>
        <pc:sldMkLst>
          <pc:docMk/>
          <pc:sldMk cId="3215661835" sldId="1590"/>
        </pc:sldMkLst>
        <pc:spChg chg="mod">
          <ac:chgData name="Stefanie Schnyder" userId="323b24194741f6f9" providerId="LiveId" clId="{0D4F17C5-CEDD-43F9-B79C-F61F36A966C7}" dt="2024-01-13T08:24:05.935" v="86" actId="20577"/>
          <ac:spMkLst>
            <pc:docMk/>
            <pc:sldMk cId="3215661835" sldId="1590"/>
            <ac:spMk id="3" creationId="{C03385D2-C9E8-9CC2-1407-9DD58F50D909}"/>
          </ac:spMkLst>
        </pc:spChg>
      </pc:sldChg>
      <pc:sldChg chg="modSp mod">
        <pc:chgData name="Stefanie Schnyder" userId="323b24194741f6f9" providerId="LiveId" clId="{0D4F17C5-CEDD-43F9-B79C-F61F36A966C7}" dt="2024-01-13T10:09:01.601" v="735" actId="1076"/>
        <pc:sldMkLst>
          <pc:docMk/>
          <pc:sldMk cId="115325997" sldId="1614"/>
        </pc:sldMkLst>
        <pc:spChg chg="mod">
          <ac:chgData name="Stefanie Schnyder" userId="323b24194741f6f9" providerId="LiveId" clId="{0D4F17C5-CEDD-43F9-B79C-F61F36A966C7}" dt="2024-01-13T10:09:01.601" v="735" actId="1076"/>
          <ac:spMkLst>
            <pc:docMk/>
            <pc:sldMk cId="115325997" sldId="1614"/>
            <ac:spMk id="5" creationId="{9E6AC09A-0CC7-DE8C-CC85-98C2E3636212}"/>
          </ac:spMkLst>
        </pc:spChg>
      </pc:sldChg>
      <pc:sldChg chg="delSp modSp mod">
        <pc:chgData name="Stefanie Schnyder" userId="323b24194741f6f9" providerId="LiveId" clId="{0D4F17C5-CEDD-43F9-B79C-F61F36A966C7}" dt="2024-01-13T08:32:56.170" v="189" actId="1076"/>
        <pc:sldMkLst>
          <pc:docMk/>
          <pc:sldMk cId="1576018788" sldId="1615"/>
        </pc:sldMkLst>
        <pc:spChg chg="mod">
          <ac:chgData name="Stefanie Schnyder" userId="323b24194741f6f9" providerId="LiveId" clId="{0D4F17C5-CEDD-43F9-B79C-F61F36A966C7}" dt="2024-01-13T08:32:56.170" v="189" actId="1076"/>
          <ac:spMkLst>
            <pc:docMk/>
            <pc:sldMk cId="1576018788" sldId="1615"/>
            <ac:spMk id="2" creationId="{63D3548E-370D-57A6-21F0-91BC39CBA148}"/>
          </ac:spMkLst>
        </pc:spChg>
        <pc:spChg chg="del">
          <ac:chgData name="Stefanie Schnyder" userId="323b24194741f6f9" providerId="LiveId" clId="{0D4F17C5-CEDD-43F9-B79C-F61F36A966C7}" dt="2024-01-13T08:30:09.449" v="92" actId="478"/>
          <ac:spMkLst>
            <pc:docMk/>
            <pc:sldMk cId="1576018788" sldId="1615"/>
            <ac:spMk id="17" creationId="{9E6AC09A-0CC7-DE8C-CC85-98C2E3636212}"/>
          </ac:spMkLst>
        </pc:spChg>
      </pc:sldChg>
      <pc:sldChg chg="modSp mod modNotesTx">
        <pc:chgData name="Stefanie Schnyder" userId="323b24194741f6f9" providerId="LiveId" clId="{0D4F17C5-CEDD-43F9-B79C-F61F36A966C7}" dt="2024-01-13T11:18:32.306" v="2530" actId="20577"/>
        <pc:sldMkLst>
          <pc:docMk/>
          <pc:sldMk cId="4256782189" sldId="1617"/>
        </pc:sldMkLst>
        <pc:spChg chg="mod">
          <ac:chgData name="Stefanie Schnyder" userId="323b24194741f6f9" providerId="LiveId" clId="{0D4F17C5-CEDD-43F9-B79C-F61F36A966C7}" dt="2024-01-13T08:37:14.165" v="313" actId="20577"/>
          <ac:spMkLst>
            <pc:docMk/>
            <pc:sldMk cId="4256782189" sldId="1617"/>
            <ac:spMk id="3" creationId="{BC8CD629-C473-4B88-881D-D2D2832E8A05}"/>
          </ac:spMkLst>
        </pc:spChg>
      </pc:sldChg>
      <pc:sldChg chg="del mod modShow">
        <pc:chgData name="Stefanie Schnyder" userId="323b24194741f6f9" providerId="LiveId" clId="{0D4F17C5-CEDD-43F9-B79C-F61F36A966C7}" dt="2024-01-13T10:08:18.979" v="716" actId="2696"/>
        <pc:sldMkLst>
          <pc:docMk/>
          <pc:sldMk cId="3913273736" sldId="1619"/>
        </pc:sldMkLst>
      </pc:sldChg>
      <pc:sldChg chg="addSp delSp modSp new mod modNotesTx">
        <pc:chgData name="Stefanie Schnyder" userId="323b24194741f6f9" providerId="LiveId" clId="{0D4F17C5-CEDD-43F9-B79C-F61F36A966C7}" dt="2024-01-13T09:55:59.825" v="392" actId="20577"/>
        <pc:sldMkLst>
          <pc:docMk/>
          <pc:sldMk cId="1812983663" sldId="1620"/>
        </pc:sldMkLst>
        <pc:spChg chg="del">
          <ac:chgData name="Stefanie Schnyder" userId="323b24194741f6f9" providerId="LiveId" clId="{0D4F17C5-CEDD-43F9-B79C-F61F36A966C7}" dt="2024-01-13T09:55:33.060" v="326"/>
          <ac:spMkLst>
            <pc:docMk/>
            <pc:sldMk cId="1812983663" sldId="1620"/>
            <ac:spMk id="2" creationId="{3A9AED7F-B05B-1657-9F42-98592FD1E37E}"/>
          </ac:spMkLst>
        </pc:spChg>
        <pc:spChg chg="add mod">
          <ac:chgData name="Stefanie Schnyder" userId="323b24194741f6f9" providerId="LiveId" clId="{0D4F17C5-CEDD-43F9-B79C-F61F36A966C7}" dt="2024-01-13T09:55:40.782" v="340" actId="20577"/>
          <ac:spMkLst>
            <pc:docMk/>
            <pc:sldMk cId="1812983663" sldId="1620"/>
            <ac:spMk id="9" creationId="{A6B4C070-0A42-77F1-38BC-B9FC85F7D62B}"/>
          </ac:spMkLst>
        </pc:spChg>
        <pc:picChg chg="add mod">
          <ac:chgData name="Stefanie Schnyder" userId="323b24194741f6f9" providerId="LiveId" clId="{0D4F17C5-CEDD-43F9-B79C-F61F36A966C7}" dt="2024-01-13T09:55:25.404" v="325" actId="1076"/>
          <ac:picMkLst>
            <pc:docMk/>
            <pc:sldMk cId="1812983663" sldId="1620"/>
            <ac:picMk id="6" creationId="{F2B716A6-DB48-FD98-750E-D7445643F155}"/>
          </ac:picMkLst>
        </pc:picChg>
        <pc:picChg chg="add mod">
          <ac:chgData name="Stefanie Schnyder" userId="323b24194741f6f9" providerId="LiveId" clId="{0D4F17C5-CEDD-43F9-B79C-F61F36A966C7}" dt="2024-01-13T09:55:21.389" v="323" actId="1076"/>
          <ac:picMkLst>
            <pc:docMk/>
            <pc:sldMk cId="1812983663" sldId="1620"/>
            <ac:picMk id="8" creationId="{A98CFEE6-492B-2BBC-0EBF-9DCFE38168B7}"/>
          </ac:picMkLst>
        </pc:picChg>
      </pc:sldChg>
      <pc:sldChg chg="addSp modSp new mod">
        <pc:chgData name="Stefanie Schnyder" userId="323b24194741f6f9" providerId="LiveId" clId="{0D4F17C5-CEDD-43F9-B79C-F61F36A966C7}" dt="2024-01-13T10:05:07.306" v="715" actId="1076"/>
        <pc:sldMkLst>
          <pc:docMk/>
          <pc:sldMk cId="606654464" sldId="1621"/>
        </pc:sldMkLst>
        <pc:spChg chg="mod">
          <ac:chgData name="Stefanie Schnyder" userId="323b24194741f6f9" providerId="LiveId" clId="{0D4F17C5-CEDD-43F9-B79C-F61F36A966C7}" dt="2024-01-13T10:00:30.184" v="505" actId="20577"/>
          <ac:spMkLst>
            <pc:docMk/>
            <pc:sldMk cId="606654464" sldId="1621"/>
            <ac:spMk id="2" creationId="{A79D0FF9-C806-93F8-53F2-93270C68568A}"/>
          </ac:spMkLst>
        </pc:spChg>
        <pc:spChg chg="mod">
          <ac:chgData name="Stefanie Schnyder" userId="323b24194741f6f9" providerId="LiveId" clId="{0D4F17C5-CEDD-43F9-B79C-F61F36A966C7}" dt="2024-01-13T10:02:10.329" v="708" actId="20577"/>
          <ac:spMkLst>
            <pc:docMk/>
            <pc:sldMk cId="606654464" sldId="1621"/>
            <ac:spMk id="3" creationId="{D516EDC8-C485-5434-350F-82DD1B59B5D3}"/>
          </ac:spMkLst>
        </pc:spChg>
        <pc:picChg chg="add mod modCrop">
          <ac:chgData name="Stefanie Schnyder" userId="323b24194741f6f9" providerId="LiveId" clId="{0D4F17C5-CEDD-43F9-B79C-F61F36A966C7}" dt="2024-01-13T10:05:07.306" v="715" actId="1076"/>
          <ac:picMkLst>
            <pc:docMk/>
            <pc:sldMk cId="606654464" sldId="1621"/>
            <ac:picMk id="6" creationId="{6653588D-5022-E390-8148-EC7196DEE396}"/>
          </ac:picMkLst>
        </pc:picChg>
      </pc:sldChg>
      <pc:sldChg chg="addSp delSp modSp new mod modNotesTx">
        <pc:chgData name="Stefanie Schnyder" userId="323b24194741f6f9" providerId="LiveId" clId="{0D4F17C5-CEDD-43F9-B79C-F61F36A966C7}" dt="2024-01-13T11:17:15.299" v="2496" actId="1076"/>
        <pc:sldMkLst>
          <pc:docMk/>
          <pc:sldMk cId="640247604" sldId="1622"/>
        </pc:sldMkLst>
        <pc:spChg chg="mod">
          <ac:chgData name="Stefanie Schnyder" userId="323b24194741f6f9" providerId="LiveId" clId="{0D4F17C5-CEDD-43F9-B79C-F61F36A966C7}" dt="2024-01-13T11:00:34.218" v="2097" actId="20577"/>
          <ac:spMkLst>
            <pc:docMk/>
            <pc:sldMk cId="640247604" sldId="1622"/>
            <ac:spMk id="2" creationId="{24616537-5057-E735-2CAD-54A1D8DB124F}"/>
          </ac:spMkLst>
        </pc:spChg>
        <pc:spChg chg="del">
          <ac:chgData name="Stefanie Schnyder" userId="323b24194741f6f9" providerId="LiveId" clId="{0D4F17C5-CEDD-43F9-B79C-F61F36A966C7}" dt="2024-01-13T10:26:16.368" v="1429" actId="1032"/>
          <ac:spMkLst>
            <pc:docMk/>
            <pc:sldMk cId="640247604" sldId="1622"/>
            <ac:spMk id="3" creationId="{523AA302-BF45-FF49-95BD-D26EE82A7668}"/>
          </ac:spMkLst>
        </pc:spChg>
        <pc:spChg chg="add del mod">
          <ac:chgData name="Stefanie Schnyder" userId="323b24194741f6f9" providerId="LiveId" clId="{0D4F17C5-CEDD-43F9-B79C-F61F36A966C7}" dt="2024-01-13T10:31:33.220" v="1582" actId="11529"/>
          <ac:spMkLst>
            <pc:docMk/>
            <pc:sldMk cId="640247604" sldId="1622"/>
            <ac:spMk id="7" creationId="{57C96D57-2F53-8DDA-CB30-F9CA1E1E6784}"/>
          </ac:spMkLst>
        </pc:spChg>
        <pc:spChg chg="add mod">
          <ac:chgData name="Stefanie Schnyder" userId="323b24194741f6f9" providerId="LiveId" clId="{0D4F17C5-CEDD-43F9-B79C-F61F36A966C7}" dt="2024-01-13T10:31:48.277" v="1585"/>
          <ac:spMkLst>
            <pc:docMk/>
            <pc:sldMk cId="640247604" sldId="1622"/>
            <ac:spMk id="9" creationId="{71CB6637-1B01-5134-C1DE-5461D4B0A35D}"/>
          </ac:spMkLst>
        </pc:spChg>
        <pc:spChg chg="add mod">
          <ac:chgData name="Stefanie Schnyder" userId="323b24194741f6f9" providerId="LiveId" clId="{0D4F17C5-CEDD-43F9-B79C-F61F36A966C7}" dt="2024-01-13T10:31:48.277" v="1585"/>
          <ac:spMkLst>
            <pc:docMk/>
            <pc:sldMk cId="640247604" sldId="1622"/>
            <ac:spMk id="10" creationId="{73E4D895-8473-167F-B8EB-CA77A8EEC126}"/>
          </ac:spMkLst>
        </pc:spChg>
        <pc:spChg chg="add mod">
          <ac:chgData name="Stefanie Schnyder" userId="323b24194741f6f9" providerId="LiveId" clId="{0D4F17C5-CEDD-43F9-B79C-F61F36A966C7}" dt="2024-01-13T10:50:47.983" v="1823" actId="13822"/>
          <ac:spMkLst>
            <pc:docMk/>
            <pc:sldMk cId="640247604" sldId="1622"/>
            <ac:spMk id="12" creationId="{66D6B921-8729-8403-1347-4A8869658093}"/>
          </ac:spMkLst>
        </pc:spChg>
        <pc:spChg chg="add mod">
          <ac:chgData name="Stefanie Schnyder" userId="323b24194741f6f9" providerId="LiveId" clId="{0D4F17C5-CEDD-43F9-B79C-F61F36A966C7}" dt="2024-01-13T10:51:12.119" v="1824" actId="2085"/>
          <ac:spMkLst>
            <pc:docMk/>
            <pc:sldMk cId="640247604" sldId="1622"/>
            <ac:spMk id="13" creationId="{8494E018-F00B-60B0-EE87-A0AB87C88A27}"/>
          </ac:spMkLst>
        </pc:spChg>
        <pc:spChg chg="add mod">
          <ac:chgData name="Stefanie Schnyder" userId="323b24194741f6f9" providerId="LiveId" clId="{0D4F17C5-CEDD-43F9-B79C-F61F36A966C7}" dt="2024-01-13T10:32:09.598" v="1592"/>
          <ac:spMkLst>
            <pc:docMk/>
            <pc:sldMk cId="640247604" sldId="1622"/>
            <ac:spMk id="15" creationId="{F02C2472-C4EE-3A1F-BEF4-FA661E9439A5}"/>
          </ac:spMkLst>
        </pc:spChg>
        <pc:spChg chg="add mod">
          <ac:chgData name="Stefanie Schnyder" userId="323b24194741f6f9" providerId="LiveId" clId="{0D4F17C5-CEDD-43F9-B79C-F61F36A966C7}" dt="2024-01-13T10:32:09.598" v="1592"/>
          <ac:spMkLst>
            <pc:docMk/>
            <pc:sldMk cId="640247604" sldId="1622"/>
            <ac:spMk id="16" creationId="{7ED203E0-7449-D456-C038-ABC64DA60E26}"/>
          </ac:spMkLst>
        </pc:spChg>
        <pc:spChg chg="mod">
          <ac:chgData name="Stefanie Schnyder" userId="323b24194741f6f9" providerId="LiveId" clId="{0D4F17C5-CEDD-43F9-B79C-F61F36A966C7}" dt="2024-01-13T10:32:12.451" v="1593"/>
          <ac:spMkLst>
            <pc:docMk/>
            <pc:sldMk cId="640247604" sldId="1622"/>
            <ac:spMk id="18" creationId="{D7EE47BB-5583-EE87-E1A4-E8F9DAFA0CD4}"/>
          </ac:spMkLst>
        </pc:spChg>
        <pc:spChg chg="mod">
          <ac:chgData name="Stefanie Schnyder" userId="323b24194741f6f9" providerId="LiveId" clId="{0D4F17C5-CEDD-43F9-B79C-F61F36A966C7}" dt="2024-01-13T10:32:20.215" v="1596" actId="20577"/>
          <ac:spMkLst>
            <pc:docMk/>
            <pc:sldMk cId="640247604" sldId="1622"/>
            <ac:spMk id="19" creationId="{A652AF83-E560-9509-85AB-F8CDED1743FF}"/>
          </ac:spMkLst>
        </pc:spChg>
        <pc:spChg chg="add del mod">
          <ac:chgData name="Stefanie Schnyder" userId="323b24194741f6f9" providerId="LiveId" clId="{0D4F17C5-CEDD-43F9-B79C-F61F36A966C7}" dt="2024-01-13T11:15:23.606" v="2374" actId="478"/>
          <ac:spMkLst>
            <pc:docMk/>
            <pc:sldMk cId="640247604" sldId="1622"/>
            <ac:spMk id="20" creationId="{45B94FF5-5FE1-9428-371F-3CB0472CAB3B}"/>
          </ac:spMkLst>
        </pc:spChg>
        <pc:spChg chg="add mod">
          <ac:chgData name="Stefanie Schnyder" userId="323b24194741f6f9" providerId="LiveId" clId="{0D4F17C5-CEDD-43F9-B79C-F61F36A966C7}" dt="2024-01-13T11:05:15.115" v="2194" actId="1076"/>
          <ac:spMkLst>
            <pc:docMk/>
            <pc:sldMk cId="640247604" sldId="1622"/>
            <ac:spMk id="21" creationId="{703BC8BC-1604-00D4-BB8D-40DB96B08033}"/>
          </ac:spMkLst>
        </pc:spChg>
        <pc:spChg chg="mod">
          <ac:chgData name="Stefanie Schnyder" userId="323b24194741f6f9" providerId="LiveId" clId="{0D4F17C5-CEDD-43F9-B79C-F61F36A966C7}" dt="2024-01-13T10:33:55.653" v="1603"/>
          <ac:spMkLst>
            <pc:docMk/>
            <pc:sldMk cId="640247604" sldId="1622"/>
            <ac:spMk id="23" creationId="{89EBA200-32A3-7FC9-0DE4-62D65D37EFEE}"/>
          </ac:spMkLst>
        </pc:spChg>
        <pc:spChg chg="mod">
          <ac:chgData name="Stefanie Schnyder" userId="323b24194741f6f9" providerId="LiveId" clId="{0D4F17C5-CEDD-43F9-B79C-F61F36A966C7}" dt="2024-01-13T11:01:24.393" v="2108" actId="403"/>
          <ac:spMkLst>
            <pc:docMk/>
            <pc:sldMk cId="640247604" sldId="1622"/>
            <ac:spMk id="24" creationId="{6498EDD1-E090-5E40-00CC-B9FF93567A62}"/>
          </ac:spMkLst>
        </pc:spChg>
        <pc:spChg chg="mod">
          <ac:chgData name="Stefanie Schnyder" userId="323b24194741f6f9" providerId="LiveId" clId="{0D4F17C5-CEDD-43F9-B79C-F61F36A966C7}" dt="2024-01-13T10:34:21.624" v="1613"/>
          <ac:spMkLst>
            <pc:docMk/>
            <pc:sldMk cId="640247604" sldId="1622"/>
            <ac:spMk id="26" creationId="{8A655ED3-2F32-3944-C5D0-FCC511316BBB}"/>
          </ac:spMkLst>
        </pc:spChg>
        <pc:spChg chg="mod">
          <ac:chgData name="Stefanie Schnyder" userId="323b24194741f6f9" providerId="LiveId" clId="{0D4F17C5-CEDD-43F9-B79C-F61F36A966C7}" dt="2024-01-13T10:34:30.014" v="1616" actId="20577"/>
          <ac:spMkLst>
            <pc:docMk/>
            <pc:sldMk cId="640247604" sldId="1622"/>
            <ac:spMk id="27" creationId="{80E50329-6B6B-7963-95FB-749B6A135EF7}"/>
          </ac:spMkLst>
        </pc:spChg>
        <pc:spChg chg="mod">
          <ac:chgData name="Stefanie Schnyder" userId="323b24194741f6f9" providerId="LiveId" clId="{0D4F17C5-CEDD-43F9-B79C-F61F36A966C7}" dt="2024-01-13T10:34:33.144" v="1617"/>
          <ac:spMkLst>
            <pc:docMk/>
            <pc:sldMk cId="640247604" sldId="1622"/>
            <ac:spMk id="29" creationId="{A2AC1F44-9BCF-4C10-C8A1-5052D6FF4B0A}"/>
          </ac:spMkLst>
        </pc:spChg>
        <pc:spChg chg="mod">
          <ac:chgData name="Stefanie Schnyder" userId="323b24194741f6f9" providerId="LiveId" clId="{0D4F17C5-CEDD-43F9-B79C-F61F36A966C7}" dt="2024-01-13T10:34:41.170" v="1621" actId="6549"/>
          <ac:spMkLst>
            <pc:docMk/>
            <pc:sldMk cId="640247604" sldId="1622"/>
            <ac:spMk id="30" creationId="{1EC7B4AE-54F2-A8F4-D1DB-8E66EB0D2C56}"/>
          </ac:spMkLst>
        </pc:spChg>
        <pc:spChg chg="mod">
          <ac:chgData name="Stefanie Schnyder" userId="323b24194741f6f9" providerId="LiveId" clId="{0D4F17C5-CEDD-43F9-B79C-F61F36A966C7}" dt="2024-01-13T10:50:45.837" v="1822" actId="13822"/>
          <ac:spMkLst>
            <pc:docMk/>
            <pc:sldMk cId="640247604" sldId="1622"/>
            <ac:spMk id="32" creationId="{CBC6D035-0D33-DDD0-0559-577A2F4DB6F7}"/>
          </ac:spMkLst>
        </pc:spChg>
        <pc:spChg chg="mod">
          <ac:chgData name="Stefanie Schnyder" userId="323b24194741f6f9" providerId="LiveId" clId="{0D4F17C5-CEDD-43F9-B79C-F61F36A966C7}" dt="2024-01-13T10:51:17.961" v="1825" actId="2085"/>
          <ac:spMkLst>
            <pc:docMk/>
            <pc:sldMk cId="640247604" sldId="1622"/>
            <ac:spMk id="33" creationId="{5055817D-33D4-60EF-8D67-73994D278166}"/>
          </ac:spMkLst>
        </pc:spChg>
        <pc:spChg chg="add del mod">
          <ac:chgData name="Stefanie Schnyder" userId="323b24194741f6f9" providerId="LiveId" clId="{0D4F17C5-CEDD-43F9-B79C-F61F36A966C7}" dt="2024-01-13T10:35:25.232" v="1634" actId="21"/>
          <ac:spMkLst>
            <pc:docMk/>
            <pc:sldMk cId="640247604" sldId="1622"/>
            <ac:spMk id="34" creationId="{3A19EF12-5911-DA85-91C8-F53366854116}"/>
          </ac:spMkLst>
        </pc:spChg>
        <pc:spChg chg="add mod">
          <ac:chgData name="Stefanie Schnyder" userId="323b24194741f6f9" providerId="LiveId" clId="{0D4F17C5-CEDD-43F9-B79C-F61F36A966C7}" dt="2024-01-13T11:03:01.854" v="2134" actId="1076"/>
          <ac:spMkLst>
            <pc:docMk/>
            <pc:sldMk cId="640247604" sldId="1622"/>
            <ac:spMk id="35" creationId="{FA02C5D0-D419-6799-95A3-47B5084D28F1}"/>
          </ac:spMkLst>
        </pc:spChg>
        <pc:spChg chg="add mod">
          <ac:chgData name="Stefanie Schnyder" userId="323b24194741f6f9" providerId="LiveId" clId="{0D4F17C5-CEDD-43F9-B79C-F61F36A966C7}" dt="2024-01-13T10:51:41.028" v="1827" actId="13822"/>
          <ac:spMkLst>
            <pc:docMk/>
            <pc:sldMk cId="640247604" sldId="1622"/>
            <ac:spMk id="36" creationId="{3A19EF12-5911-DA85-91C8-F53366854116}"/>
          </ac:spMkLst>
        </pc:spChg>
        <pc:spChg chg="add del mod">
          <ac:chgData name="Stefanie Schnyder" userId="323b24194741f6f9" providerId="LiveId" clId="{0D4F17C5-CEDD-43F9-B79C-F61F36A966C7}" dt="2024-01-13T10:37:05.220" v="1658" actId="478"/>
          <ac:spMkLst>
            <pc:docMk/>
            <pc:sldMk cId="640247604" sldId="1622"/>
            <ac:spMk id="37" creationId="{9E4458A3-667A-A147-2B04-184082994C12}"/>
          </ac:spMkLst>
        </pc:spChg>
        <pc:spChg chg="add del mod">
          <ac:chgData name="Stefanie Schnyder" userId="323b24194741f6f9" providerId="LiveId" clId="{0D4F17C5-CEDD-43F9-B79C-F61F36A966C7}" dt="2024-01-13T10:37:06.181" v="1659" actId="478"/>
          <ac:spMkLst>
            <pc:docMk/>
            <pc:sldMk cId="640247604" sldId="1622"/>
            <ac:spMk id="38" creationId="{0C92FC25-29A7-500A-91B5-8B4B479EC0B4}"/>
          </ac:spMkLst>
        </pc:spChg>
        <pc:spChg chg="add del mod">
          <ac:chgData name="Stefanie Schnyder" userId="323b24194741f6f9" providerId="LiveId" clId="{0D4F17C5-CEDD-43F9-B79C-F61F36A966C7}" dt="2024-01-13T10:36:37.825" v="1653" actId="478"/>
          <ac:spMkLst>
            <pc:docMk/>
            <pc:sldMk cId="640247604" sldId="1622"/>
            <ac:spMk id="39" creationId="{9D194264-8D80-5EE5-D2D9-DD973D5A34E0}"/>
          </ac:spMkLst>
        </pc:spChg>
        <pc:spChg chg="add del mod">
          <ac:chgData name="Stefanie Schnyder" userId="323b24194741f6f9" providerId="LiveId" clId="{0D4F17C5-CEDD-43F9-B79C-F61F36A966C7}" dt="2024-01-13T10:36:39.995" v="1655" actId="21"/>
          <ac:spMkLst>
            <pc:docMk/>
            <pc:sldMk cId="640247604" sldId="1622"/>
            <ac:spMk id="40" creationId="{68B406B3-CC99-FDE1-8CDF-E397E0728712}"/>
          </ac:spMkLst>
        </pc:spChg>
        <pc:spChg chg="add mod">
          <ac:chgData name="Stefanie Schnyder" userId="323b24194741f6f9" providerId="LiveId" clId="{0D4F17C5-CEDD-43F9-B79C-F61F36A966C7}" dt="2024-01-13T11:17:15.299" v="2496" actId="1076"/>
          <ac:spMkLst>
            <pc:docMk/>
            <pc:sldMk cId="640247604" sldId="1622"/>
            <ac:spMk id="41" creationId="{68B406B3-CC99-FDE1-8CDF-E397E0728712}"/>
          </ac:spMkLst>
        </pc:spChg>
        <pc:spChg chg="add mod">
          <ac:chgData name="Stefanie Schnyder" userId="323b24194741f6f9" providerId="LiveId" clId="{0D4F17C5-CEDD-43F9-B79C-F61F36A966C7}" dt="2024-01-13T11:16:16.299" v="2389" actId="20578"/>
          <ac:spMkLst>
            <pc:docMk/>
            <pc:sldMk cId="640247604" sldId="1622"/>
            <ac:spMk id="42" creationId="{1ADBB877-6AA4-9474-C9BC-16F7C65F8509}"/>
          </ac:spMkLst>
        </pc:spChg>
        <pc:spChg chg="add mod">
          <ac:chgData name="Stefanie Schnyder" userId="323b24194741f6f9" providerId="LiveId" clId="{0D4F17C5-CEDD-43F9-B79C-F61F36A966C7}" dt="2024-01-13T11:16:10.017" v="2386" actId="113"/>
          <ac:spMkLst>
            <pc:docMk/>
            <pc:sldMk cId="640247604" sldId="1622"/>
            <ac:spMk id="43" creationId="{0CBFB4C7-D5D5-DDA2-ADC8-C80F26EA3574}"/>
          </ac:spMkLst>
        </pc:spChg>
        <pc:spChg chg="add mod">
          <ac:chgData name="Stefanie Schnyder" userId="323b24194741f6f9" providerId="LiveId" clId="{0D4F17C5-CEDD-43F9-B79C-F61F36A966C7}" dt="2024-01-13T11:16:12.811" v="2387" actId="113"/>
          <ac:spMkLst>
            <pc:docMk/>
            <pc:sldMk cId="640247604" sldId="1622"/>
            <ac:spMk id="44" creationId="{F8EA2632-A157-88F5-627F-69349E3B7EEB}"/>
          </ac:spMkLst>
        </pc:spChg>
        <pc:spChg chg="mod">
          <ac:chgData name="Stefanie Schnyder" userId="323b24194741f6f9" providerId="LiveId" clId="{0D4F17C5-CEDD-43F9-B79C-F61F36A966C7}" dt="2024-01-13T10:53:43.841" v="1880" actId="207"/>
          <ac:spMkLst>
            <pc:docMk/>
            <pc:sldMk cId="640247604" sldId="1622"/>
            <ac:spMk id="46" creationId="{E47852BB-8233-6B53-A182-BEEA8B4E0FF2}"/>
          </ac:spMkLst>
        </pc:spChg>
        <pc:spChg chg="mod">
          <ac:chgData name="Stefanie Schnyder" userId="323b24194741f6f9" providerId="LiveId" clId="{0D4F17C5-CEDD-43F9-B79C-F61F36A966C7}" dt="2024-01-13T10:53:43.841" v="1880" actId="207"/>
          <ac:spMkLst>
            <pc:docMk/>
            <pc:sldMk cId="640247604" sldId="1622"/>
            <ac:spMk id="47" creationId="{27F331A6-FFF7-1AE2-4F87-247B54DFBFFD}"/>
          </ac:spMkLst>
        </pc:spChg>
        <pc:spChg chg="add mod">
          <ac:chgData name="Stefanie Schnyder" userId="323b24194741f6f9" providerId="LiveId" clId="{0D4F17C5-CEDD-43F9-B79C-F61F36A966C7}" dt="2024-01-13T11:03:05.851" v="2135" actId="1076"/>
          <ac:spMkLst>
            <pc:docMk/>
            <pc:sldMk cId="640247604" sldId="1622"/>
            <ac:spMk id="48" creationId="{CCEB7448-59F3-06D7-CF22-0D31952A1C38}"/>
          </ac:spMkLst>
        </pc:spChg>
        <pc:spChg chg="add mod">
          <ac:chgData name="Stefanie Schnyder" userId="323b24194741f6f9" providerId="LiveId" clId="{0D4F17C5-CEDD-43F9-B79C-F61F36A966C7}" dt="2024-01-13T11:13:54.588" v="2313" actId="1076"/>
          <ac:spMkLst>
            <pc:docMk/>
            <pc:sldMk cId="640247604" sldId="1622"/>
            <ac:spMk id="49" creationId="{15414AB0-7817-76BC-9DD6-95D4C20502E5}"/>
          </ac:spMkLst>
        </pc:spChg>
        <pc:spChg chg="mod">
          <ac:chgData name="Stefanie Schnyder" userId="323b24194741f6f9" providerId="LiveId" clId="{0D4F17C5-CEDD-43F9-B79C-F61F36A966C7}" dt="2024-01-13T11:01:36.281" v="2110"/>
          <ac:spMkLst>
            <pc:docMk/>
            <pc:sldMk cId="640247604" sldId="1622"/>
            <ac:spMk id="51" creationId="{221C9BE8-6BB4-AAC2-351F-94A73B7C8910}"/>
          </ac:spMkLst>
        </pc:spChg>
        <pc:spChg chg="mod">
          <ac:chgData name="Stefanie Schnyder" userId="323b24194741f6f9" providerId="LiveId" clId="{0D4F17C5-CEDD-43F9-B79C-F61F36A966C7}" dt="2024-01-13T11:04:03.607" v="2168" actId="20577"/>
          <ac:spMkLst>
            <pc:docMk/>
            <pc:sldMk cId="640247604" sldId="1622"/>
            <ac:spMk id="52" creationId="{79AD0A54-61C1-97CA-C089-E107E24DCEB8}"/>
          </ac:spMkLst>
        </pc:spChg>
        <pc:spChg chg="del mod topLvl">
          <ac:chgData name="Stefanie Schnyder" userId="323b24194741f6f9" providerId="LiveId" clId="{0D4F17C5-CEDD-43F9-B79C-F61F36A966C7}" dt="2024-01-13T11:14:55.396" v="2361" actId="478"/>
          <ac:spMkLst>
            <pc:docMk/>
            <pc:sldMk cId="640247604" sldId="1622"/>
            <ac:spMk id="54" creationId="{5CF53260-EBDE-D1A2-7C89-9FD57528CC70}"/>
          </ac:spMkLst>
        </pc:spChg>
        <pc:spChg chg="del mod topLvl">
          <ac:chgData name="Stefanie Schnyder" userId="323b24194741f6f9" providerId="LiveId" clId="{0D4F17C5-CEDD-43F9-B79C-F61F36A966C7}" dt="2024-01-13T11:14:53.581" v="2360" actId="478"/>
          <ac:spMkLst>
            <pc:docMk/>
            <pc:sldMk cId="640247604" sldId="1622"/>
            <ac:spMk id="55" creationId="{1B3CE216-6BCC-BFEE-C669-C229C36405A9}"/>
          </ac:spMkLst>
        </pc:spChg>
        <pc:spChg chg="mod">
          <ac:chgData name="Stefanie Schnyder" userId="323b24194741f6f9" providerId="LiveId" clId="{0D4F17C5-CEDD-43F9-B79C-F61F36A966C7}" dt="2024-01-13T11:01:57.560" v="2117"/>
          <ac:spMkLst>
            <pc:docMk/>
            <pc:sldMk cId="640247604" sldId="1622"/>
            <ac:spMk id="57" creationId="{25DBF63C-A8D0-2437-1CEB-F2F8E5C4EB19}"/>
          </ac:spMkLst>
        </pc:spChg>
        <pc:spChg chg="mod">
          <ac:chgData name="Stefanie Schnyder" userId="323b24194741f6f9" providerId="LiveId" clId="{0D4F17C5-CEDD-43F9-B79C-F61F36A966C7}" dt="2024-01-13T11:04:41.645" v="2178" actId="20577"/>
          <ac:spMkLst>
            <pc:docMk/>
            <pc:sldMk cId="640247604" sldId="1622"/>
            <ac:spMk id="58" creationId="{94AC5C0F-7738-43BE-1700-38A8CA327521}"/>
          </ac:spMkLst>
        </pc:spChg>
        <pc:spChg chg="mod">
          <ac:chgData name="Stefanie Schnyder" userId="323b24194741f6f9" providerId="LiveId" clId="{0D4F17C5-CEDD-43F9-B79C-F61F36A966C7}" dt="2024-01-13T11:01:58.096" v="2118"/>
          <ac:spMkLst>
            <pc:docMk/>
            <pc:sldMk cId="640247604" sldId="1622"/>
            <ac:spMk id="60" creationId="{4119733D-1DE5-125F-769F-123FCD6AF3C7}"/>
          </ac:spMkLst>
        </pc:spChg>
        <pc:spChg chg="mod">
          <ac:chgData name="Stefanie Schnyder" userId="323b24194741f6f9" providerId="LiveId" clId="{0D4F17C5-CEDD-43F9-B79C-F61F36A966C7}" dt="2024-01-13T11:04:56.219" v="2186" actId="6549"/>
          <ac:spMkLst>
            <pc:docMk/>
            <pc:sldMk cId="640247604" sldId="1622"/>
            <ac:spMk id="61" creationId="{83B34883-CBE5-77BE-E105-0C5BB45883F9}"/>
          </ac:spMkLst>
        </pc:spChg>
        <pc:spChg chg="mod">
          <ac:chgData name="Stefanie Schnyder" userId="323b24194741f6f9" providerId="LiveId" clId="{0D4F17C5-CEDD-43F9-B79C-F61F36A966C7}" dt="2024-01-13T11:03:17.918" v="2138"/>
          <ac:spMkLst>
            <pc:docMk/>
            <pc:sldMk cId="640247604" sldId="1622"/>
            <ac:spMk id="63" creationId="{137613F2-2EB7-5D7D-5747-665582727C71}"/>
          </ac:spMkLst>
        </pc:spChg>
        <pc:spChg chg="mod">
          <ac:chgData name="Stefanie Schnyder" userId="323b24194741f6f9" providerId="LiveId" clId="{0D4F17C5-CEDD-43F9-B79C-F61F36A966C7}" dt="2024-01-13T11:03:17.918" v="2138"/>
          <ac:spMkLst>
            <pc:docMk/>
            <pc:sldMk cId="640247604" sldId="1622"/>
            <ac:spMk id="64" creationId="{E6718AD6-C0B6-BE31-FDA1-37EE435F9360}"/>
          </ac:spMkLst>
        </pc:spChg>
        <pc:spChg chg="mod">
          <ac:chgData name="Stefanie Schnyder" userId="323b24194741f6f9" providerId="LiveId" clId="{0D4F17C5-CEDD-43F9-B79C-F61F36A966C7}" dt="2024-01-13T11:12:08.910" v="2234" actId="13822"/>
          <ac:spMkLst>
            <pc:docMk/>
            <pc:sldMk cId="640247604" sldId="1622"/>
            <ac:spMk id="66" creationId="{73D6CDBC-228E-A414-DF7D-B96E3C4F2912}"/>
          </ac:spMkLst>
        </pc:spChg>
        <pc:spChg chg="mod">
          <ac:chgData name="Stefanie Schnyder" userId="323b24194741f6f9" providerId="LiveId" clId="{0D4F17C5-CEDD-43F9-B79C-F61F36A966C7}" dt="2024-01-13T11:12:08.910" v="2234" actId="13822"/>
          <ac:spMkLst>
            <pc:docMk/>
            <pc:sldMk cId="640247604" sldId="1622"/>
            <ac:spMk id="67" creationId="{06279DCF-6A07-1641-AFBA-51BECF5458BE}"/>
          </ac:spMkLst>
        </pc:spChg>
        <pc:spChg chg="mod">
          <ac:chgData name="Stefanie Schnyder" userId="323b24194741f6f9" providerId="LiveId" clId="{0D4F17C5-CEDD-43F9-B79C-F61F36A966C7}" dt="2024-01-13T11:03:44.040" v="2164"/>
          <ac:spMkLst>
            <pc:docMk/>
            <pc:sldMk cId="640247604" sldId="1622"/>
            <ac:spMk id="69" creationId="{F37168BD-60FE-9DBD-3F1D-4F3AF6059C30}"/>
          </ac:spMkLst>
        </pc:spChg>
        <pc:spChg chg="mod">
          <ac:chgData name="Stefanie Schnyder" userId="323b24194741f6f9" providerId="LiveId" clId="{0D4F17C5-CEDD-43F9-B79C-F61F36A966C7}" dt="2024-01-13T11:05:03.507" v="2192" actId="20577"/>
          <ac:spMkLst>
            <pc:docMk/>
            <pc:sldMk cId="640247604" sldId="1622"/>
            <ac:spMk id="70" creationId="{2BB60A1A-300D-1C22-B8BF-35EC2EF1105D}"/>
          </ac:spMkLst>
        </pc:spChg>
        <pc:spChg chg="add mod">
          <ac:chgData name="Stefanie Schnyder" userId="323b24194741f6f9" providerId="LiveId" clId="{0D4F17C5-CEDD-43F9-B79C-F61F36A966C7}" dt="2024-01-13T11:13:57.287" v="2314" actId="1076"/>
          <ac:spMkLst>
            <pc:docMk/>
            <pc:sldMk cId="640247604" sldId="1622"/>
            <ac:spMk id="71" creationId="{95FE3EF3-FA56-AD9D-7498-E6304D075783}"/>
          </ac:spMkLst>
        </pc:spChg>
        <pc:spChg chg="mod">
          <ac:chgData name="Stefanie Schnyder" userId="323b24194741f6f9" providerId="LiveId" clId="{0D4F17C5-CEDD-43F9-B79C-F61F36A966C7}" dt="2024-01-13T11:06:24.884" v="2201"/>
          <ac:spMkLst>
            <pc:docMk/>
            <pc:sldMk cId="640247604" sldId="1622"/>
            <ac:spMk id="73" creationId="{86D37E88-7F16-0183-F8BE-151EE3DB8C15}"/>
          </ac:spMkLst>
        </pc:spChg>
        <pc:spChg chg="mod">
          <ac:chgData name="Stefanie Schnyder" userId="323b24194741f6f9" providerId="LiveId" clId="{0D4F17C5-CEDD-43F9-B79C-F61F36A966C7}" dt="2024-01-13T11:08:08.163" v="2225" actId="207"/>
          <ac:spMkLst>
            <pc:docMk/>
            <pc:sldMk cId="640247604" sldId="1622"/>
            <ac:spMk id="74" creationId="{8A1CBAE1-20EB-1662-5CF1-61949BBD4151}"/>
          </ac:spMkLst>
        </pc:spChg>
        <pc:spChg chg="add mod">
          <ac:chgData name="Stefanie Schnyder" userId="323b24194741f6f9" providerId="LiveId" clId="{0D4F17C5-CEDD-43F9-B79C-F61F36A966C7}" dt="2024-01-13T11:13:06.310" v="2283" actId="1076"/>
          <ac:spMkLst>
            <pc:docMk/>
            <pc:sldMk cId="640247604" sldId="1622"/>
            <ac:spMk id="75" creationId="{D8A09E14-5CA3-EC11-603D-E9C06DC5F4D5}"/>
          </ac:spMkLst>
        </pc:spChg>
        <pc:spChg chg="add mod">
          <ac:chgData name="Stefanie Schnyder" userId="323b24194741f6f9" providerId="LiveId" clId="{0D4F17C5-CEDD-43F9-B79C-F61F36A966C7}" dt="2024-01-13T11:12:42.838" v="2261" actId="20577"/>
          <ac:spMkLst>
            <pc:docMk/>
            <pc:sldMk cId="640247604" sldId="1622"/>
            <ac:spMk id="76" creationId="{1340E75B-7DF4-178F-825D-66151B269BC1}"/>
          </ac:spMkLst>
        </pc:spChg>
        <pc:spChg chg="add mod">
          <ac:chgData name="Stefanie Schnyder" userId="323b24194741f6f9" providerId="LiveId" clId="{0D4F17C5-CEDD-43F9-B79C-F61F36A966C7}" dt="2024-01-13T11:13:51.341" v="2312" actId="1076"/>
          <ac:spMkLst>
            <pc:docMk/>
            <pc:sldMk cId="640247604" sldId="1622"/>
            <ac:spMk id="77" creationId="{154C8D72-9BF7-6F4A-F80E-29962DE84ABD}"/>
          </ac:spMkLst>
        </pc:spChg>
        <pc:spChg chg="add mod">
          <ac:chgData name="Stefanie Schnyder" userId="323b24194741f6f9" providerId="LiveId" clId="{0D4F17C5-CEDD-43F9-B79C-F61F36A966C7}" dt="2024-01-13T11:15:10.566" v="2366" actId="1076"/>
          <ac:spMkLst>
            <pc:docMk/>
            <pc:sldMk cId="640247604" sldId="1622"/>
            <ac:spMk id="78" creationId="{F5BDF9DC-B4C3-FA26-F6DE-649F96EED6B3}"/>
          </ac:spMkLst>
        </pc:spChg>
        <pc:spChg chg="add mod">
          <ac:chgData name="Stefanie Schnyder" userId="323b24194741f6f9" providerId="LiveId" clId="{0D4F17C5-CEDD-43F9-B79C-F61F36A966C7}" dt="2024-01-13T11:15:06.875" v="2365" actId="1076"/>
          <ac:spMkLst>
            <pc:docMk/>
            <pc:sldMk cId="640247604" sldId="1622"/>
            <ac:spMk id="79" creationId="{B4EC6DEB-24B9-4D84-B18B-30B8BE643B26}"/>
          </ac:spMkLst>
        </pc:spChg>
        <pc:spChg chg="add mod">
          <ac:chgData name="Stefanie Schnyder" userId="323b24194741f6f9" providerId="LiveId" clId="{0D4F17C5-CEDD-43F9-B79C-F61F36A966C7}" dt="2024-01-13T11:15:03.267" v="2364" actId="1076"/>
          <ac:spMkLst>
            <pc:docMk/>
            <pc:sldMk cId="640247604" sldId="1622"/>
            <ac:spMk id="80" creationId="{2E341872-70E2-18AC-79DA-BC0E82E418A4}"/>
          </ac:spMkLst>
        </pc:spChg>
        <pc:spChg chg="add mod">
          <ac:chgData name="Stefanie Schnyder" userId="323b24194741f6f9" providerId="LiveId" clId="{0D4F17C5-CEDD-43F9-B79C-F61F36A966C7}" dt="2024-01-13T11:15:52.887" v="2385" actId="1076"/>
          <ac:spMkLst>
            <pc:docMk/>
            <pc:sldMk cId="640247604" sldId="1622"/>
            <ac:spMk id="81" creationId="{867B9DC3-3712-B1B3-ADEC-C8041294E994}"/>
          </ac:spMkLst>
        </pc:spChg>
        <pc:spChg chg="add mod">
          <ac:chgData name="Stefanie Schnyder" userId="323b24194741f6f9" providerId="LiveId" clId="{0D4F17C5-CEDD-43F9-B79C-F61F36A966C7}" dt="2024-01-13T11:15:30.367" v="2375" actId="1076"/>
          <ac:spMkLst>
            <pc:docMk/>
            <pc:sldMk cId="640247604" sldId="1622"/>
            <ac:spMk id="82" creationId="{D93A9B99-8F7C-EAF1-0058-7C161E217DEB}"/>
          </ac:spMkLst>
        </pc:spChg>
        <pc:grpChg chg="add del mod">
          <ac:chgData name="Stefanie Schnyder" userId="323b24194741f6f9" providerId="LiveId" clId="{0D4F17C5-CEDD-43F9-B79C-F61F36A966C7}" dt="2024-01-13T11:02:10.625" v="2121" actId="478"/>
          <ac:grpSpMkLst>
            <pc:docMk/>
            <pc:sldMk cId="640247604" sldId="1622"/>
            <ac:grpSpMk id="8" creationId="{9DE5D22A-E2E1-40C2-A8E6-595BACCA20D2}"/>
          </ac:grpSpMkLst>
        </pc:grpChg>
        <pc:grpChg chg="add del mod">
          <ac:chgData name="Stefanie Schnyder" userId="323b24194741f6f9" providerId="LiveId" clId="{0D4F17C5-CEDD-43F9-B79C-F61F36A966C7}" dt="2024-01-13T11:03:41.279" v="2163" actId="478"/>
          <ac:grpSpMkLst>
            <pc:docMk/>
            <pc:sldMk cId="640247604" sldId="1622"/>
            <ac:grpSpMk id="11" creationId="{9CAB5957-71D3-9458-1E31-AA956E3A6617}"/>
          </ac:grpSpMkLst>
        </pc:grpChg>
        <pc:grpChg chg="add del mod">
          <ac:chgData name="Stefanie Schnyder" userId="323b24194741f6f9" providerId="LiveId" clId="{0D4F17C5-CEDD-43F9-B79C-F61F36A966C7}" dt="2024-01-13T10:34:55.684" v="1622" actId="478"/>
          <ac:grpSpMkLst>
            <pc:docMk/>
            <pc:sldMk cId="640247604" sldId="1622"/>
            <ac:grpSpMk id="14" creationId="{AF6252F9-FD2B-5DF8-9DD1-01763A677E10}"/>
          </ac:grpSpMkLst>
        </pc:grpChg>
        <pc:grpChg chg="add del mod">
          <ac:chgData name="Stefanie Schnyder" userId="323b24194741f6f9" providerId="LiveId" clId="{0D4F17C5-CEDD-43F9-B79C-F61F36A966C7}" dt="2024-01-13T11:02:02.108" v="2119" actId="478"/>
          <ac:grpSpMkLst>
            <pc:docMk/>
            <pc:sldMk cId="640247604" sldId="1622"/>
            <ac:grpSpMk id="17" creationId="{2E05D41F-77A5-E9D0-928B-48B2DDC94FEC}"/>
          </ac:grpSpMkLst>
        </pc:grpChg>
        <pc:grpChg chg="add del mod">
          <ac:chgData name="Stefanie Schnyder" userId="323b24194741f6f9" providerId="LiveId" clId="{0D4F17C5-CEDD-43F9-B79C-F61F36A966C7}" dt="2024-01-13T11:14:59.618" v="2363" actId="478"/>
          <ac:grpSpMkLst>
            <pc:docMk/>
            <pc:sldMk cId="640247604" sldId="1622"/>
            <ac:grpSpMk id="22" creationId="{DB715C1E-1D1F-F1D0-DA65-52CFCCD2936A}"/>
          </ac:grpSpMkLst>
        </pc:grpChg>
        <pc:grpChg chg="add del mod">
          <ac:chgData name="Stefanie Schnyder" userId="323b24194741f6f9" providerId="LiveId" clId="{0D4F17C5-CEDD-43F9-B79C-F61F36A966C7}" dt="2024-01-13T11:01:39.387" v="2111" actId="478"/>
          <ac:grpSpMkLst>
            <pc:docMk/>
            <pc:sldMk cId="640247604" sldId="1622"/>
            <ac:grpSpMk id="25" creationId="{BFCFB52C-C7E6-D79E-AF04-CD228813A691}"/>
          </ac:grpSpMkLst>
        </pc:grpChg>
        <pc:grpChg chg="add del mod">
          <ac:chgData name="Stefanie Schnyder" userId="323b24194741f6f9" providerId="LiveId" clId="{0D4F17C5-CEDD-43F9-B79C-F61F36A966C7}" dt="2024-01-13T11:01:53.754" v="2115" actId="478"/>
          <ac:grpSpMkLst>
            <pc:docMk/>
            <pc:sldMk cId="640247604" sldId="1622"/>
            <ac:grpSpMk id="28" creationId="{EEFEF69E-01ED-4749-5FC5-8A37678AB17E}"/>
          </ac:grpSpMkLst>
        </pc:grpChg>
        <pc:grpChg chg="add del mod">
          <ac:chgData name="Stefanie Schnyder" userId="323b24194741f6f9" providerId="LiveId" clId="{0D4F17C5-CEDD-43F9-B79C-F61F36A966C7}" dt="2024-01-13T11:03:37.484" v="2162" actId="478"/>
          <ac:grpSpMkLst>
            <pc:docMk/>
            <pc:sldMk cId="640247604" sldId="1622"/>
            <ac:grpSpMk id="31" creationId="{BD01AE08-99C7-2E8C-F0AD-8A5C3264FBD9}"/>
          </ac:grpSpMkLst>
        </pc:grpChg>
        <pc:grpChg chg="add del mod">
          <ac:chgData name="Stefanie Schnyder" userId="323b24194741f6f9" providerId="LiveId" clId="{0D4F17C5-CEDD-43F9-B79C-F61F36A966C7}" dt="2024-01-13T11:06:37.563" v="2202" actId="478"/>
          <ac:grpSpMkLst>
            <pc:docMk/>
            <pc:sldMk cId="640247604" sldId="1622"/>
            <ac:grpSpMk id="45" creationId="{111C9502-FC0B-9BB0-A8B8-CE7D937EECCE}"/>
          </ac:grpSpMkLst>
        </pc:grpChg>
        <pc:grpChg chg="add del mod">
          <ac:chgData name="Stefanie Schnyder" userId="323b24194741f6f9" providerId="LiveId" clId="{0D4F17C5-CEDD-43F9-B79C-F61F36A966C7}" dt="2024-01-13T11:14:57.449" v="2362" actId="478"/>
          <ac:grpSpMkLst>
            <pc:docMk/>
            <pc:sldMk cId="640247604" sldId="1622"/>
            <ac:grpSpMk id="50" creationId="{1119CA0F-D779-3765-5830-23B9EBCC9355}"/>
          </ac:grpSpMkLst>
        </pc:grpChg>
        <pc:grpChg chg="add del mod">
          <ac:chgData name="Stefanie Schnyder" userId="323b24194741f6f9" providerId="LiveId" clId="{0D4F17C5-CEDD-43F9-B79C-F61F36A966C7}" dt="2024-01-13T11:14:53.581" v="2360" actId="478"/>
          <ac:grpSpMkLst>
            <pc:docMk/>
            <pc:sldMk cId="640247604" sldId="1622"/>
            <ac:grpSpMk id="53" creationId="{8014674F-BA0E-CE03-7802-C93A4AB91235}"/>
          </ac:grpSpMkLst>
        </pc:grpChg>
        <pc:grpChg chg="add del mod">
          <ac:chgData name="Stefanie Schnyder" userId="323b24194741f6f9" providerId="LiveId" clId="{0D4F17C5-CEDD-43F9-B79C-F61F36A966C7}" dt="2024-01-13T11:15:21.279" v="2373" actId="478"/>
          <ac:grpSpMkLst>
            <pc:docMk/>
            <pc:sldMk cId="640247604" sldId="1622"/>
            <ac:grpSpMk id="56" creationId="{E29802CD-B0DD-9044-7DFF-96385D2AB6FD}"/>
          </ac:grpSpMkLst>
        </pc:grpChg>
        <pc:grpChg chg="add del mod">
          <ac:chgData name="Stefanie Schnyder" userId="323b24194741f6f9" providerId="LiveId" clId="{0D4F17C5-CEDD-43F9-B79C-F61F36A966C7}" dt="2024-01-13T11:15:35.169" v="2377" actId="478"/>
          <ac:grpSpMkLst>
            <pc:docMk/>
            <pc:sldMk cId="640247604" sldId="1622"/>
            <ac:grpSpMk id="59" creationId="{184A1B23-7818-BDFF-9962-B16FE4F3B605}"/>
          </ac:grpSpMkLst>
        </pc:grpChg>
        <pc:grpChg chg="add del mod">
          <ac:chgData name="Stefanie Schnyder" userId="323b24194741f6f9" providerId="LiveId" clId="{0D4F17C5-CEDD-43F9-B79C-F61F36A966C7}" dt="2024-01-13T11:03:59.458" v="2166" actId="478"/>
          <ac:grpSpMkLst>
            <pc:docMk/>
            <pc:sldMk cId="640247604" sldId="1622"/>
            <ac:grpSpMk id="62" creationId="{4AA191F4-4636-E8F8-633C-55001635549B}"/>
          </ac:grpSpMkLst>
        </pc:grpChg>
        <pc:grpChg chg="add del mod">
          <ac:chgData name="Stefanie Schnyder" userId="323b24194741f6f9" providerId="LiveId" clId="{0D4F17C5-CEDD-43F9-B79C-F61F36A966C7}" dt="2024-01-13T11:13:14.088" v="2285" actId="478"/>
          <ac:grpSpMkLst>
            <pc:docMk/>
            <pc:sldMk cId="640247604" sldId="1622"/>
            <ac:grpSpMk id="65" creationId="{0ED8FEF9-84A4-5A69-FBDF-0D058335EAC4}"/>
          </ac:grpSpMkLst>
        </pc:grpChg>
        <pc:grpChg chg="add del mod">
          <ac:chgData name="Stefanie Schnyder" userId="323b24194741f6f9" providerId="LiveId" clId="{0D4F17C5-CEDD-43F9-B79C-F61F36A966C7}" dt="2024-01-13T11:13:01.960" v="2282" actId="478"/>
          <ac:grpSpMkLst>
            <pc:docMk/>
            <pc:sldMk cId="640247604" sldId="1622"/>
            <ac:grpSpMk id="68" creationId="{D70F8AE8-1FD3-C663-C346-9CF079FD3504}"/>
          </ac:grpSpMkLst>
        </pc:grpChg>
        <pc:grpChg chg="add del mod">
          <ac:chgData name="Stefanie Schnyder" userId="323b24194741f6f9" providerId="LiveId" clId="{0D4F17C5-CEDD-43F9-B79C-F61F36A966C7}" dt="2024-01-13T11:13:46.697" v="2311" actId="478"/>
          <ac:grpSpMkLst>
            <pc:docMk/>
            <pc:sldMk cId="640247604" sldId="1622"/>
            <ac:grpSpMk id="72" creationId="{A7C6BBEF-D17A-28E8-C6DA-52827A7F1F30}"/>
          </ac:grpSpMkLst>
        </pc:grpChg>
        <pc:graphicFrameChg chg="add mod modGraphic">
          <ac:chgData name="Stefanie Schnyder" userId="323b24194741f6f9" providerId="LiveId" clId="{0D4F17C5-CEDD-43F9-B79C-F61F36A966C7}" dt="2024-01-13T10:32:08.212" v="1591"/>
          <ac:graphicFrameMkLst>
            <pc:docMk/>
            <pc:sldMk cId="640247604" sldId="1622"/>
            <ac:graphicFrameMk id="5" creationId="{61E7FF53-4910-29B1-0C7C-2C286B62875D}"/>
          </ac:graphicFrameMkLst>
        </pc:graphicFrameChg>
        <pc:graphicFrameChg chg="add del mod">
          <ac:chgData name="Stefanie Schnyder" userId="323b24194741f6f9" providerId="LiveId" clId="{0D4F17C5-CEDD-43F9-B79C-F61F36A966C7}" dt="2024-01-13T10:37:42.002" v="1660" actId="478"/>
          <ac:graphicFrameMkLst>
            <pc:docMk/>
            <pc:sldMk cId="640247604" sldId="1622"/>
            <ac:graphicFrameMk id="6" creationId="{F06C3871-EAE5-CB93-2B5D-B8D0072BD9D1}"/>
          </ac:graphicFrameMkLst>
        </pc:graphicFrameChg>
      </pc:sldChg>
      <pc:sldChg chg="modSp new del mod">
        <pc:chgData name="Stefanie Schnyder" userId="323b24194741f6f9" providerId="LiveId" clId="{0D4F17C5-CEDD-43F9-B79C-F61F36A966C7}" dt="2024-01-13T10:18:54.220" v="1427" actId="2696"/>
        <pc:sldMkLst>
          <pc:docMk/>
          <pc:sldMk cId="2869254440" sldId="1622"/>
        </pc:sldMkLst>
        <pc:spChg chg="mod">
          <ac:chgData name="Stefanie Schnyder" userId="323b24194741f6f9" providerId="LiveId" clId="{0D4F17C5-CEDD-43F9-B79C-F61F36A966C7}" dt="2024-01-13T10:10:29.728" v="757" actId="207"/>
          <ac:spMkLst>
            <pc:docMk/>
            <pc:sldMk cId="2869254440" sldId="1622"/>
            <ac:spMk id="2" creationId="{70764570-357C-7326-3A7A-02ED4BC6DA92}"/>
          </ac:spMkLst>
        </pc:spChg>
        <pc:spChg chg="mod">
          <ac:chgData name="Stefanie Schnyder" userId="323b24194741f6f9" providerId="LiveId" clId="{0D4F17C5-CEDD-43F9-B79C-F61F36A966C7}" dt="2024-01-13T10:13:27.938" v="1426" actId="20577"/>
          <ac:spMkLst>
            <pc:docMk/>
            <pc:sldMk cId="2869254440" sldId="1622"/>
            <ac:spMk id="3" creationId="{4BE984CE-027A-F24D-0D62-792AE54CCE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A226A-5052-43E2-A65E-27C6EC8B66C7}" type="doc">
      <dgm:prSet loTypeId="urn:microsoft.com/office/officeart/2005/8/layout/equation2" loCatId="process" qsTypeId="urn:microsoft.com/office/officeart/2005/8/quickstyle/simple1" qsCatId="simple" csTypeId="urn:microsoft.com/office/officeart/2005/8/colors/accent1_2" csCatId="accent1" phldr="1"/>
      <dgm:spPr/>
    </dgm:pt>
    <dgm:pt modelId="{B44D107C-761E-4FE1-98B6-F6D36BE26903}" type="pres">
      <dgm:prSet presAssocID="{F05A226A-5052-43E2-A65E-27C6EC8B66C7}" presName="Name0" presStyleCnt="0">
        <dgm:presLayoutVars>
          <dgm:dir/>
          <dgm:resizeHandles val="exact"/>
        </dgm:presLayoutVars>
      </dgm:prSet>
      <dgm:spPr/>
    </dgm:pt>
  </dgm:ptLst>
  <dgm:cxnLst>
    <dgm:cxn modelId="{AA998387-0710-48E1-AF9E-C2FAB4FE80BF}" type="presOf" srcId="{F05A226A-5052-43E2-A65E-27C6EC8B66C7}" destId="{B44D107C-761E-4FE1-98B6-F6D36BE26903}"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53AD4CD-F02B-4A20-AC18-0E4A7E964D17}" type="datetimeFigureOut">
              <a:rPr lang="de-CH" smtClean="0"/>
              <a:t>10.06.2024</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36.850"/>
    </inkml:context>
    <inkml:brush xml:id="br0">
      <inkml:brushProperty name="width" value="0.05" units="cm"/>
      <inkml:brushProperty name="height" value="0.05" units="cm"/>
      <inkml:brushProperty name="color" value="#E71224"/>
    </inkml:brush>
  </inkml:definitions>
  <inkml:trace contextRef="#ctx0" brushRef="#br0">2042 5665 24575,'-2'-1'0,"1"1"0,0 0 0,-1-1 0,1 1 0,0-1 0,0 1 0,-1-1 0,1 0 0,0 1 0,0-1 0,0 0 0,0 0 0,0 0 0,0 0 0,0-1 0,0 1 0,0 0 0,0 0 0,1 0 0,-1 0 0,0 0 0,0-2 0,-13-35 0,12 32 0,-15-61 0,3-1 0,-9-88 0,8 44 0,-1 30 0,-44-143 0,16 99 0,17 53 0,-27-122 0,34 65 0,-3-16 0,18 126 0,-1-1 0,0 1 0,-1 0 0,-18-34 0,-4-1 0,13 30 0,2 0 0,1-1 0,-19-53 0,24 52 0,-8-57 0,7 38 0,6 30 0,0 0 0,-2-24 0,5 2 0,-2 1 0,-1 0 0,-2 0 0,-2 0 0,-1 1 0,-1 1 0,-16-41 0,2 5 0,1 0 0,-18-99 0,18 68 0,-39-177 0,-58-234 0,97 450 0,-1 3 0,-4-1 0,-49-86 0,42 86 0,4 0 0,-44-118 0,34 6 0,33 130 0,-2 2 0,-2 0 0,-1 1 0,-25-58 0,30 86 0,1-1 0,-2 2 0,0-1 0,0 1 0,-1 1 0,-1 0 0,0 0 0,-14-12 0,-6 2 0,-53-31 0,62 41 0,2-1 0,-1-2 0,0 0 0,1-1 0,1-1 0,0-1 0,-21-25 0,27 27 0,-1 2 0,0-1 0,0 2 0,-1 0 0,-27-16 0,27 18 0,0 2 0,1-3 0,0 0 0,1-1 0,0 1 0,1-1 0,-14-20 0,19 21 0,0-2 0,1 0 0,1 0 0,-1 0 0,2-1 0,-1 1 0,2-1 0,-1 0 0,0-18 0,0 9 0,-9-40 0,-18-30 0,17 55 0,1-2 0,-13-72 0,21 92-1365,-1 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0.171"/>
    </inkml:context>
    <inkml:brush xml:id="br0">
      <inkml:brushProperty name="width" value="0.05" units="cm"/>
      <inkml:brushProperty name="height" value="0.05" units="cm"/>
      <inkml:brushProperty name="color" value="#E71224"/>
    </inkml:brush>
  </inkml:definitions>
  <inkml:trace contextRef="#ctx0" brushRef="#br0">984 12462 24575,'0'-11'0,"1"1"0,1-1 0,-1 0 0,7-20 0,-2 7 0,67-309 0,43-410 0,-78 179-783,-24-5 596,1-29 263,27 2-105,47 2-308,26 1-324,24-146 174,-7-453 154,-100-12 0,-33 990 655,-19-628 2430,15 791-2752,-2 1 0,-2 0 0,-2 0 0,-29-83 0,-88-183 0,87 225 0,-390-820-667,224 490 702,115 224-35,-43-88 0,87 195 0,-62-90 0,-71-61 458,103 142-371,-96-154 0,152 215-87,4 6 0,-31-62 0,63 99 0,17 18 0,-16-12 0,111 63 0,-5-5 0,-105-58 0,-1 1 0,0 0 0,-1 2 0,-1-1 0,20 29 0,-6-6 0,58 77 0,-72-98 0,0-1 0,0-1 0,1 0 0,0-2 0,19 12 0,-25-18 17,0-2 0,0 0 1,1 1-1,-1-2 0,1 0 0,15 2 0,-21-4-88,0 0 1,0 1-1,0-1 0,0 0 0,1 0 1,-1-1-1,0 1 0,0-1 1,0 0-1,-1 0 0,1 0 0,0 0 1,0 0-1,0-1 0,0 0 1,0 0-1,-1 0 0,1 0 0,-1 0 1,5-6-1,2-9-6755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9.86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0.57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5.4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52.26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23.29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16823F-8271-4E40-8173-30F60AD3F097}" type="datetimeFigureOut">
              <a:rPr lang="de-DE" smtClean="0"/>
              <a:pPr/>
              <a:t>10.06.2024</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80.png"/><Relationship Id="rId4" Type="http://schemas.openxmlformats.org/officeDocument/2006/relationships/image" Target="../media/image27.png"/><Relationship Id="rId9" Type="http://schemas.openxmlformats.org/officeDocument/2006/relationships/customXml" Target="../ink/ink4.xml"/></Relationships>
</file>

<file path=ppt/notesSlides/_rels/notesSlide3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miro.com/welcomeonboard/ejI5NWJkdjRhOUtmak5lWXFubE1TWmMyTllGbTNubGVxZVcxOHNxWHRtbmpscW55VmxnVGltalRIOENoSUNaNnwzNDU4NzY0NTUyNTA2NTc4ODc1fDI=?share_link_id=169648280550"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Begrüssung der Teilnehmenden</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Vorstellung des Coachs / </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duzen</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Zu Beginn ganz grober Überblick</a:t>
            </a:r>
          </a:p>
          <a:p>
            <a:r>
              <a:rPr lang="de-CH" dirty="0"/>
              <a:t>https://ovag.gemeinden-ag.ch/page/1211 </a:t>
            </a:r>
          </a:p>
        </p:txBody>
      </p:sp>
      <p:sp>
        <p:nvSpPr>
          <p:cNvPr id="4" name="Foliennummernplatzhalter 3"/>
          <p:cNvSpPr>
            <a:spLocks noGrp="1"/>
          </p:cNvSpPr>
          <p:nvPr>
            <p:ph type="sldNum" sz="quarter" idx="5"/>
          </p:nvPr>
        </p:nvSpPr>
        <p:spPr/>
        <p:txBody>
          <a:bodyPr/>
          <a:lstStyle/>
          <a:p>
            <a:fld id="{B4A389DC-B868-4A76-93F1-E20505CB5D10}" type="slidenum">
              <a:rPr lang="de-CH" smtClean="0"/>
              <a:pPr/>
              <a:t>1</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https://create.kahoot.it/auth/login </a:t>
            </a:r>
          </a:p>
          <a:p>
            <a:r>
              <a:rPr lang="de-DE" dirty="0" smtClean="0"/>
              <a:t>Benutzername: info@ov-ag.ch</a:t>
            </a:r>
          </a:p>
          <a:p>
            <a:r>
              <a:rPr lang="de-DE" dirty="0" smtClean="0"/>
              <a:t>Passwort: </a:t>
            </a:r>
            <a:r>
              <a:rPr lang="de-CH" sz="1200" kern="1200" dirty="0" smtClean="0">
                <a:solidFill>
                  <a:schemeClr val="tx1"/>
                </a:solidFill>
                <a:effectLst/>
                <a:latin typeface="+mn-lt"/>
                <a:ea typeface="+mn-ea"/>
                <a:cs typeface="+mn-cs"/>
              </a:rPr>
              <a:t>Winter2023+</a:t>
            </a:r>
          </a:p>
          <a:p>
            <a:r>
              <a:rPr lang="de-DE" sz="1200" kern="1200" dirty="0" smtClean="0">
                <a:solidFill>
                  <a:schemeClr val="tx1"/>
                </a:solidFill>
                <a:effectLst/>
                <a:latin typeface="+mn-lt"/>
                <a:ea typeface="+mn-ea"/>
                <a:cs typeface="+mn-cs"/>
              </a:rPr>
              <a:t>Wichtig</a:t>
            </a:r>
            <a:r>
              <a:rPr lang="de-DE" sz="1200" kern="1200" baseline="0" dirty="0" smtClean="0">
                <a:solidFill>
                  <a:schemeClr val="tx1"/>
                </a:solidFill>
                <a:effectLst/>
                <a:latin typeface="+mn-lt"/>
                <a:ea typeface="+mn-ea"/>
                <a:cs typeface="+mn-cs"/>
              </a:rPr>
              <a:t>: Nach dem einloggen wird eine </a:t>
            </a:r>
            <a:r>
              <a:rPr lang="de-DE" sz="1200" kern="1200" baseline="0" dirty="0" err="1" smtClean="0">
                <a:solidFill>
                  <a:schemeClr val="tx1"/>
                </a:solidFill>
                <a:effectLst/>
                <a:latin typeface="+mn-lt"/>
                <a:ea typeface="+mn-ea"/>
                <a:cs typeface="+mn-cs"/>
              </a:rPr>
              <a:t>bestätigungsmeldung</a:t>
            </a:r>
            <a:r>
              <a:rPr lang="de-DE" sz="1200" kern="1200" baseline="0" dirty="0" smtClean="0">
                <a:solidFill>
                  <a:schemeClr val="tx1"/>
                </a:solidFill>
                <a:effectLst/>
                <a:latin typeface="+mn-lt"/>
                <a:ea typeface="+mn-ea"/>
                <a:cs typeface="+mn-cs"/>
              </a:rPr>
              <a:t> kommen klickt auf „</a:t>
            </a:r>
            <a:r>
              <a:rPr lang="de-DE" sz="1200" kern="1200" baseline="0" dirty="0" err="1" smtClean="0">
                <a:solidFill>
                  <a:schemeClr val="tx1"/>
                </a:solidFill>
                <a:effectLst/>
                <a:latin typeface="+mn-lt"/>
                <a:ea typeface="+mn-ea"/>
                <a:cs typeface="+mn-cs"/>
              </a:rPr>
              <a:t>click</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here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to</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get</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access</a:t>
            </a:r>
            <a:r>
              <a:rPr lang="de-DE" sz="1200" kern="1200" baseline="0" dirty="0" smtClean="0">
                <a:solidFill>
                  <a:schemeClr val="tx1"/>
                </a:solidFill>
                <a:effectLst/>
                <a:latin typeface="+mn-lt"/>
                <a:ea typeface="+mn-ea"/>
                <a:cs typeface="+mn-cs"/>
              </a:rPr>
              <a:t>“ und gebt eure eigene Mailadresse ein </a:t>
            </a:r>
            <a:endParaRPr lang="de-CH"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Anleitung:</a:t>
            </a:r>
            <a:r>
              <a:rPr lang="de-DE" sz="1200" kern="1200" baseline="0" dirty="0" smtClean="0">
                <a:solidFill>
                  <a:schemeClr val="tx1"/>
                </a:solidFill>
                <a:effectLst/>
                <a:latin typeface="+mn-lt"/>
                <a:ea typeface="+mn-ea"/>
                <a:cs typeface="+mn-cs"/>
              </a:rPr>
              <a:t> Link öffnen, Login Daten eingeben, rechts oben auf „Meine </a:t>
            </a:r>
            <a:r>
              <a:rPr lang="de-DE" sz="1200" kern="1200" baseline="0" dirty="0" err="1" smtClean="0">
                <a:solidFill>
                  <a:schemeClr val="tx1"/>
                </a:solidFill>
                <a:effectLst/>
                <a:latin typeface="+mn-lt"/>
                <a:ea typeface="+mn-ea"/>
                <a:cs typeface="+mn-cs"/>
              </a:rPr>
              <a:t>Kahoots</a:t>
            </a:r>
            <a:r>
              <a:rPr lang="de-DE" sz="1200" kern="1200" baseline="0" dirty="0" smtClean="0">
                <a:solidFill>
                  <a:schemeClr val="tx1"/>
                </a:solidFill>
                <a:effectLst/>
                <a:latin typeface="+mn-lt"/>
                <a:ea typeface="+mn-ea"/>
                <a:cs typeface="+mn-cs"/>
              </a:rPr>
              <a:t>“ klicken, beim </a:t>
            </a:r>
            <a:r>
              <a:rPr lang="de-DE" sz="1200" kern="1200" baseline="0" dirty="0" err="1" smtClean="0">
                <a:solidFill>
                  <a:schemeClr val="tx1"/>
                </a:solidFill>
                <a:effectLst/>
                <a:latin typeface="+mn-lt"/>
                <a:ea typeface="+mn-ea"/>
                <a:cs typeface="+mn-cs"/>
              </a:rPr>
              <a:t>Kahoot</a:t>
            </a:r>
            <a:r>
              <a:rPr lang="de-DE" sz="1200" kern="1200" baseline="0" dirty="0" smtClean="0">
                <a:solidFill>
                  <a:schemeClr val="tx1"/>
                </a:solidFill>
                <a:effectLst/>
                <a:latin typeface="+mn-lt"/>
                <a:ea typeface="+mn-ea"/>
                <a:cs typeface="+mn-cs"/>
              </a:rPr>
              <a:t> auf den Blauen Button Klicken „Live hosten“, danach auf den Button „Start“, </a:t>
            </a:r>
            <a:endParaRPr lang="de-CH" smtClean="0"/>
          </a:p>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dirty="0"/>
          </a:p>
        </p:txBody>
      </p:sp>
    </p:spTree>
    <p:extLst>
      <p:ext uri="{BB962C8B-B14F-4D97-AF65-F5344CB8AC3E}">
        <p14:creationId xmlns:p14="http://schemas.microsoft.com/office/powerpoint/2010/main" val="46994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26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12</a:t>
            </a:fld>
            <a:endParaRPr lang="de-CH" dirty="0"/>
          </a:p>
        </p:txBody>
      </p:sp>
    </p:spTree>
    <p:extLst>
      <p:ext uri="{BB962C8B-B14F-4D97-AF65-F5344CB8AC3E}">
        <p14:creationId xmlns:p14="http://schemas.microsoft.com/office/powerpoint/2010/main" val="395147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65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Umsetzung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14</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31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baseline="0" dirty="0">
                <a:solidFill>
                  <a:schemeClr val="tx1"/>
                </a:solidFill>
                <a:latin typeface="+mn-lt"/>
                <a:ea typeface="+mn-ea"/>
                <a:cs typeface="+mn-cs"/>
              </a:rPr>
              <a:t>Frage: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b="0" i="0" u="none" strike="noStrike" kern="1200" baseline="0" dirty="0">
                <a:solidFill>
                  <a:schemeClr val="tx1"/>
                </a:solidFill>
                <a:latin typeface="+mn-lt"/>
                <a:ea typeface="+mn-ea"/>
                <a:cs typeface="+mn-cs"/>
              </a:rPr>
              <a:t>Was könnt ihr daraus schliessen?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b="0" i="0" u="none" strike="noStrike" kern="1200" baseline="0" dirty="0">
                <a:solidFill>
                  <a:schemeClr val="tx1"/>
                </a:solidFill>
                <a:latin typeface="+mn-lt"/>
                <a:ea typeface="+mn-ea"/>
                <a:cs typeface="+mn-cs"/>
              </a:rPr>
              <a:t>Was braucht es für eine Umgebung für LL damit sie handlungskompetent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strike="noStrike" kern="1200" baseline="0" dirty="0">
                <a:solidFill>
                  <a:schemeClr val="tx1"/>
                </a:solidFill>
                <a:latin typeface="+mn-lt"/>
                <a:ea typeface="+mn-ea"/>
                <a:cs typeface="+mn-cs"/>
              </a:rPr>
              <a:t>Handlungskompetenzbereiche, Handlungskompetenzen und Leistungsziele je Lernort </a:t>
            </a:r>
          </a:p>
          <a:p>
            <a:endParaRPr lang="de-CH" b="0" dirty="0"/>
          </a:p>
          <a:p>
            <a:r>
              <a:rPr lang="de-CH" sz="1200" b="0" i="0" kern="1200" dirty="0">
                <a:solidFill>
                  <a:schemeClr val="tx1"/>
                </a:solidFill>
                <a:effectLst/>
                <a:latin typeface="+mn-lt"/>
                <a:ea typeface="+mn-ea"/>
                <a:cs typeface="+mn-cs"/>
              </a:rPr>
              <a:t>- Handlungskompetenzen verschaffen den Lernenden und den Berufsbildungsverantwortlichen </a:t>
            </a:r>
          </a:p>
          <a:p>
            <a:r>
              <a:rPr lang="de-CH" sz="1200" b="0" i="0" kern="1200" dirty="0">
                <a:solidFill>
                  <a:schemeClr val="tx1"/>
                </a:solidFill>
                <a:effectLst/>
                <a:latin typeface="+mn-lt"/>
                <a:ea typeface="+mn-ea"/>
                <a:cs typeface="+mn-cs"/>
              </a:rPr>
              <a:t>- in den drei Lernorten ein klares Bild von den Erwartungen und Anforderungen an eine berufliche Grundbildung. </a:t>
            </a:r>
          </a:p>
          <a:p>
            <a:r>
              <a:rPr lang="de-CH" sz="1200" b="0" i="0" kern="1200" dirty="0">
                <a:solidFill>
                  <a:schemeClr val="tx1"/>
                </a:solidFill>
                <a:effectLst/>
                <a:latin typeface="+mn-lt"/>
                <a:ea typeface="+mn-ea"/>
                <a:cs typeface="+mn-cs"/>
              </a:rPr>
              <a:t>- Sie ermöglichen die Vergleichbarkeit </a:t>
            </a:r>
          </a:p>
          <a:p>
            <a:r>
              <a:rPr lang="de-CH" sz="1200" b="0" i="0" kern="1200" dirty="0">
                <a:solidFill>
                  <a:schemeClr val="tx1"/>
                </a:solidFill>
                <a:effectLst/>
                <a:latin typeface="+mn-lt"/>
                <a:ea typeface="+mn-ea"/>
                <a:cs typeface="+mn-cs"/>
              </a:rPr>
              <a:t>- und damit die Anerkennung andernorts erworbener Kompetenzen </a:t>
            </a:r>
          </a:p>
          <a:p>
            <a:r>
              <a:rPr lang="de-CH" sz="1200" b="0" i="0" kern="1200" dirty="0">
                <a:solidFill>
                  <a:schemeClr val="tx1"/>
                </a:solidFill>
                <a:effectLst/>
                <a:latin typeface="+mn-lt"/>
                <a:ea typeface="+mn-ea"/>
                <a:cs typeface="+mn-cs"/>
              </a:rPr>
              <a:t>- und fördern so Mobilität und Wettbewerbsfähigkeit.</a:t>
            </a:r>
            <a:endParaRPr lang="de-CH" b="0"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86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dirty="0"/>
              <a:t>Ein Umfeld schaffen, das Motivation zulässt/fördert </a:t>
            </a:r>
          </a:p>
          <a:p>
            <a:r>
              <a:rPr lang="de-CH" dirty="0"/>
              <a:t>Wichtig: Vorbildfunktion </a:t>
            </a:r>
          </a:p>
          <a:p>
            <a:endParaRPr lang="de-CH" dirty="0"/>
          </a:p>
          <a:p>
            <a:r>
              <a:rPr lang="de-CH" dirty="0"/>
              <a:t>(Ein Umfeld schaffen, das Motivation zulässt/fördert </a:t>
            </a:r>
          </a:p>
          <a:p>
            <a:r>
              <a:rPr lang="de-CH" dirty="0"/>
              <a:t>Wichtig: Vorbildfunktion) </a:t>
            </a:r>
          </a:p>
          <a:p>
            <a:endParaRPr lang="de-CH" dirty="0"/>
          </a:p>
          <a:p>
            <a:pPr marL="171450" indent="-171450">
              <a:buFont typeface="Wingdings" panose="05000000000000000000" pitchFamily="2" charset="2"/>
              <a:buChar char="à"/>
            </a:pPr>
            <a:r>
              <a:rPr lang="de-CH" dirty="0">
                <a:sym typeface="Wingdings" panose="05000000000000000000" pitchFamily="2" charset="2"/>
              </a:rPr>
              <a:t>Wo ist da der Unterschied zur letzten </a:t>
            </a:r>
            <a:r>
              <a:rPr lang="de-CH" dirty="0" err="1">
                <a:sym typeface="Wingdings" panose="05000000000000000000" pitchFamily="2" charset="2"/>
              </a:rPr>
              <a:t>BiVo</a:t>
            </a:r>
            <a:r>
              <a:rPr lang="de-CH" dirty="0">
                <a:sym typeface="Wingdings" panose="05000000000000000000" pitchFamily="2" charset="2"/>
              </a:rPr>
              <a:t>?</a:t>
            </a:r>
          </a:p>
          <a:p>
            <a:pPr marL="628650" lvl="1" indent="-171450">
              <a:buFont typeface="Wingdings" panose="05000000000000000000" pitchFamily="2" charset="2"/>
              <a:buChar char="à"/>
            </a:pPr>
            <a:r>
              <a:rPr lang="de-CH" dirty="0">
                <a:sym typeface="Wingdings" panose="05000000000000000000" pitchFamily="2" charset="2"/>
              </a:rPr>
              <a:t>Aktivitäts- und handlungsorientierte Kompetenz</a:t>
            </a:r>
          </a:p>
          <a:p>
            <a:pPr marL="1085850" lvl="2" indent="-171450">
              <a:buFont typeface="Wingdings" panose="05000000000000000000" pitchFamily="2" charset="2"/>
              <a:buChar char="à"/>
            </a:pPr>
            <a:r>
              <a:rPr lang="de-CH" dirty="0">
                <a:sym typeface="Wingdings" panose="05000000000000000000" pitchFamily="2" charset="2"/>
              </a:rPr>
              <a:t>Willensstark und aktiv umsetzen</a:t>
            </a:r>
          </a:p>
          <a:p>
            <a:pPr marL="1085850" lvl="2" indent="-171450">
              <a:buFont typeface="Wingdings" panose="05000000000000000000" pitchFamily="2" charset="2"/>
              <a:buChar char="à"/>
            </a:pPr>
            <a:endParaRPr lang="de-CH" dirty="0">
              <a:sym typeface="Wingdings" panose="05000000000000000000" pitchFamily="2" charset="2"/>
            </a:endParaRPr>
          </a:p>
          <a:p>
            <a:pPr marL="171450" lvl="0" indent="-171450">
              <a:buFont typeface="Wingdings" panose="05000000000000000000" pitchFamily="2" charset="2"/>
              <a:buChar char="à"/>
            </a:pPr>
            <a:r>
              <a:rPr lang="de-CH" dirty="0">
                <a:sym typeface="Wingdings" panose="05000000000000000000" pitchFamily="2" charset="2"/>
              </a:rPr>
              <a:t>Zielgrösse Handlungskompetenz:</a:t>
            </a:r>
          </a:p>
          <a:p>
            <a:pPr marL="628650" lvl="1" indent="-171450">
              <a:buFont typeface="Wingdings" panose="05000000000000000000" pitchFamily="2" charset="2"/>
              <a:buChar char="à"/>
            </a:pPr>
            <a:r>
              <a:rPr lang="de-CH" dirty="0">
                <a:sym typeface="Wingdings" panose="05000000000000000000" pitchFamily="2" charset="2"/>
              </a:rPr>
              <a:t>Handlungskompetenzen</a:t>
            </a:r>
            <a:r>
              <a:rPr lang="de-CH" baseline="0" dirty="0">
                <a:sym typeface="Wingdings" panose="05000000000000000000" pitchFamily="2" charset="2"/>
              </a:rPr>
              <a:t> entwickeln</a:t>
            </a:r>
          </a:p>
          <a:p>
            <a:pPr marL="628650" lvl="1" indent="-171450">
              <a:buFont typeface="Wingdings" panose="05000000000000000000" pitchFamily="2" charset="2"/>
              <a:buChar char="à"/>
            </a:pPr>
            <a:r>
              <a:rPr lang="de-CH" baseline="0" dirty="0">
                <a:sym typeface="Wingdings" panose="05000000000000000000" pitchFamily="2" charset="2"/>
              </a:rPr>
              <a:t>Berufsleute entwickeln</a:t>
            </a:r>
          </a:p>
          <a:p>
            <a:pPr marL="628650" lvl="1" indent="-171450">
              <a:buFont typeface="Wingdings" panose="05000000000000000000" pitchFamily="2" charset="2"/>
              <a:buChar char="à"/>
            </a:pPr>
            <a:r>
              <a:rPr lang="de-CH" baseline="0" dirty="0">
                <a:sym typeface="Wingdings" panose="05000000000000000000" pitchFamily="2" charset="2"/>
              </a:rPr>
              <a:t>Fachliches </a:t>
            </a:r>
            <a:r>
              <a:rPr lang="de-CH" baseline="0" dirty="0" err="1">
                <a:sym typeface="Wingdings" panose="05000000000000000000" pitchFamily="2" charset="2"/>
              </a:rPr>
              <a:t>Know</a:t>
            </a:r>
            <a:r>
              <a:rPr lang="de-CH" baseline="0" dirty="0">
                <a:sym typeface="Wingdings" panose="05000000000000000000" pitchFamily="2" charset="2"/>
              </a:rPr>
              <a:t> </a:t>
            </a:r>
            <a:r>
              <a:rPr lang="de-CH" baseline="0" dirty="0" err="1">
                <a:sym typeface="Wingdings" panose="05000000000000000000" pitchFamily="2" charset="2"/>
              </a:rPr>
              <a:t>How</a:t>
            </a:r>
            <a:r>
              <a:rPr lang="de-CH" baseline="0" dirty="0">
                <a:sym typeface="Wingdings" panose="05000000000000000000" pitchFamily="2" charset="2"/>
              </a:rPr>
              <a:t> &amp; Methodische Kompetenz</a:t>
            </a:r>
          </a:p>
          <a:p>
            <a:pPr marL="1085850" lvl="2" indent="-171450">
              <a:buFont typeface="Wingdings" panose="05000000000000000000" pitchFamily="2" charset="2"/>
              <a:buChar char="à"/>
            </a:pPr>
            <a:r>
              <a:rPr lang="de-CH" baseline="0" dirty="0">
                <a:sym typeface="Wingdings" panose="05000000000000000000" pitchFamily="2" charset="2"/>
              </a:rPr>
              <a:t>Arbeitsmethodik</a:t>
            </a:r>
          </a:p>
          <a:p>
            <a:pPr marL="1085850" lvl="2" indent="-171450">
              <a:buFont typeface="Wingdings" panose="05000000000000000000" pitchFamily="2" charset="2"/>
              <a:buChar char="à"/>
            </a:pPr>
            <a:r>
              <a:rPr lang="de-CH" baseline="0" dirty="0">
                <a:sym typeface="Wingdings" panose="05000000000000000000" pitchFamily="2" charset="2"/>
              </a:rPr>
              <a:t>Fachlicher Rucksack</a:t>
            </a:r>
          </a:p>
          <a:p>
            <a:pPr marL="628650" lvl="1" indent="-171450">
              <a:buFont typeface="Wingdings" panose="05000000000000000000" pitchFamily="2" charset="2"/>
              <a:buChar char="à"/>
            </a:pPr>
            <a:r>
              <a:rPr lang="de-CH" baseline="0" dirty="0">
                <a:sym typeface="Wingdings" panose="05000000000000000000" pitchFamily="2" charset="2"/>
              </a:rPr>
              <a:t>Personale Kompetenzen</a:t>
            </a:r>
          </a:p>
          <a:p>
            <a:pPr marL="1085850" lvl="2" indent="-171450">
              <a:buFont typeface="Wingdings" panose="05000000000000000000" pitchFamily="2" charset="2"/>
              <a:buChar char="à"/>
            </a:pPr>
            <a:r>
              <a:rPr lang="de-CH" baseline="0" dirty="0">
                <a:sym typeface="Wingdings" panose="05000000000000000000" pitchFamily="2" charset="2"/>
              </a:rPr>
              <a:t>Reflexionsfähigkeit über eigene Handlung</a:t>
            </a:r>
          </a:p>
          <a:p>
            <a:pPr marL="1085850" lvl="2" indent="-171450">
              <a:buFont typeface="Wingdings" panose="05000000000000000000" pitchFamily="2" charset="2"/>
              <a:buChar char="à"/>
            </a:pPr>
            <a:r>
              <a:rPr lang="de-CH" baseline="0" dirty="0">
                <a:sym typeface="Wingdings" panose="05000000000000000000" pitchFamily="2" charset="2"/>
              </a:rPr>
              <a:t>Selbstkritisch</a:t>
            </a:r>
          </a:p>
          <a:p>
            <a:pPr marL="1085850" lvl="2" indent="-171450">
              <a:buFont typeface="Wingdings" panose="05000000000000000000" pitchFamily="2" charset="2"/>
              <a:buChar char="à"/>
            </a:pPr>
            <a:r>
              <a:rPr lang="de-CH" baseline="0" dirty="0">
                <a:sym typeface="Wingdings" panose="05000000000000000000" pitchFamily="2" charset="2"/>
              </a:rPr>
              <a:t>Situationen </a:t>
            </a:r>
            <a:r>
              <a:rPr lang="de-CH" baseline="0" dirty="0" err="1">
                <a:sym typeface="Wingdings" panose="05000000000000000000" pitchFamily="2" charset="2"/>
              </a:rPr>
              <a:t>analyisieren</a:t>
            </a:r>
            <a:endParaRPr lang="de-CH" baseline="0" dirty="0">
              <a:sym typeface="Wingdings" panose="05000000000000000000" pitchFamily="2" charset="2"/>
            </a:endParaRPr>
          </a:p>
          <a:p>
            <a:pPr marL="628650" lvl="1" indent="-171450">
              <a:buFont typeface="Wingdings" panose="05000000000000000000" pitchFamily="2" charset="2"/>
              <a:buChar char="à"/>
            </a:pPr>
            <a:r>
              <a:rPr lang="de-CH" baseline="0" dirty="0">
                <a:sym typeface="Wingdings" panose="05000000000000000000" pitchFamily="2" charset="2"/>
              </a:rPr>
              <a:t>Sozial Kommunikative Kompetenz</a:t>
            </a:r>
          </a:p>
          <a:p>
            <a:pPr marL="1085850" lvl="2" indent="-171450">
              <a:buFont typeface="Wingdings" panose="05000000000000000000" pitchFamily="2" charset="2"/>
              <a:buChar char="à"/>
            </a:pPr>
            <a:r>
              <a:rPr lang="de-CH" baseline="0" dirty="0">
                <a:sym typeface="Wingdings" panose="05000000000000000000" pitchFamily="2" charset="2"/>
              </a:rPr>
              <a:t>Zusammenarbeit</a:t>
            </a:r>
          </a:p>
          <a:p>
            <a:pPr marL="1085850" lvl="2" indent="-171450">
              <a:buFont typeface="Wingdings" panose="05000000000000000000" pitchFamily="2" charset="2"/>
              <a:buChar char="à"/>
            </a:pPr>
            <a:r>
              <a:rPr lang="de-CH" baseline="0" dirty="0">
                <a:sym typeface="Wingdings" panose="05000000000000000000" pitchFamily="2" charset="2"/>
              </a:rPr>
              <a:t>Kooperation (Zukunft Kernkompetenz)</a:t>
            </a:r>
          </a:p>
          <a:p>
            <a:pPr marL="628650" lvl="1" indent="-171450">
              <a:buFont typeface="Wingdings" panose="05000000000000000000" pitchFamily="2" charset="2"/>
              <a:buChar char="à"/>
            </a:pPr>
            <a:r>
              <a:rPr lang="de-CH" baseline="0" dirty="0">
                <a:sym typeface="Wingdings" panose="05000000000000000000" pitchFamily="2" charset="2"/>
              </a:rPr>
              <a:t>Kompetenzforschung</a:t>
            </a:r>
          </a:p>
          <a:p>
            <a:pPr marL="1085850" lvl="2" indent="-171450">
              <a:buFont typeface="Wingdings" panose="05000000000000000000" pitchFamily="2" charset="2"/>
              <a:buChar char="à"/>
            </a:pPr>
            <a:r>
              <a:rPr lang="de-CH" baseline="0" dirty="0">
                <a:sym typeface="Wingdings" panose="05000000000000000000" pitchFamily="2" charset="2"/>
              </a:rPr>
              <a:t>Willensstark und aktiv umsetzen</a:t>
            </a:r>
          </a:p>
          <a:p>
            <a:pPr marL="1085850" lvl="2" indent="-171450">
              <a:buFont typeface="Wingdings" panose="05000000000000000000" pitchFamily="2" charset="2"/>
              <a:buChar char="à"/>
            </a:pPr>
            <a:r>
              <a:rPr lang="de-CH" baseline="0" dirty="0">
                <a:sym typeface="Wingdings" panose="05000000000000000000" pitchFamily="2" charset="2"/>
              </a:rPr>
              <a:t>Kompetente Leute, die ausgebildet sind aber in der Praxis nicht gut sind</a:t>
            </a:r>
          </a:p>
          <a:p>
            <a:pPr marL="1085850" lvl="2" indent="-171450">
              <a:buFont typeface="Wingdings" panose="05000000000000000000" pitchFamily="2" charset="2"/>
              <a:buChar char="à"/>
            </a:pPr>
            <a:r>
              <a:rPr lang="de-CH" baseline="0" dirty="0">
                <a:sym typeface="Wingdings" panose="05000000000000000000" pitchFamily="2" charset="2"/>
              </a:rPr>
              <a:t>Gehört dazu, handlungskompetent zu sein</a:t>
            </a:r>
          </a:p>
          <a:p>
            <a:pPr marL="1085850" lvl="2" indent="-171450">
              <a:buFont typeface="Wingdings" panose="05000000000000000000" pitchFamily="2" charset="2"/>
              <a:buChar char="à"/>
            </a:pPr>
            <a:r>
              <a:rPr lang="de-CH" baseline="0" dirty="0">
                <a:sym typeface="Wingdings" panose="05000000000000000000" pitchFamily="2" charset="2"/>
              </a:rPr>
              <a:t>Ohne Emotionen nicht möglich</a:t>
            </a:r>
          </a:p>
          <a:p>
            <a:pPr marL="1085850" lvl="2" indent="-171450">
              <a:buFont typeface="Wingdings" panose="05000000000000000000" pitchFamily="2" charset="2"/>
              <a:buChar char="à"/>
            </a:pPr>
            <a:r>
              <a:rPr lang="de-CH" baseline="0" dirty="0">
                <a:sym typeface="Wingdings" panose="05000000000000000000" pitchFamily="2" charset="2"/>
              </a:rPr>
              <a:t>Selbstwirksamkeit ist auch sehr nötig</a:t>
            </a:r>
          </a:p>
          <a:p>
            <a:pPr marL="457200" lvl="1" indent="0">
              <a:buFont typeface="Wingdings" panose="05000000000000000000" pitchFamily="2" charset="2"/>
              <a:buNone/>
            </a:pPr>
            <a:r>
              <a:rPr lang="de-CH" baseline="0" dirty="0">
                <a:sym typeface="Wingdings" panose="05000000000000000000" pitchFamily="2" charset="2"/>
              </a:rPr>
              <a:t>Wie gehen die BB damit um?</a:t>
            </a:r>
          </a:p>
          <a:p>
            <a:pPr marL="1085850" lvl="2" indent="-171450">
              <a:buFont typeface="Wingdings" panose="05000000000000000000" pitchFamily="2" charset="2"/>
              <a:buChar char="à"/>
            </a:pPr>
            <a:r>
              <a:rPr lang="de-CH" baseline="0" dirty="0">
                <a:sym typeface="Wingdings" panose="05000000000000000000" pitchFamily="2" charset="2"/>
              </a:rPr>
              <a:t>Emotion (starke Gefühle)  und Motivation (menschliches Verhalten) – menschliches Verhalten der Lernenden</a:t>
            </a:r>
          </a:p>
          <a:p>
            <a:pPr marL="1085850" lvl="2" indent="-171450">
              <a:buFont typeface="Wingdings" panose="05000000000000000000" pitchFamily="2" charset="2"/>
              <a:buChar char="à"/>
            </a:pPr>
            <a:r>
              <a:rPr lang="de-CH" b="1" baseline="0" dirty="0">
                <a:sym typeface="Wingdings" panose="05000000000000000000" pitchFamily="2" charset="2"/>
              </a:rPr>
              <a:t>Anreize schaffen </a:t>
            </a:r>
            <a:r>
              <a:rPr lang="de-CH" baseline="0" dirty="0">
                <a:sym typeface="Wingdings" panose="05000000000000000000" pitchFamily="2" charset="2"/>
              </a:rPr>
              <a:t>für die Lernenden – ergibt Selbststeuerung</a:t>
            </a:r>
          </a:p>
          <a:p>
            <a:pPr marL="1085850" lvl="2" indent="-171450">
              <a:buFont typeface="Wingdings" panose="05000000000000000000" pitchFamily="2" charset="2"/>
              <a:buChar char="à"/>
            </a:pPr>
            <a:r>
              <a:rPr lang="de-CH" baseline="0" dirty="0">
                <a:sym typeface="Wingdings" panose="05000000000000000000" pitchFamily="2" charset="2"/>
              </a:rPr>
              <a:t>Personelle Geschichten – einfacher / schwieriger</a:t>
            </a:r>
          </a:p>
          <a:p>
            <a:pPr marL="1085850" lvl="2" indent="-171450">
              <a:buFont typeface="Wingdings" panose="05000000000000000000" pitchFamily="2" charset="2"/>
              <a:buChar char="à"/>
            </a:pPr>
            <a:r>
              <a:rPr lang="de-CH" baseline="0" dirty="0">
                <a:sym typeface="Wingdings" panose="05000000000000000000" pitchFamily="2" charset="2"/>
              </a:rPr>
              <a:t>Als BB Vorbild sein</a:t>
            </a: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7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0" indent="0">
              <a:buNone/>
            </a:pPr>
            <a:r>
              <a:rPr lang="de-CH" dirty="0"/>
              <a:t>Frage stellen</a:t>
            </a:r>
          </a:p>
          <a:p>
            <a:pPr marL="171450" indent="-171450">
              <a:buFont typeface="Wingdings" panose="05000000000000000000" pitchFamily="2" charset="2"/>
              <a:buChar char="à"/>
            </a:pPr>
            <a:r>
              <a:rPr lang="de-CH" dirty="0">
                <a:sym typeface="Wingdings" panose="05000000000000000000" pitchFamily="2" charset="2"/>
              </a:rPr>
              <a:t>Überlegt euch kurz ein Beispiel hierzu</a:t>
            </a:r>
          </a:p>
          <a:p>
            <a:pPr marL="628650" lvl="1" indent="-171450">
              <a:buFont typeface="Wingdings" panose="05000000000000000000" pitchFamily="2" charset="2"/>
              <a:buChar char="à"/>
            </a:pPr>
            <a:r>
              <a:rPr lang="de-CH" dirty="0">
                <a:sym typeface="Wingdings" panose="05000000000000000000" pitchFamily="2" charset="2"/>
              </a:rPr>
              <a:t>Jemand freiwilliges?</a:t>
            </a:r>
            <a:endParaRPr lang="de-CH" dirty="0"/>
          </a:p>
          <a:p>
            <a:pPr marL="228600" indent="-228600">
              <a:buAutoNum type="arabicPeriod"/>
            </a:pPr>
            <a:endParaRPr lang="de-CH" dirty="0"/>
          </a:p>
          <a:p>
            <a:pPr marL="228600" indent="-228600">
              <a:buAutoNum type="arabicPeriod"/>
            </a:pPr>
            <a:endParaRPr lang="de-CH" dirty="0"/>
          </a:p>
          <a:p>
            <a:pPr marL="228600" indent="-228600">
              <a:buAutoNum type="arabicPeriod"/>
            </a:pPr>
            <a:r>
              <a:rPr lang="de-CH" dirty="0"/>
              <a:t>Guter Rucksack an</a:t>
            </a:r>
            <a:r>
              <a:rPr lang="de-CH" baseline="0" dirty="0"/>
              <a:t> </a:t>
            </a:r>
            <a:r>
              <a:rPr lang="de-CH" baseline="0" dirty="0" err="1"/>
              <a:t>Know</a:t>
            </a:r>
            <a:r>
              <a:rPr lang="de-CH" baseline="0" dirty="0"/>
              <a:t> </a:t>
            </a:r>
            <a:r>
              <a:rPr lang="de-CH" baseline="0" dirty="0" err="1"/>
              <a:t>How</a:t>
            </a:r>
            <a:endParaRPr lang="de-CH" baseline="0" dirty="0"/>
          </a:p>
          <a:p>
            <a:pPr marL="685800" lvl="1" indent="-228600">
              <a:buAutoNum type="arabicPeriod"/>
            </a:pPr>
            <a:r>
              <a:rPr lang="de-CH" baseline="0" dirty="0"/>
              <a:t>BFS &amp; </a:t>
            </a:r>
            <a:r>
              <a:rPr lang="de-CH" baseline="0" dirty="0" err="1"/>
              <a:t>üK</a:t>
            </a:r>
            <a:endParaRPr lang="de-CH" baseline="0" dirty="0"/>
          </a:p>
          <a:p>
            <a:pPr marL="685800" lvl="1" indent="-228600">
              <a:buAutoNum type="arabicPeriod"/>
            </a:pPr>
            <a:r>
              <a:rPr lang="de-CH" baseline="0" dirty="0"/>
              <a:t>Regelungen im Betrieb</a:t>
            </a:r>
          </a:p>
          <a:p>
            <a:pPr marL="228600" indent="-228600">
              <a:buAutoNum type="arabicPeriod"/>
            </a:pPr>
            <a:r>
              <a:rPr lang="de-CH" baseline="0" dirty="0"/>
              <a:t>Handlungswissen im </a:t>
            </a:r>
            <a:r>
              <a:rPr lang="de-CH" baseline="0" dirty="0" err="1"/>
              <a:t>Doing</a:t>
            </a:r>
            <a:endParaRPr lang="de-CH" baseline="0" dirty="0"/>
          </a:p>
          <a:p>
            <a:pPr marL="685800" lvl="1" indent="-228600">
              <a:buAutoNum type="arabicPeriod"/>
            </a:pPr>
            <a:r>
              <a:rPr lang="de-CH" baseline="0" dirty="0"/>
              <a:t>Im Betrieb</a:t>
            </a:r>
          </a:p>
          <a:p>
            <a:pPr marL="685800" lvl="1" indent="-228600">
              <a:buAutoNum type="arabicPeriod"/>
            </a:pPr>
            <a:r>
              <a:rPr lang="de-CH" baseline="0" dirty="0"/>
              <a:t>In verschiedenen Situationen</a:t>
            </a:r>
          </a:p>
          <a:p>
            <a:pPr marL="685800" lvl="1" indent="-228600">
              <a:buAutoNum type="arabicPeriod"/>
            </a:pPr>
            <a:r>
              <a:rPr lang="de-CH" baseline="0" dirty="0"/>
              <a:t>Berufliche Erfahrungen sammeln</a:t>
            </a:r>
          </a:p>
          <a:p>
            <a:pPr marL="228600" lvl="0" indent="-228600">
              <a:buAutoNum type="arabicPeriod"/>
            </a:pPr>
            <a:r>
              <a:rPr lang="de-CH" baseline="0" dirty="0"/>
              <a:t>Berufliche Erfahrung </a:t>
            </a:r>
          </a:p>
          <a:p>
            <a:pPr marL="685800" lvl="1" indent="-228600">
              <a:buAutoNum type="arabicPeriod"/>
            </a:pPr>
            <a:r>
              <a:rPr lang="de-CH" baseline="0" dirty="0"/>
              <a:t>Sammeln</a:t>
            </a:r>
          </a:p>
          <a:p>
            <a:pPr marL="228600" lvl="0" indent="-228600">
              <a:buAutoNum type="arabicPeriod"/>
            </a:pPr>
            <a:r>
              <a:rPr lang="de-CH" baseline="0" dirty="0"/>
              <a:t>Reflexion</a:t>
            </a:r>
          </a:p>
          <a:p>
            <a:pPr marL="685800" lvl="1" indent="-228600">
              <a:buAutoNum type="arabicPeriod"/>
            </a:pPr>
            <a:r>
              <a:rPr lang="de-CH" baseline="0" dirty="0"/>
              <a:t>In den Rucksack</a:t>
            </a:r>
          </a:p>
          <a:p>
            <a:pPr marL="685800" lvl="1" indent="-228600">
              <a:buAutoNum type="arabicPeriod"/>
            </a:pPr>
            <a:r>
              <a:rPr lang="de-CH" baseline="0" dirty="0"/>
              <a:t>Erkenntnisse ziehen</a:t>
            </a:r>
            <a:endParaRPr lang="de-CH" dirty="0"/>
          </a:p>
          <a:p>
            <a:endParaRPr lang="de-CH" dirty="0"/>
          </a:p>
          <a:p>
            <a:endParaRPr lang="de-CH" dirty="0"/>
          </a:p>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64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dirty="0"/>
              <a:t>Lernen</a:t>
            </a:r>
            <a:r>
              <a:rPr lang="de-CH" baseline="0" dirty="0"/>
              <a:t> im neuen Modell:</a:t>
            </a:r>
          </a:p>
          <a:p>
            <a:pPr marL="171450" indent="-171450">
              <a:buFontTx/>
              <a:buChar char="-"/>
            </a:pPr>
            <a:r>
              <a:rPr lang="de-CH" baseline="0" dirty="0"/>
              <a:t>An allen Lernorten</a:t>
            </a:r>
          </a:p>
          <a:p>
            <a:pPr marL="171450" indent="-171450">
              <a:buFontTx/>
              <a:buChar char="-"/>
            </a:pPr>
            <a:r>
              <a:rPr lang="de-CH" baseline="0" dirty="0"/>
              <a:t>Für den Kompetenzaufbau sehr wichtig</a:t>
            </a:r>
            <a:endParaRPr lang="de-CH" dirty="0"/>
          </a:p>
          <a:p>
            <a:endParaRPr lang="de-CH" dirty="0"/>
          </a:p>
          <a:p>
            <a:pPr marL="0" indent="0">
              <a:buFontTx/>
              <a:buNone/>
            </a:pPr>
            <a:r>
              <a:rPr lang="de-CH" baseline="0" dirty="0"/>
              <a:t>BFS:</a:t>
            </a:r>
          </a:p>
          <a:p>
            <a:pPr marL="171450" indent="-171450">
              <a:buFontTx/>
              <a:buChar char="-"/>
            </a:pPr>
            <a:r>
              <a:rPr lang="de-CH" baseline="0" dirty="0"/>
              <a:t>Handlungskompetenzen</a:t>
            </a:r>
          </a:p>
          <a:p>
            <a:pPr marL="171450" indent="-171450">
              <a:buFontTx/>
              <a:buChar char="-"/>
            </a:pPr>
            <a:r>
              <a:rPr lang="de-CH" baseline="0" dirty="0"/>
              <a:t>Näher an die Praxis orientiert</a:t>
            </a:r>
          </a:p>
          <a:p>
            <a:pPr marL="171450" indent="-171450">
              <a:buFontTx/>
              <a:buChar char="-"/>
            </a:pPr>
            <a:endParaRPr lang="de-CH" baseline="0" dirty="0"/>
          </a:p>
          <a:p>
            <a:r>
              <a:rPr lang="de-CH" dirty="0"/>
              <a:t>Lernort Betrieb:</a:t>
            </a:r>
          </a:p>
          <a:p>
            <a:pPr marL="171450" indent="-171450">
              <a:buFontTx/>
              <a:buChar char="-"/>
            </a:pPr>
            <a:r>
              <a:rPr lang="de-CH" dirty="0"/>
              <a:t>Routine aufbauen</a:t>
            </a:r>
          </a:p>
          <a:p>
            <a:pPr marL="171450" indent="-171450">
              <a:buFontTx/>
              <a:buChar char="-"/>
            </a:pPr>
            <a:r>
              <a:rPr lang="de-CH" dirty="0"/>
              <a:t>Werten und Einstellungen des Betriebs</a:t>
            </a:r>
          </a:p>
          <a:p>
            <a:pPr marL="171450" indent="-171450">
              <a:buFontTx/>
              <a:buChar char="-"/>
            </a:pPr>
            <a:r>
              <a:rPr lang="de-CH" dirty="0"/>
              <a:t>Berufsidentität</a:t>
            </a:r>
            <a:r>
              <a:rPr lang="de-CH" baseline="0" dirty="0"/>
              <a:t> entwickeln</a:t>
            </a:r>
          </a:p>
          <a:p>
            <a:pPr marL="171450" indent="-171450">
              <a:buFontTx/>
              <a:buChar char="-"/>
            </a:pPr>
            <a:endParaRPr lang="de-CH" baseline="0" dirty="0"/>
          </a:p>
          <a:p>
            <a:pPr marL="171450" indent="-171450">
              <a:buFontTx/>
              <a:buChar char="-"/>
            </a:pPr>
            <a:endParaRPr lang="de-CH" baseline="0" dirty="0"/>
          </a:p>
          <a:p>
            <a:pPr marL="0" indent="0">
              <a:buFontTx/>
              <a:buNone/>
            </a:pPr>
            <a:r>
              <a:rPr lang="de-CH" baseline="0" dirty="0" err="1"/>
              <a:t>üK</a:t>
            </a:r>
            <a:r>
              <a:rPr lang="de-CH" baseline="0" dirty="0"/>
              <a:t>:</a:t>
            </a:r>
          </a:p>
          <a:p>
            <a:pPr marL="171450" indent="-171450">
              <a:buFontTx/>
              <a:buChar char="-"/>
            </a:pPr>
            <a:r>
              <a:rPr lang="de-CH" baseline="0" dirty="0"/>
              <a:t>Branchenwissen</a:t>
            </a:r>
          </a:p>
          <a:p>
            <a:pPr marL="171450" indent="-171450">
              <a:buFontTx/>
              <a:buChar char="-"/>
            </a:pPr>
            <a:r>
              <a:rPr lang="de-CH" baseline="0" dirty="0"/>
              <a:t>11 Tage Präsenz</a:t>
            </a:r>
          </a:p>
          <a:p>
            <a:pPr marL="171450" indent="-171450">
              <a:buFontTx/>
              <a:buChar char="-"/>
            </a:pPr>
            <a:r>
              <a:rPr lang="de-CH" baseline="0" dirty="0"/>
              <a:t>5 Tage </a:t>
            </a:r>
            <a:r>
              <a:rPr lang="de-CH" baseline="0" dirty="0" err="1"/>
              <a:t>Blended</a:t>
            </a:r>
            <a:r>
              <a:rPr lang="de-CH" baseline="0" dirty="0"/>
              <a:t> Learning</a:t>
            </a:r>
          </a:p>
          <a:p>
            <a:pPr marL="171450" indent="-171450">
              <a:buFontTx/>
              <a:buChar char="-"/>
            </a:pPr>
            <a:endParaRPr lang="de-CH" baseline="0" dirty="0"/>
          </a:p>
          <a:p>
            <a:pPr marL="171450" indent="-171450">
              <a:buFontTx/>
              <a:buChar char="-"/>
            </a:pPr>
            <a:endParaRPr lang="de-CH" baseline="0" dirty="0"/>
          </a:p>
          <a:p>
            <a:pPr marL="0" indent="0">
              <a:buFontTx/>
              <a:buNone/>
            </a:pPr>
            <a:r>
              <a:rPr lang="de-CH" baseline="0" dirty="0"/>
              <a:t>Verantwortlichkeiten – was bedeutet das für wen?</a:t>
            </a:r>
          </a:p>
          <a:p>
            <a:pPr marL="171450" indent="-171450">
              <a:buFontTx/>
              <a:buChar char="-"/>
            </a:pPr>
            <a:r>
              <a:rPr lang="de-CH" baseline="0" dirty="0"/>
              <a:t>BFS </a:t>
            </a:r>
          </a:p>
          <a:p>
            <a:pPr marL="628650" lvl="1" indent="-171450">
              <a:buFontTx/>
              <a:buChar char="-"/>
            </a:pPr>
            <a:r>
              <a:rPr lang="de-CH" baseline="0" dirty="0"/>
              <a:t>Methodische Arbeit begleitet</a:t>
            </a:r>
          </a:p>
          <a:p>
            <a:pPr marL="171450" indent="-171450">
              <a:buFontTx/>
              <a:buChar char="-"/>
            </a:pPr>
            <a:r>
              <a:rPr lang="de-CH" baseline="0" dirty="0"/>
              <a:t>Betrieb</a:t>
            </a:r>
          </a:p>
          <a:p>
            <a:pPr marL="628650" lvl="1" indent="-171450">
              <a:buFontTx/>
              <a:buChar char="-"/>
            </a:pPr>
            <a:r>
              <a:rPr lang="de-CH" baseline="0" dirty="0"/>
              <a:t>Als BB Inhaltliche Arbeit (Praxisaufträge)</a:t>
            </a:r>
          </a:p>
          <a:p>
            <a:pPr marL="171450" lvl="0" indent="-171450">
              <a:buFontTx/>
              <a:buChar char="-"/>
            </a:pPr>
            <a:r>
              <a:rPr lang="de-CH" baseline="0" dirty="0"/>
              <a:t>Führen der Online Lerndokumentation</a:t>
            </a:r>
          </a:p>
          <a:p>
            <a:pPr marL="628650" lvl="1" indent="-171450">
              <a:buFontTx/>
              <a:buChar char="-"/>
            </a:pPr>
            <a:r>
              <a:rPr lang="de-CH" baseline="0" dirty="0"/>
              <a:t>Lernende</a:t>
            </a:r>
          </a:p>
          <a:p>
            <a:pPr marL="0" indent="0">
              <a:buFontTx/>
              <a:buNone/>
            </a:pPr>
            <a:endParaRPr lang="de-CH" baseline="0" dirty="0"/>
          </a:p>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a:t>
            </a:r>
            <a:r>
              <a:rPr lang="de-CH" dirty="0" err="1"/>
              <a:t>ov-ap</a:t>
            </a: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49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376176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75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 = Fachrichtung </a:t>
            </a:r>
          </a:p>
          <a:p>
            <a:r>
              <a:rPr lang="de-CH" dirty="0"/>
              <a:t>Arbeitssicherheit bei uns nicht so wichtig wie Bsp. Beim Elektriker </a:t>
            </a:r>
            <a:r>
              <a:rPr lang="de-CH" dirty="0">
                <a:sym typeface="Wingdings" panose="05000000000000000000" pitchFamily="2" charset="2"/>
              </a:rPr>
              <a:t> </a:t>
            </a:r>
          </a:p>
          <a:p>
            <a:r>
              <a:rPr lang="de-CH" dirty="0">
                <a:sym typeface="Wingdings" panose="05000000000000000000" pitchFamily="2" charset="2"/>
              </a:rPr>
              <a:t>SOG-Ausbildung mit Langzeitpraktikum von mind. 12 Monate </a:t>
            </a:r>
          </a:p>
          <a:p>
            <a:r>
              <a:rPr lang="de-CH" dirty="0">
                <a:sym typeface="Wingdings" panose="05000000000000000000" pitchFamily="2" charset="2"/>
              </a:rPr>
              <a:t>Qualifikationsprofil ist wichtig bei Anrechnung von früheren Lehren etc.  </a:t>
            </a:r>
          </a:p>
          <a:p>
            <a:r>
              <a:rPr lang="de-CH" dirty="0">
                <a:sym typeface="Wingdings" panose="05000000000000000000" pitchFamily="2" charset="2"/>
              </a:rPr>
              <a:t>Handlungskompetenzbereiche (stellen Minimalstandard für Ausbildung sicher und bilden maximaler Umfang für QV)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04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Qualifikationsverfahren ist ganz neu gestaltet, an andere Berufe angepasst!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43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606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710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t>Heute gilt ALS </a:t>
            </a:r>
            <a:r>
              <a:rPr lang="de-CH" i="1" dirty="0" err="1"/>
              <a:t>als</a:t>
            </a:r>
            <a:r>
              <a:rPr lang="de-CH" i="1" dirty="0"/>
              <a:t> Bildungsbericht </a:t>
            </a:r>
          </a:p>
          <a:p>
            <a:r>
              <a:rPr lang="de-CH" b="1" dirty="0"/>
              <a:t>System</a:t>
            </a:r>
            <a:r>
              <a:rPr lang="de-CH" dirty="0"/>
              <a:t> führt üK und Betrieb automatisch zusammen – es fehlen Zeugnisse der Berufsschule </a:t>
            </a:r>
          </a:p>
          <a:p>
            <a:r>
              <a:rPr lang="de-CH" dirty="0"/>
              <a:t>Bildungsbericht soll so nicht mega aufwändig sein </a:t>
            </a:r>
          </a:p>
          <a:p>
            <a:r>
              <a:rPr lang="de-CH" dirty="0"/>
              <a:t>Bei Ausfall Praxisbildner können Rechte übertragen werden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40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492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9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Branchenübergreifend ist Hauptteil</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487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28 Handlungskompetenzen (23 + 1-2 HK)</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A= die Welt und ich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B= das Team und ich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 der Betrieb und ich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 der Kunde und ich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 die IT und ich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a:t>
            </a:fld>
            <a:endParaRPr lang="de-CH" dirty="0"/>
          </a:p>
        </p:txBody>
      </p:sp>
    </p:spTree>
    <p:extLst>
      <p:ext uri="{BB962C8B-B14F-4D97-AF65-F5344CB8AC3E}">
        <p14:creationId xmlns:p14="http://schemas.microsoft.com/office/powerpoint/2010/main" val="4266124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631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8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3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CH" dirty="0"/>
              <a:t>Unten </a:t>
            </a:r>
            <a:r>
              <a:rPr lang="de-CH" b="1" dirty="0"/>
              <a:t>Entwicklung</a:t>
            </a:r>
            <a:r>
              <a:rPr lang="de-CH" dirty="0"/>
              <a:t> der Kompetenzen (Lernende unterstützen zur Erreichung der Kompetenzen) </a:t>
            </a:r>
          </a:p>
          <a:p>
            <a:r>
              <a:rPr lang="de-CH" dirty="0"/>
              <a:t>Oben </a:t>
            </a:r>
            <a:r>
              <a:rPr lang="de-CH" b="1" dirty="0"/>
              <a:t>Beurteilung </a:t>
            </a:r>
          </a:p>
          <a:p>
            <a:r>
              <a:rPr lang="de-CH" b="1" dirty="0"/>
              <a:t>Jetzt geht</a:t>
            </a:r>
            <a:r>
              <a:rPr lang="de-CH" b="1" baseline="0" dirty="0"/>
              <a:t> es darum, wie machen wir das?</a:t>
            </a:r>
          </a:p>
          <a:p>
            <a:endParaRPr lang="de-CH" b="1" baseline="0" dirty="0"/>
          </a:p>
          <a:p>
            <a:endParaRPr lang="de-CH" dirty="0"/>
          </a:p>
          <a:p>
            <a:r>
              <a:rPr lang="de-CH" dirty="0"/>
              <a:t>Schritt 1:</a:t>
            </a:r>
          </a:p>
          <a:p>
            <a:pPr marL="171450" indent="-171450">
              <a:buFontTx/>
              <a:buChar char="-"/>
            </a:pPr>
            <a:r>
              <a:rPr lang="de-CH" dirty="0"/>
              <a:t>Betriebliche</a:t>
            </a:r>
            <a:r>
              <a:rPr lang="de-CH" baseline="0" dirty="0"/>
              <a:t> Ausbildung planen</a:t>
            </a:r>
          </a:p>
          <a:p>
            <a:pPr marL="171450" indent="-171450">
              <a:buFontTx/>
              <a:buChar char="-"/>
            </a:pPr>
            <a:r>
              <a:rPr lang="de-CH" baseline="0" dirty="0"/>
              <a:t>Standardisierter Ausbildungsplan des Lehrjahrs</a:t>
            </a:r>
          </a:p>
          <a:p>
            <a:pPr marL="171450" indent="-171450">
              <a:buFontTx/>
              <a:buChar char="-"/>
            </a:pPr>
            <a:r>
              <a:rPr lang="de-CH" baseline="0" dirty="0"/>
              <a:t>Wann die Lernenden, welchen PA bearbeiten (klare Aufträge)</a:t>
            </a:r>
          </a:p>
          <a:p>
            <a:pPr marL="171450" indent="-171450">
              <a:buFontTx/>
              <a:buChar char="-"/>
            </a:pPr>
            <a:r>
              <a:rPr lang="de-CH" baseline="0" dirty="0"/>
              <a:t>Wann die betrieblichen Einschätzungen erfolgen &amp; Qualifikationsgespräche stattfinden</a:t>
            </a:r>
          </a:p>
          <a:p>
            <a:pPr marL="171450" indent="-171450">
              <a:buFontTx/>
              <a:buChar char="-"/>
            </a:pPr>
            <a:endParaRPr lang="de-CH" baseline="0" dirty="0"/>
          </a:p>
          <a:p>
            <a:pPr marL="0" indent="0">
              <a:buFontTx/>
              <a:buNone/>
            </a:pPr>
            <a:r>
              <a:rPr lang="de-CH" baseline="0" dirty="0"/>
              <a:t>Schritt 2:</a:t>
            </a:r>
          </a:p>
          <a:p>
            <a:pPr marL="171450" indent="-171450">
              <a:buFontTx/>
              <a:buChar char="-"/>
            </a:pPr>
            <a:r>
              <a:rPr lang="de-CH" baseline="0" dirty="0"/>
              <a:t>PA (Branche stellt diese zur Verfügung)</a:t>
            </a:r>
          </a:p>
          <a:p>
            <a:pPr marL="171450" indent="-171450">
              <a:buFontTx/>
              <a:buChar char="-"/>
            </a:pPr>
            <a:r>
              <a:rPr lang="de-CH" baseline="0" dirty="0"/>
              <a:t>Lernende Umsetzung auffordern und Rahmenbedingungen angeben</a:t>
            </a:r>
          </a:p>
          <a:p>
            <a:pPr marL="628650" lvl="1" indent="-171450">
              <a:buFontTx/>
              <a:buChar char="-"/>
            </a:pPr>
            <a:r>
              <a:rPr lang="de-CH" baseline="0" dirty="0"/>
              <a:t>Bsp. Durchführungsort &amp; Abgabetermin</a:t>
            </a:r>
          </a:p>
          <a:p>
            <a:pPr marL="171450" lvl="0" indent="-171450">
              <a:buFontTx/>
              <a:buChar char="-"/>
            </a:pPr>
            <a:r>
              <a:rPr lang="de-CH" baseline="0" dirty="0"/>
              <a:t>Lernende werden durch BB / PB während Umsetzung begleitet</a:t>
            </a:r>
          </a:p>
          <a:p>
            <a:pPr marL="171450" lvl="0" indent="-171450">
              <a:buFontTx/>
              <a:buChar char="-"/>
            </a:pPr>
            <a:r>
              <a:rPr lang="de-CH" baseline="0" dirty="0"/>
              <a:t>Lernende setzen um &amp; dokumentieren (Online Lerndokumentation)</a:t>
            </a:r>
          </a:p>
          <a:p>
            <a:pPr marL="171450" lvl="0" indent="-171450">
              <a:buFontTx/>
              <a:buChar char="-"/>
            </a:pPr>
            <a:r>
              <a:rPr lang="de-CH" baseline="0" dirty="0"/>
              <a:t>Abschliessend Rückmeldung zu den Ergebnissen</a:t>
            </a:r>
          </a:p>
          <a:p>
            <a:pPr marL="171450" lvl="0" indent="-171450">
              <a:buFontTx/>
              <a:buChar char="-"/>
            </a:pPr>
            <a:endParaRPr lang="de-CH" baseline="0" dirty="0"/>
          </a:p>
          <a:p>
            <a:pPr marL="0" lvl="0" indent="0">
              <a:buFontTx/>
              <a:buNone/>
            </a:pPr>
            <a:r>
              <a:rPr lang="de-CH" baseline="0" dirty="0"/>
              <a:t>Schritt 3:</a:t>
            </a:r>
          </a:p>
          <a:p>
            <a:pPr marL="171450" lvl="0" indent="-171450">
              <a:buFontTx/>
              <a:buChar char="-"/>
            </a:pPr>
            <a:r>
              <a:rPr lang="de-CH" baseline="0" dirty="0"/>
              <a:t>BB / PB &amp; Lernenden regelmässige Einschätzung mit Kompetenzraster (durch Branche zur Verfügung gestellt)</a:t>
            </a:r>
          </a:p>
          <a:p>
            <a:pPr marL="628650" lvl="1" indent="-171450">
              <a:buFontTx/>
              <a:buChar char="-"/>
            </a:pPr>
            <a:r>
              <a:rPr lang="de-CH" baseline="0" dirty="0"/>
              <a:t>Instrument für berufliche Kompetenzen beurteilen</a:t>
            </a:r>
          </a:p>
          <a:p>
            <a:pPr marL="171450" lvl="0" indent="-171450">
              <a:buFontTx/>
              <a:buChar char="-"/>
            </a:pPr>
            <a:r>
              <a:rPr lang="de-CH" baseline="0" dirty="0"/>
              <a:t>Reflexion anregen, da diese nicht in die Wege gelegt wurde</a:t>
            </a:r>
          </a:p>
          <a:p>
            <a:pPr marL="171450" lvl="0" indent="-171450">
              <a:buFontTx/>
              <a:buChar char="-"/>
            </a:pPr>
            <a:r>
              <a:rPr lang="de-CH" baseline="0" dirty="0"/>
              <a:t>1x pro Semester Einschätzung durch Lernenden und Fremdeinschätzung durch BB / PB</a:t>
            </a:r>
          </a:p>
          <a:p>
            <a:pPr marL="628650" lvl="1" indent="-171450">
              <a:buFontTx/>
              <a:buChar char="-"/>
            </a:pPr>
            <a:r>
              <a:rPr lang="de-CH" baseline="0" dirty="0"/>
              <a:t>Ins Qualifikationsgespräch einfliessen</a:t>
            </a:r>
          </a:p>
          <a:p>
            <a:pPr marL="0" lvl="0" indent="0">
              <a:buFontTx/>
              <a:buNone/>
            </a:pPr>
            <a:endParaRPr lang="de-CH" baseline="0" dirty="0"/>
          </a:p>
          <a:p>
            <a:pPr marL="0" lvl="0" indent="0">
              <a:buFontTx/>
              <a:buNone/>
            </a:pPr>
            <a:endParaRPr lang="de-CH" baseline="0" dirty="0"/>
          </a:p>
          <a:p>
            <a:pPr marL="0" lvl="0" indent="0">
              <a:buFontTx/>
              <a:buNone/>
            </a:pPr>
            <a:r>
              <a:rPr lang="de-CH" baseline="0" dirty="0"/>
              <a:t>Schritt 4:</a:t>
            </a:r>
          </a:p>
          <a:p>
            <a:pPr marL="171450" lvl="0" indent="-171450">
              <a:buFontTx/>
              <a:buChar char="-"/>
            </a:pPr>
            <a:r>
              <a:rPr lang="de-CH" baseline="0" dirty="0"/>
              <a:t>Qualifikationsgespräch</a:t>
            </a:r>
          </a:p>
          <a:p>
            <a:pPr marL="628650" lvl="1" indent="-171450">
              <a:buFontTx/>
              <a:buChar char="-"/>
            </a:pPr>
            <a:r>
              <a:rPr lang="de-CH" baseline="0" dirty="0"/>
              <a:t>Kompetenzstand / Leistung der LL gemeinsam besprechen</a:t>
            </a:r>
          </a:p>
          <a:p>
            <a:pPr marL="628650" lvl="1" indent="-171450">
              <a:buFontTx/>
              <a:buChar char="-"/>
            </a:pPr>
            <a:r>
              <a:rPr lang="de-CH" baseline="0" dirty="0"/>
              <a:t>Zwischenfazit in betriebliche Erfahrungsnote ein</a:t>
            </a:r>
          </a:p>
          <a:p>
            <a:pPr marL="628650" lvl="1" indent="-171450">
              <a:buFontTx/>
              <a:buChar char="-"/>
            </a:pPr>
            <a:endParaRPr lang="de-CH" baseline="0" dirty="0"/>
          </a:p>
          <a:p>
            <a:pPr marL="0" lvl="0" indent="0">
              <a:buFontTx/>
              <a:buNone/>
            </a:pPr>
            <a:r>
              <a:rPr lang="de-CH" baseline="0" dirty="0"/>
              <a:t>Schritt 5:</a:t>
            </a:r>
          </a:p>
          <a:p>
            <a:pPr marL="171450" lvl="0" indent="-171450">
              <a:buFontTx/>
              <a:buChar char="-"/>
            </a:pPr>
            <a:r>
              <a:rPr lang="de-CH" baseline="0" dirty="0"/>
              <a:t>Pro Semester erhalten LL 1 betriebliche ERFA Note</a:t>
            </a:r>
          </a:p>
          <a:p>
            <a:pPr marL="628650" lvl="1" indent="-171450">
              <a:buFontTx/>
              <a:buChar char="-"/>
            </a:pPr>
            <a:r>
              <a:rPr lang="de-CH" baseline="0" dirty="0"/>
              <a:t>Instrumente und Vorlagen durch Branche</a:t>
            </a:r>
          </a:p>
          <a:p>
            <a:pPr marL="628650" lvl="1" indent="-171450">
              <a:buFontTx/>
              <a:buChar char="-"/>
            </a:pPr>
            <a:endParaRPr lang="de-CH" baseline="0" dirty="0"/>
          </a:p>
          <a:p>
            <a:pPr marL="0" lvl="0" indent="0">
              <a:buFontTx/>
              <a:buNone/>
            </a:pPr>
            <a:r>
              <a:rPr lang="de-CH" baseline="0" dirty="0"/>
              <a:t>Ganzheitliche und praxisnahe HK-Entwicklung im Betrieb im Mittelpunkt</a:t>
            </a:r>
          </a:p>
          <a:p>
            <a:pPr marL="0" lvl="0" indent="0">
              <a:buFontTx/>
              <a:buNone/>
            </a:pPr>
            <a:r>
              <a:rPr lang="de-CH" baseline="0" dirty="0"/>
              <a:t>BB: einfache, praktische und standardisierte Instrumente</a:t>
            </a:r>
          </a:p>
          <a:p>
            <a:pPr marL="171450" indent="-171450">
              <a:buFontTx/>
              <a:buChar char="-"/>
            </a:pPr>
            <a:endParaRPr lang="de-CH" dirty="0"/>
          </a:p>
          <a:p>
            <a:pPr marL="0" indent="0">
              <a:buFontTx/>
              <a:buNone/>
            </a:pPr>
            <a:r>
              <a:rPr lang="de-CH" b="1" dirty="0"/>
              <a:t>DBLAP</a:t>
            </a:r>
          </a:p>
          <a:p>
            <a:r>
              <a:rPr lang="de-CH" sz="1200" b="0" i="0" kern="1200" dirty="0">
                <a:solidFill>
                  <a:schemeClr val="tx1"/>
                </a:solidFill>
                <a:effectLst/>
                <a:latin typeface="+mn-lt"/>
                <a:ea typeface="+mn-ea"/>
                <a:cs typeface="+mn-cs"/>
              </a:rPr>
              <a:t>offizielle Web-Anwendung der Kantone für die zentrale Erhebung von betrieblichen und überbetrieblichen Noten im Qualifikationsverfahren</a:t>
            </a:r>
            <a:endParaRPr lang="de-CH" dirty="0"/>
          </a:p>
          <a:p>
            <a:endParaRPr lang="de-CH" dirty="0"/>
          </a:p>
          <a:p>
            <a:r>
              <a:rPr lang="de-CH" dirty="0"/>
              <a:t>Feedback immer auch zeitnah, Beurteilungsgespräch ist Übersicht über das Ganze </a:t>
            </a:r>
          </a:p>
          <a:p>
            <a:r>
              <a:rPr lang="de-CH" dirty="0"/>
              <a:t>Im Betrieb definieren, wer Beurteilung und Gespräch macht </a:t>
            </a:r>
          </a:p>
          <a:p>
            <a:r>
              <a:rPr lang="de-CH" dirty="0"/>
              <a:t>= am Schluss ist der Bildungsbericht das Resultat (mit Unterschrift uploaden) </a:t>
            </a:r>
          </a:p>
          <a:p>
            <a:r>
              <a:rPr lang="de-CH" dirty="0"/>
              <a:t>Bei minderjährigen Lernenden = Unterschrift gesetzlicher Vertreter einholen </a:t>
            </a:r>
          </a:p>
          <a:p>
            <a:r>
              <a:rPr lang="de-CH" dirty="0"/>
              <a:t>Fehler auf Folie: Beurteilung erfolgt pro Semester </a:t>
            </a:r>
          </a:p>
          <a:p>
            <a:endParaRPr lang="de-CH" dirty="0"/>
          </a:p>
          <a:p>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B6D5DF1-2690-AE5B-EAF4-C1910B4DA685}"/>
                  </a:ext>
                </a:extLst>
              </p14:cNvPr>
              <p14:cNvContentPartPr/>
              <p14:nvPr/>
            </p14:nvContentPartPr>
            <p14:xfrm>
              <a:off x="2360333" y="2924787"/>
              <a:ext cx="734974" cy="2039325"/>
            </p14:xfrm>
          </p:contentPart>
        </mc:Choice>
        <mc:Fallback xmlns="">
          <p:pic>
            <p:nvPicPr>
              <p:cNvPr id="5" name="Freihand 4">
                <a:extLst>
                  <a:ext uri="{FF2B5EF4-FFF2-40B4-BE49-F238E27FC236}">
                    <a16:creationId xmlns:a16="http://schemas.microsoft.com/office/drawing/2014/main" id="{9B6D5DF1-2690-AE5B-EAF4-C1910B4DA685}"/>
                  </a:ext>
                </a:extLst>
              </p:cNvPr>
              <p:cNvPicPr/>
              <p:nvPr/>
            </p:nvPicPr>
            <p:blipFill>
              <a:blip r:embed="rId4"/>
              <a:stretch>
                <a:fillRect/>
              </a:stretch>
            </p:blipFill>
            <p:spPr>
              <a:xfrm>
                <a:off x="2351335" y="2915787"/>
                <a:ext cx="752610" cy="20569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48FE633-A1B3-9CE2-6881-2E05D62572E1}"/>
                  </a:ext>
                </a:extLst>
              </p14:cNvPr>
              <p14:cNvContentPartPr/>
              <p14:nvPr/>
            </p14:nvContentPartPr>
            <p14:xfrm>
              <a:off x="1858626" y="974320"/>
              <a:ext cx="650507" cy="4486204"/>
            </p14:xfrm>
          </p:contentPart>
        </mc:Choice>
        <mc:Fallback xmlns="">
          <p:pic>
            <p:nvPicPr>
              <p:cNvPr id="6" name="Freihand 5">
                <a:extLst>
                  <a:ext uri="{FF2B5EF4-FFF2-40B4-BE49-F238E27FC236}">
                    <a16:creationId xmlns:a16="http://schemas.microsoft.com/office/drawing/2014/main" id="{D48FE633-A1B3-9CE2-6881-2E05D62572E1}"/>
                  </a:ext>
                </a:extLst>
              </p:cNvPr>
              <p:cNvPicPr/>
              <p:nvPr/>
            </p:nvPicPr>
            <p:blipFill>
              <a:blip r:embed="rId6"/>
              <a:stretch>
                <a:fillRect/>
              </a:stretch>
            </p:blipFill>
            <p:spPr>
              <a:xfrm>
                <a:off x="1849631" y="965320"/>
                <a:ext cx="668137" cy="4503844"/>
              </a:xfrm>
              <a:prstGeom prst="rect">
                <a:avLst/>
              </a:prstGeom>
            </p:spPr>
          </p:pic>
        </mc:Fallback>
      </mc:AlternateContent>
      <p:grpSp>
        <p:nvGrpSpPr>
          <p:cNvPr id="11" name="Gruppieren 10">
            <a:extLst>
              <a:ext uri="{FF2B5EF4-FFF2-40B4-BE49-F238E27FC236}">
                <a16:creationId xmlns:a16="http://schemas.microsoft.com/office/drawing/2014/main" id="{B696C32D-E5C1-9634-A028-5662F1CFBB63}"/>
              </a:ext>
            </a:extLst>
          </p:cNvPr>
          <p:cNvGrpSpPr/>
          <p:nvPr/>
        </p:nvGrpSpPr>
        <p:grpSpPr>
          <a:xfrm>
            <a:off x="1918574" y="5261829"/>
            <a:ext cx="37824" cy="50032"/>
            <a:chOff x="1935600" y="4846200"/>
            <a:chExt cx="38160" cy="460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490B216-8F18-583A-919C-8BD250F21A8A}"/>
                    </a:ext>
                  </a:extLst>
                </p14:cNvPr>
                <p14:cNvContentPartPr/>
                <p14:nvPr/>
              </p14:nvContentPartPr>
              <p14:xfrm>
                <a:off x="1957920" y="4891920"/>
                <a:ext cx="360" cy="360"/>
              </p14:xfrm>
            </p:contentPart>
          </mc:Choice>
          <mc:Fallback xmlns="">
            <p:pic>
              <p:nvPicPr>
                <p:cNvPr id="7" name="Freihand 6">
                  <a:extLst>
                    <a:ext uri="{FF2B5EF4-FFF2-40B4-BE49-F238E27FC236}">
                      <a16:creationId xmlns:a16="http://schemas.microsoft.com/office/drawing/2014/main" id="{F490B216-8F18-583A-919C-8BD250F21A8A}"/>
                    </a:ext>
                  </a:extLst>
                </p:cNvPr>
                <p:cNvPicPr/>
                <p:nvPr/>
              </p:nvPicPr>
              <p:blipFill>
                <a:blip r:embed="rId8"/>
                <a:stretch>
                  <a:fillRect/>
                </a:stretch>
              </p:blipFill>
              <p:spPr>
                <a:xfrm>
                  <a:off x="194928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8EEBB0-DBBE-6550-C303-74286E4781FC}"/>
                    </a:ext>
                  </a:extLst>
                </p14:cNvPr>
                <p14:cNvContentPartPr/>
                <p14:nvPr/>
              </p14:nvContentPartPr>
              <p14:xfrm>
                <a:off x="1935600" y="4891920"/>
                <a:ext cx="360" cy="360"/>
              </p14:xfrm>
            </p:contentPart>
          </mc:Choice>
          <mc:Fallback xmlns="">
            <p:pic>
              <p:nvPicPr>
                <p:cNvPr id="8" name="Freihand 7">
                  <a:extLst>
                    <a:ext uri="{FF2B5EF4-FFF2-40B4-BE49-F238E27FC236}">
                      <a16:creationId xmlns:a16="http://schemas.microsoft.com/office/drawing/2014/main" id="{7D8EEBB0-DBBE-6550-C303-74286E4781FC}"/>
                    </a:ext>
                  </a:extLst>
                </p:cNvPr>
                <p:cNvPicPr/>
                <p:nvPr/>
              </p:nvPicPr>
              <p:blipFill>
                <a:blip r:embed="rId10"/>
                <a:stretch>
                  <a:fillRect/>
                </a:stretch>
              </p:blipFill>
              <p:spPr>
                <a:xfrm>
                  <a:off x="192660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093AE6-79E5-163A-F09E-B7A19A5F186F}"/>
                    </a:ext>
                  </a:extLst>
                </p14:cNvPr>
                <p14:cNvContentPartPr/>
                <p14:nvPr/>
              </p14:nvContentPartPr>
              <p14:xfrm>
                <a:off x="1973400" y="4846200"/>
                <a:ext cx="360" cy="360"/>
              </p14:xfrm>
            </p:contentPart>
          </mc:Choice>
          <mc:Fallback xmlns="">
            <p:pic>
              <p:nvPicPr>
                <p:cNvPr id="10" name="Freihand 9">
                  <a:extLst>
                    <a:ext uri="{FF2B5EF4-FFF2-40B4-BE49-F238E27FC236}">
                      <a16:creationId xmlns:a16="http://schemas.microsoft.com/office/drawing/2014/main" id="{92093AE6-79E5-163A-F09E-B7A19A5F186F}"/>
                    </a:ext>
                  </a:extLst>
                </p:cNvPr>
                <p:cNvPicPr/>
                <p:nvPr/>
              </p:nvPicPr>
              <p:blipFill>
                <a:blip r:embed="rId8"/>
                <a:stretch>
                  <a:fillRect/>
                </a:stretch>
              </p:blipFill>
              <p:spPr>
                <a:xfrm>
                  <a:off x="1964760" y="483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35A3758-1B44-1A9B-010E-709246310758}"/>
                  </a:ext>
                </a:extLst>
              </p14:cNvPr>
              <p14:cNvContentPartPr/>
              <p14:nvPr/>
            </p14:nvContentPartPr>
            <p14:xfrm>
              <a:off x="883400" y="5626124"/>
              <a:ext cx="357" cy="391"/>
            </p14:xfrm>
          </p:contentPart>
        </mc:Choice>
        <mc:Fallback xmlns="">
          <p:pic>
            <p:nvPicPr>
              <p:cNvPr id="12" name="Freihand 11">
                <a:extLst>
                  <a:ext uri="{FF2B5EF4-FFF2-40B4-BE49-F238E27FC236}">
                    <a16:creationId xmlns:a16="http://schemas.microsoft.com/office/drawing/2014/main" id="{735A3758-1B44-1A9B-010E-709246310758}"/>
                  </a:ext>
                </a:extLst>
              </p:cNvPr>
              <p:cNvPicPr/>
              <p:nvPr/>
            </p:nvPicPr>
            <p:blipFill>
              <a:blip r:embed="rId13"/>
              <a:stretch>
                <a:fillRect/>
              </a:stretch>
            </p:blipFill>
            <p:spPr>
              <a:xfrm>
                <a:off x="874475" y="5616349"/>
                <a:ext cx="17850" cy="19550"/>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48A539E-9EE2-1CBA-1D70-65F6A0624B01}"/>
                  </a:ext>
                </a:extLst>
              </p14:cNvPr>
              <p14:cNvContentPartPr/>
              <p14:nvPr/>
            </p14:nvContentPartPr>
            <p14:xfrm>
              <a:off x="2522693" y="4823658"/>
              <a:ext cx="357" cy="391"/>
            </p14:xfrm>
          </p:contentPart>
        </mc:Choice>
        <mc:Fallback xmlns="">
          <p:pic>
            <p:nvPicPr>
              <p:cNvPr id="5" name="Freihand 4">
                <a:extLst>
                  <a:ext uri="{FF2B5EF4-FFF2-40B4-BE49-F238E27FC236}">
                    <a16:creationId xmlns:a16="http://schemas.microsoft.com/office/drawing/2014/main" id="{A48A539E-9EE2-1CBA-1D70-65F6A0624B01}"/>
                  </a:ext>
                </a:extLst>
              </p:cNvPr>
              <p:cNvPicPr/>
              <p:nvPr/>
            </p:nvPicPr>
            <p:blipFill>
              <a:blip r:embed="rId4"/>
              <a:stretch>
                <a:fillRect/>
              </a:stretch>
            </p:blipFill>
            <p:spPr>
              <a:xfrm>
                <a:off x="2513768" y="4813883"/>
                <a:ext cx="17850" cy="19550"/>
              </a:xfrm>
              <a:prstGeom prst="rect">
                <a:avLst/>
              </a:prstGeom>
            </p:spPr>
          </p:pic>
        </mc:Fallback>
      </mc:AlternateContent>
    </p:spTree>
    <p:extLst>
      <p:ext uri="{BB962C8B-B14F-4D97-AF65-F5344CB8AC3E}">
        <p14:creationId xmlns:p14="http://schemas.microsoft.com/office/powerpoint/2010/main" val="91557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08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Integrierte Maturität weiterhin möglich </a:t>
            </a:r>
          </a:p>
          <a:p>
            <a:r>
              <a:rPr lang="de-CH" b="1" dirty="0"/>
              <a:t>Teil BM </a:t>
            </a:r>
            <a:r>
              <a:rPr lang="de-CH" dirty="0"/>
              <a:t>ist fächerorientiert nicht Handlungskompetenzorientiert; BM ist klar ausgewiesen und separiert (sep, Unterricht)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029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dirty="0"/>
              <a:t>Hinweis </a:t>
            </a:r>
            <a:r>
              <a:rPr lang="de-CH" dirty="0" err="1"/>
              <a:t>üK</a:t>
            </a:r>
            <a:r>
              <a:rPr lang="de-CH" dirty="0"/>
              <a:t>-Leitung:</a:t>
            </a:r>
          </a:p>
          <a:p>
            <a:pPr marL="171450" indent="-171450">
              <a:buFont typeface="Arial" panose="020B0604020202020204" pitchFamily="34" charset="0"/>
              <a:buChar char="•"/>
            </a:pPr>
            <a:r>
              <a:rPr lang="de-CH" dirty="0"/>
              <a:t>Blau umrandet = hier stehen die Lernenden gerade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Es gibt 5 </a:t>
            </a:r>
            <a:r>
              <a:rPr lang="de-CH" dirty="0" err="1"/>
              <a:t>üK</a:t>
            </a:r>
            <a:r>
              <a:rPr lang="de-CH" dirty="0"/>
              <a:t>-Blöcke über 5 Semester verteilt. Im letzten Semester der beruflichen Grundbildung finden ab Beginn des Qualifikationsverfahrens keine überbetrieblichen Kurse statt.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Thematisieren Sie auch Organisation des Selbststudiums = orts- und zeitunabhängig (= Vorbereitungsaufträge wie Grundlagenstudium und Recherche sowie Nachbereitungsaufträge E-Test und Praxisaufträge)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dirty="0"/>
              <a:t>Richtlinien Zeit: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CH" dirty="0"/>
              <a:t>Ungefähre Zeit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CH" dirty="0"/>
              <a:t>Den Lernenden zur Verfügung stellen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baseline="0" dirty="0"/>
              <a:t>Vorbereitungsaufgaben überprüfen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CH" baseline="0" dirty="0"/>
              <a:t>Meldung an Geschäftsstelle</a:t>
            </a:r>
            <a:endParaRPr lang="de-CH" dirty="0"/>
          </a:p>
          <a:p>
            <a:endParaRPr lang="de-CH" dirty="0"/>
          </a:p>
          <a:p>
            <a:r>
              <a:rPr lang="de-CH" dirty="0"/>
              <a:t>Hinweis üK-Leitung:</a:t>
            </a:r>
          </a:p>
          <a:p>
            <a:pPr marL="171450" indent="-171450">
              <a:buFont typeface="Arial" panose="020B0604020202020204" pitchFamily="34" charset="0"/>
              <a:buChar char="•"/>
            </a:pPr>
            <a:r>
              <a:rPr lang="de-CH" dirty="0"/>
              <a:t>Blau umrandet = hier stehen die Lernenden gerade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Es gibt 5 üK-Blöcke über 5 Semester verteilt. Im letzten Semester der beruflichen Grundbildung finden ab Beginn des Qualifikationsverfahrens keine überbetrieblichen Kurse statt.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Thematisieren Sie auch die Organisation des Selbststudiums = orts- und zeitunabhängig (= Vorbereitungsaufträge wie Grundlagenstudium und Recherche sowie Nachbereitungsaufträge E-Test und Praxisaufträge)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dirty="0"/>
          </a:p>
          <a:p>
            <a:pPr marR="0" lvl="0" algn="l" defTabSz="914400" rtl="0" eaLnBrk="1" fontAlgn="auto" latinLnBrk="0" hangingPunct="1">
              <a:lnSpc>
                <a:spcPct val="100000"/>
              </a:lnSpc>
              <a:spcBef>
                <a:spcPts val="0"/>
              </a:spcBef>
              <a:spcAft>
                <a:spcPts val="0"/>
              </a:spcAft>
              <a:buClrTx/>
              <a:buSzTx/>
              <a:tabLst/>
              <a:defRPr/>
            </a:pPr>
            <a:r>
              <a:rPr lang="de-CH" b="0" dirty="0"/>
              <a:t>Berufsbildner soll in den ersten Tagen </a:t>
            </a:r>
            <a:r>
              <a:rPr lang="de-CH" b="1" dirty="0"/>
              <a:t>Extranet zeigen </a:t>
            </a:r>
            <a:r>
              <a:rPr lang="de-CH" b="0" dirty="0"/>
              <a:t>(Funktionalität, Arbeitsweise, individuelles Ausbildungsprogramm etc.), vor üK1 müssen die Lernenden Grundlagenstudium und Recherche machen</a:t>
            </a:r>
          </a:p>
          <a:p>
            <a:pPr marR="0" lvl="0" algn="l" defTabSz="914400" rtl="0" eaLnBrk="1" fontAlgn="auto" latinLnBrk="0" hangingPunct="1">
              <a:lnSpc>
                <a:spcPct val="100000"/>
              </a:lnSpc>
              <a:spcBef>
                <a:spcPts val="0"/>
              </a:spcBef>
              <a:spcAft>
                <a:spcPts val="0"/>
              </a:spcAft>
              <a:buClrTx/>
              <a:buSzTx/>
              <a:tabLst/>
              <a:defRPr/>
            </a:pPr>
            <a:endParaRPr lang="de-CH" dirty="0"/>
          </a:p>
          <a:p>
            <a:pPr marR="0" lvl="0" algn="l" defTabSz="914400" rtl="0" eaLnBrk="1" fontAlgn="auto" latinLnBrk="0" hangingPunct="1">
              <a:lnSpc>
                <a:spcPct val="100000"/>
              </a:lnSpc>
              <a:spcBef>
                <a:spcPts val="0"/>
              </a:spcBef>
              <a:spcAft>
                <a:spcPts val="0"/>
              </a:spcAft>
              <a:buClrTx/>
              <a:buSzTx/>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858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582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Relevant Abschlussprüfung Betreib und Berufsschule, Vertiefungsarbeit findet in der Schule statt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6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3856271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SOG sind noch nicht bereit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290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477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953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907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46</a:t>
            </a:fld>
            <a:endParaRPr lang="de-CH" dirty="0"/>
          </a:p>
        </p:txBody>
      </p:sp>
    </p:spTree>
    <p:extLst>
      <p:ext uri="{BB962C8B-B14F-4D97-AF65-F5344CB8AC3E}">
        <p14:creationId xmlns:p14="http://schemas.microsoft.com/office/powerpoint/2010/main" val="3676943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23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826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820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431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56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2548570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a:p>
            <a:endParaRPr lang="de-CH" dirty="0"/>
          </a:p>
          <a:p>
            <a:r>
              <a:rPr lang="de-CH" dirty="0"/>
              <a:t>Gar nichts erst neues mit der Praxis</a:t>
            </a:r>
          </a:p>
          <a:p>
            <a:endParaRPr lang="de-CH" dirty="0"/>
          </a:p>
          <a:p>
            <a:pPr marL="228600" indent="-228600">
              <a:buAutoNum type="arabicPeriod"/>
            </a:pPr>
            <a:r>
              <a:rPr lang="de-CH" dirty="0"/>
              <a:t>Semester</a:t>
            </a:r>
            <a:r>
              <a:rPr lang="de-CH" baseline="0" dirty="0"/>
              <a:t> Studium (</a:t>
            </a:r>
            <a:r>
              <a:rPr lang="de-CH" baseline="0" dirty="0" err="1"/>
              <a:t>Math</a:t>
            </a:r>
            <a:r>
              <a:rPr lang="de-CH" baseline="0" dirty="0"/>
              <a:t>)</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690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t>
            </a:r>
          </a:p>
          <a:p>
            <a:endParaRPr lang="de-CH" dirty="0"/>
          </a:p>
          <a:p>
            <a:pPr marL="171450" indent="-171450">
              <a:buFont typeface="Wingdings" panose="05000000000000000000" pitchFamily="2" charset="2"/>
              <a:buChar char="à"/>
            </a:pPr>
            <a:r>
              <a:rPr lang="de-CH" dirty="0">
                <a:sym typeface="Wingdings" panose="05000000000000000000" pitchFamily="2" charset="2"/>
              </a:rPr>
              <a:t>Theorie (Verwaltungsgrundsätze)</a:t>
            </a:r>
          </a:p>
          <a:p>
            <a:pPr marL="628650" lvl="1" indent="-171450">
              <a:buFont typeface="Wingdings" panose="05000000000000000000" pitchFamily="2" charset="2"/>
              <a:buChar char="à"/>
            </a:pPr>
            <a:r>
              <a:rPr lang="de-CH" dirty="0">
                <a:sym typeface="Wingdings" panose="05000000000000000000" pitchFamily="2" charset="2"/>
              </a:rPr>
              <a:t>Wie bisher</a:t>
            </a:r>
          </a:p>
          <a:p>
            <a:endParaRPr lang="de-CH" dirty="0"/>
          </a:p>
          <a:p>
            <a:pPr marL="171450" indent="-171450">
              <a:buFont typeface="Wingdings" panose="05000000000000000000" pitchFamily="2" charset="2"/>
              <a:buChar char="à"/>
            </a:pPr>
            <a:r>
              <a:rPr lang="de-CH" dirty="0">
                <a:sym typeface="Wingdings" panose="05000000000000000000" pitchFamily="2" charset="2"/>
              </a:rPr>
              <a:t>Beispiel</a:t>
            </a:r>
          </a:p>
          <a:p>
            <a:pPr marL="628650" lvl="1" indent="-171450">
              <a:buFont typeface="Wingdings" panose="05000000000000000000" pitchFamily="2" charset="2"/>
              <a:buChar char="à"/>
            </a:pPr>
            <a:r>
              <a:rPr lang="de-CH" dirty="0">
                <a:sym typeface="Wingdings" panose="05000000000000000000" pitchFamily="2" charset="2"/>
              </a:rPr>
              <a:t>Führung</a:t>
            </a:r>
            <a:r>
              <a:rPr lang="de-CH" baseline="0" dirty="0">
                <a:sym typeface="Wingdings" panose="05000000000000000000" pitchFamily="2" charset="2"/>
              </a:rPr>
              <a:t> Beratungsgespräch Staatsanwaltschaft</a:t>
            </a:r>
          </a:p>
          <a:p>
            <a:pPr marL="628650" lvl="1" indent="-171450">
              <a:buFont typeface="Wingdings" panose="05000000000000000000" pitchFamily="2" charset="2"/>
              <a:buChar char="à"/>
            </a:pPr>
            <a:r>
              <a:rPr lang="de-CH" baseline="0" dirty="0">
                <a:sym typeface="Wingdings" panose="05000000000000000000" pitchFamily="2" charset="2"/>
              </a:rPr>
              <a:t>Theorie</a:t>
            </a:r>
          </a:p>
          <a:p>
            <a:pPr marL="628650" lvl="1" indent="-171450">
              <a:buFont typeface="Wingdings" panose="05000000000000000000" pitchFamily="2" charset="2"/>
              <a:buChar char="à"/>
            </a:pPr>
            <a:r>
              <a:rPr lang="de-CH" baseline="0" dirty="0">
                <a:sym typeface="Wingdings" panose="05000000000000000000" pitchFamily="2" charset="2"/>
              </a:rPr>
              <a:t>Handlungswissen üben (im System)</a:t>
            </a:r>
          </a:p>
          <a:p>
            <a:pPr marL="628650" lvl="1" indent="-171450">
              <a:buFont typeface="Wingdings" panose="05000000000000000000" pitchFamily="2" charset="2"/>
              <a:buChar char="à"/>
            </a:pPr>
            <a:r>
              <a:rPr lang="de-CH" baseline="0" dirty="0">
                <a:sym typeface="Wingdings" panose="05000000000000000000" pitchFamily="2" charset="2"/>
              </a:rPr>
              <a:t>Berufliche Erfahrung (Schalter, Telefon)</a:t>
            </a:r>
          </a:p>
          <a:p>
            <a:pPr marL="1085850" lvl="2" indent="-171450">
              <a:buFont typeface="Wingdings" panose="05000000000000000000" pitchFamily="2" charset="2"/>
              <a:buChar char="à"/>
            </a:pPr>
            <a:r>
              <a:rPr lang="de-CH" baseline="0" dirty="0">
                <a:sym typeface="Wingdings" panose="05000000000000000000" pitchFamily="2" charset="2"/>
              </a:rPr>
              <a:t>Versch. Situationen</a:t>
            </a:r>
          </a:p>
          <a:p>
            <a:pPr marL="628650" lvl="1" indent="-171450">
              <a:buFont typeface="Wingdings" panose="05000000000000000000" pitchFamily="2" charset="2"/>
              <a:buChar char="à"/>
            </a:pPr>
            <a:r>
              <a:rPr lang="de-CH" baseline="0" dirty="0">
                <a:sym typeface="Wingdings" panose="05000000000000000000" pitchFamily="2" charset="2"/>
              </a:rPr>
              <a:t>Reflexion</a:t>
            </a:r>
          </a:p>
          <a:p>
            <a:pPr marL="1085850" lvl="2" indent="-171450">
              <a:buFont typeface="Wingdings" panose="05000000000000000000" pitchFamily="2" charset="2"/>
              <a:buChar char="à"/>
            </a:pPr>
            <a:r>
              <a:rPr lang="de-CH" baseline="0" dirty="0">
                <a:sym typeface="Wingdings" panose="05000000000000000000" pitchFamily="2" charset="2"/>
              </a:rPr>
              <a:t>Für die Weiterentwicklung</a:t>
            </a:r>
          </a:p>
          <a:p>
            <a:pPr marL="628650" lvl="1" indent="-171450">
              <a:buFont typeface="Wingdings" panose="05000000000000000000" pitchFamily="2" charset="2"/>
              <a:buChar char="à"/>
            </a:pPr>
            <a:r>
              <a:rPr lang="de-CH" baseline="0" dirty="0">
                <a:sym typeface="Wingdings" panose="05000000000000000000" pitchFamily="2" charset="2"/>
              </a:rPr>
              <a:t>Routine aufbauen</a:t>
            </a:r>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118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Teilaufgabe 1; Lernender muss z.B. wissen was Schnittstellen sind! </a:t>
            </a:r>
          </a:p>
          <a:p>
            <a:r>
              <a:rPr lang="de-CH" dirty="0"/>
              <a:t>Teilaufgabe 2; Instruktion ist nötig, sonst überfordert </a:t>
            </a:r>
          </a:p>
          <a:p>
            <a:r>
              <a:rPr lang="de-CH" dirty="0"/>
              <a:t>Online anschauen</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680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der branchenspezifischen Arbeitssituation </a:t>
            </a:r>
            <a:r>
              <a:rPr lang="de-CH" sz="1200" b="1" dirty="0">
                <a:latin typeface="Calibri" panose="020F0502020204030204" pitchFamily="34" charset="0"/>
                <a:cs typeface="Calibri" panose="020F0502020204030204" pitchFamily="34" charset="0"/>
              </a:rPr>
              <a:t>Gesucheingänge auf Zuständigkeit und Vollständigkeit überprüfen </a:t>
            </a:r>
            <a:r>
              <a:rPr lang="de-CH" sz="1200" b="0" dirty="0">
                <a:latin typeface="Calibri" panose="020F0502020204030204" pitchFamily="34" charset="0"/>
                <a:cs typeface="Calibri" panose="020F0502020204030204" pitchFamily="34" charset="0"/>
              </a:rPr>
              <a:t>werden gleich zwei Fliegen auf einen Schlag erledigt. </a:t>
            </a:r>
          </a:p>
          <a:p>
            <a:r>
              <a:rPr lang="de-CH" sz="1200" b="0" dirty="0">
                <a:latin typeface="Calibri" panose="020F0502020204030204" pitchFamily="34" charset="0"/>
                <a:cs typeface="Calibri" panose="020F0502020204030204" pitchFamily="34" charset="0"/>
              </a:rPr>
              <a:t>Einerseits das branchenspezifische Wissen bezüglich der Zuständigkeit und Vollständigkeit, wo im üK das Grundlagenwissen und erste Anwendungen dazu geübt werden, und andererseits eine optimale Arbeitssituation, wo die dienstleistungsorientierte Schnittstellenbearbeitung zum Tragen kommt. </a:t>
            </a:r>
            <a:r>
              <a:rPr lang="de-CH" sz="1200" b="0" dirty="0">
                <a:solidFill>
                  <a:srgbClr val="FF0000"/>
                </a:solidFill>
                <a:latin typeface="Calibri" panose="020F0502020204030204" pitchFamily="34" charset="0"/>
                <a:cs typeface="Calibri" panose="020F0502020204030204" pitchFamily="34" charset="0"/>
              </a:rPr>
              <a:t>Gibt es doch Schnittstellen</a:t>
            </a:r>
          </a:p>
          <a:p>
            <a:r>
              <a:rPr lang="de-CH" sz="1200" b="0" dirty="0">
                <a:latin typeface="Calibri" panose="020F0502020204030204" pitchFamily="34" charset="0"/>
                <a:cs typeface="Calibri" panose="020F0502020204030204" pitchFamily="34" charset="0"/>
              </a:rPr>
              <a:t>- zum Gesuchsteller: Eingangsbestätigung, Nachfordern von Akten mit Nachfristen</a:t>
            </a:r>
          </a:p>
          <a:p>
            <a:r>
              <a:rPr lang="de-CH" sz="1200" b="0" dirty="0">
                <a:latin typeface="Calibri" panose="020F0502020204030204" pitchFamily="34" charset="0"/>
                <a:cs typeface="Calibri" panose="020F0502020204030204" pitchFamily="34" charset="0"/>
              </a:rPr>
              <a:t>- zu den anderen Amtsstellen: Unterlagen, Beilagen zur Verfügung stellen; Mitberichte, Stellungnahmen und deren Koordination, Rückmeldungen oder weiterleiten von Gesuchen an andere Stellen bei Nichtzuständigkeit </a:t>
            </a:r>
          </a:p>
          <a:p>
            <a:endParaRPr lang="de-CH" sz="1200" b="0" dirty="0">
              <a:latin typeface="Calibri" panose="020F0502020204030204" pitchFamily="34" charset="0"/>
              <a:cs typeface="Calibri" panose="020F0502020204030204" pitchFamily="34" charset="0"/>
            </a:endParaRPr>
          </a:p>
          <a:p>
            <a:r>
              <a:rPr lang="de-CH" sz="1200" b="0" dirty="0">
                <a:latin typeface="Calibri" panose="020F0502020204030204" pitchFamily="34" charset="0"/>
                <a:cs typeface="Calibri" panose="020F0502020204030204" pitchFamily="34" charset="0"/>
              </a:rPr>
              <a:t>Genauso verhält es sich mit der Arbeitssituation </a:t>
            </a:r>
            <a:r>
              <a:rPr lang="de-CH" sz="1200" b="1" dirty="0">
                <a:latin typeface="Calibri" panose="020F0502020204030204" pitchFamily="34" charset="0"/>
                <a:cs typeface="Calibri" panose="020F0502020204030204" pitchFamily="34" charset="0"/>
              </a:rPr>
              <a:t>Rechtsmittel-Eingänge überprüfen. </a:t>
            </a:r>
            <a:r>
              <a:rPr lang="de-CH" sz="1200" b="0" dirty="0">
                <a:latin typeface="Calibri" panose="020F0502020204030204" pitchFamily="34" charset="0"/>
                <a:cs typeface="Calibri" panose="020F0502020204030204" pitchFamily="34" charset="0"/>
              </a:rPr>
              <a:t>Diese Arbeitssituation bietet die Möglichkeit, sich an Schnittstellen dienstleistungsorientiert zu verhalten, damit Gesuche oder der Rechtsmittelweg zügig bearbeitet werden können. </a:t>
            </a:r>
            <a:endParaRPr lang="de-CH" b="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454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447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799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102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Verweis auf die zwei Dokumente sind auf </a:t>
            </a:r>
          </a:p>
        </p:txBody>
      </p:sp>
      <p:sp>
        <p:nvSpPr>
          <p:cNvPr id="4" name="Foliennummernplatzhalter 3"/>
          <p:cNvSpPr>
            <a:spLocks noGrp="1"/>
          </p:cNvSpPr>
          <p:nvPr>
            <p:ph type="sldNum" sz="quarter" idx="5"/>
          </p:nvPr>
        </p:nvSpPr>
        <p:spPr/>
        <p:txBody>
          <a:bodyPr/>
          <a:lstStyle/>
          <a:p>
            <a:fld id="{B4A389DC-B868-4A76-93F1-E20505CB5D10}" type="slidenum">
              <a:rPr lang="de-CH" smtClean="0"/>
              <a:pPr/>
              <a:t>59</a:t>
            </a:fld>
            <a:endParaRPr lang="de-CH" dirty="0"/>
          </a:p>
        </p:txBody>
      </p:sp>
    </p:spTree>
    <p:extLst>
      <p:ext uri="{BB962C8B-B14F-4D97-AF65-F5344CB8AC3E}">
        <p14:creationId xmlns:p14="http://schemas.microsoft.com/office/powerpoint/2010/main" val="2604326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640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54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Tipps – nehmt die Liste mit was neu was ist zur Hand</a:t>
            </a:r>
          </a:p>
          <a:p>
            <a:r>
              <a:rPr lang="de-CH" dirty="0"/>
              <a:t>https://ovag.gemeinden-ag.ch/page/1238 </a:t>
            </a:r>
          </a:p>
          <a:p>
            <a:r>
              <a:rPr lang="de-CH" dirty="0"/>
              <a:t>Mit dieser Präsi und dem untersten Dokument</a:t>
            </a:r>
          </a:p>
          <a:p>
            <a:r>
              <a:rPr lang="de-CH" dirty="0"/>
              <a:t>Fragen aus bestimmten Thema vom </a:t>
            </a:r>
            <a:r>
              <a:rPr lang="de-CH" dirty="0" err="1"/>
              <a:t>Blended</a:t>
            </a:r>
            <a:r>
              <a:rPr lang="de-CH" dirty="0"/>
              <a:t> Learning – bitte direkt stellen am Ende des Themas</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2694715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17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2843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65</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846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4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werden</a:t>
            </a:r>
          </a:p>
          <a:p>
            <a:r>
              <a:rPr lang="de-CH" dirty="0"/>
              <a:t>Mit Gewichtung (x4, x1)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2636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517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7496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167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99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dirty="0"/>
          </a:p>
        </p:txBody>
      </p:sp>
    </p:spTree>
    <p:extLst>
      <p:ext uri="{BB962C8B-B14F-4D97-AF65-F5344CB8AC3E}">
        <p14:creationId xmlns:p14="http://schemas.microsoft.com/office/powerpoint/2010/main" val="3761222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7365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197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gibt es auch noch einen Ablaufplan auf der Website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5751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7915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4562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779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Praxisbildner können betr. Kompetenzen beurteilen, Ausbildungsverantwortliche den Bildungsbericht und die drei Lernorte zusammen führen </a:t>
            </a:r>
          </a:p>
          <a:p>
            <a:r>
              <a:rPr lang="de-CH" dirty="0"/>
              <a:t>(ev. Gespräch zu Dritt; Lernende/Praxisbildner/Ausbildungsverantwortliche)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8561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Wird </a:t>
            </a:r>
            <a:r>
              <a:rPr lang="de-CH" dirty="0" err="1"/>
              <a:t>evt.</a:t>
            </a:r>
            <a:r>
              <a:rPr lang="de-CH" dirty="0"/>
              <a:t> auch von </a:t>
            </a:r>
            <a:r>
              <a:rPr lang="de-CH"/>
              <a:t>BP erstellt</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50435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Achtung bei den PA: von der gleichen Handlungskompetenz </a:t>
            </a:r>
            <a:r>
              <a:rPr lang="de-CH" dirty="0" err="1"/>
              <a:t>zB</a:t>
            </a:r>
            <a:r>
              <a:rPr lang="de-CH" dirty="0"/>
              <a:t> B4 müssen genommen werden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82</a:t>
            </a:fld>
            <a:endParaRPr lang="de-CH" dirty="0"/>
          </a:p>
        </p:txBody>
      </p:sp>
    </p:spTree>
    <p:extLst>
      <p:ext uri="{BB962C8B-B14F-4D97-AF65-F5344CB8AC3E}">
        <p14:creationId xmlns:p14="http://schemas.microsoft.com/office/powerpoint/2010/main" val="3072176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02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a:t>
            </a:fld>
            <a:endParaRPr lang="de-CH" dirty="0"/>
          </a:p>
        </p:txBody>
      </p:sp>
    </p:spTree>
    <p:extLst>
      <p:ext uri="{BB962C8B-B14F-4D97-AF65-F5344CB8AC3E}">
        <p14:creationId xmlns:p14="http://schemas.microsoft.com/office/powerpoint/2010/main" val="1660504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ist einfach und übersichtlich – ev. genügt diese zum heutigen Zeitpunkt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1885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3528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4939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87</a:t>
            </a:fld>
            <a:endParaRPr lang="de-CH" dirty="0"/>
          </a:p>
        </p:txBody>
      </p:sp>
    </p:spTree>
    <p:extLst>
      <p:ext uri="{BB962C8B-B14F-4D97-AF65-F5344CB8AC3E}">
        <p14:creationId xmlns:p14="http://schemas.microsoft.com/office/powerpoint/2010/main" val="1505335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u="sng" kern="1200" dirty="0">
                <a:solidFill>
                  <a:schemeClr val="tx1"/>
                </a:solidFill>
                <a:effectLst/>
                <a:latin typeface="+mn-lt"/>
                <a:ea typeface="+mn-ea"/>
                <a:cs typeface="+mn-cs"/>
                <a:hlinkClick r:id="rId3"/>
              </a:rPr>
              <a:t>https://miro.com/welcomeonboard/ejI5NWJkdjRhOUtmak5lWXFubE1TWmMyTllGbTNubGVxZVcxOHNxWHRtbmpscW55VmxnVGltalRIOENoSUNaNnwzNDU4NzY0NTUyNTA2NTc4ODc1fDI=?share_link_id=169648280550</a:t>
            </a:r>
            <a:r>
              <a:rPr lang="de-CH" sz="1200" u="sng"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4A389DC-B868-4A76-93F1-E20505CB5D10}" type="slidenum">
              <a:rPr lang="de-CH" smtClean="0"/>
              <a:pPr/>
              <a:t>88</a:t>
            </a:fld>
            <a:endParaRPr lang="de-CH" dirty="0"/>
          </a:p>
        </p:txBody>
      </p:sp>
    </p:spTree>
    <p:extLst>
      <p:ext uri="{BB962C8B-B14F-4D97-AF65-F5344CB8AC3E}">
        <p14:creationId xmlns:p14="http://schemas.microsoft.com/office/powerpoint/2010/main" val="23400036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90</a:t>
            </a:fld>
            <a:endParaRPr lang="de-CH" dirty="0"/>
          </a:p>
        </p:txBody>
      </p:sp>
    </p:spTree>
    <p:extLst>
      <p:ext uri="{BB962C8B-B14F-4D97-AF65-F5344CB8AC3E}">
        <p14:creationId xmlns:p14="http://schemas.microsoft.com/office/powerpoint/2010/main" val="11696858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91</a:t>
            </a:fld>
            <a:endParaRPr lang="de-CH" dirty="0"/>
          </a:p>
        </p:txBody>
      </p:sp>
    </p:spTree>
    <p:extLst>
      <p:ext uri="{BB962C8B-B14F-4D97-AF65-F5344CB8AC3E}">
        <p14:creationId xmlns:p14="http://schemas.microsoft.com/office/powerpoint/2010/main" val="4885671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92</a:t>
            </a:fld>
            <a:endParaRPr lang="de-CH" dirty="0"/>
          </a:p>
        </p:txBody>
      </p:sp>
    </p:spTree>
    <p:extLst>
      <p:ext uri="{BB962C8B-B14F-4D97-AF65-F5344CB8AC3E}">
        <p14:creationId xmlns:p14="http://schemas.microsoft.com/office/powerpoint/2010/main" val="8318615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93</a:t>
            </a:fld>
            <a:endParaRPr lang="de-CH" dirty="0"/>
          </a:p>
        </p:txBody>
      </p:sp>
    </p:spTree>
    <p:extLst>
      <p:ext uri="{BB962C8B-B14F-4D97-AF65-F5344CB8AC3E}">
        <p14:creationId xmlns:p14="http://schemas.microsoft.com/office/powerpoint/2010/main" val="267712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dirty="0"/>
          </a:p>
        </p:txBody>
      </p:sp>
    </p:spTree>
    <p:extLst>
      <p:ext uri="{BB962C8B-B14F-4D97-AF65-F5344CB8AC3E}">
        <p14:creationId xmlns:p14="http://schemas.microsoft.com/office/powerpoint/2010/main" val="380127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6" name="Bild 4"/>
          <p:cNvPicPr/>
          <p:nvPr userDrawn="1"/>
        </p:nvPicPr>
        <p:blipFill rotWithShape="1">
          <a:blip r:embed="rId3" cstate="print">
            <a:extLst>
              <a:ext uri="{28A0092B-C50C-407E-A947-70E740481C1C}">
                <a14:useLocalDpi xmlns:a14="http://schemas.microsoft.com/office/drawing/2010/main" val="0"/>
              </a:ext>
            </a:extLst>
          </a:blip>
          <a:srcRect r="44964"/>
          <a:stretch/>
        </p:blipFill>
        <p:spPr>
          <a:xfrm>
            <a:off x="-1" y="-16155"/>
            <a:ext cx="4151785" cy="1532255"/>
          </a:xfrm>
          <a:prstGeom prst="rect">
            <a:avLst/>
          </a:prstGeom>
        </p:spPr>
      </p:pic>
      <p:pic>
        <p:nvPicPr>
          <p:cNvPr id="17" name="Bild 4"/>
          <p:cNvPicPr/>
          <p:nvPr userDrawn="1"/>
        </p:nvPicPr>
        <p:blipFill rotWithShape="1">
          <a:blip r:embed="rId4" cstate="print">
            <a:extLst>
              <a:ext uri="{28A0092B-C50C-407E-A947-70E740481C1C}">
                <a14:useLocalDpi xmlns:a14="http://schemas.microsoft.com/office/drawing/2010/main" val="0"/>
              </a:ext>
            </a:extLst>
          </a:blip>
          <a:srcRect l="61191" t="22283" r="9218"/>
          <a:stretch/>
        </p:blipFill>
        <p:spPr>
          <a:xfrm>
            <a:off x="10557520" y="194082"/>
            <a:ext cx="1440160" cy="754158"/>
          </a:xfrm>
          <a:prstGeom prst="rect">
            <a:avLst/>
          </a:prstGeom>
        </p:spPr>
      </p:pic>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7132" y="311860"/>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36.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microsoft.com/office/2007/relationships/hdphoto" Target="../media/hdphoto3.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7.xml"/><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84.xml"/><Relationship Id="rId1" Type="http://schemas.openxmlformats.org/officeDocument/2006/relationships/slideLayout" Target="../slideLayouts/slideLayout36.xml"/><Relationship Id="rId5" Type="http://schemas.openxmlformats.org/officeDocument/2006/relationships/image" Target="../media/image45.png"/><Relationship Id="rId4" Type="http://schemas.openxmlformats.org/officeDocument/2006/relationships/image" Target="../media/image44.tmp"/></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47.xml"/><Relationship Id="rId4" Type="http://schemas.openxmlformats.org/officeDocument/2006/relationships/image" Target="../media/image8.svg"/></Relationships>
</file>

<file path=ppt/slides/_rels/slide9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6.xml"/><Relationship Id="rId1" Type="http://schemas.openxmlformats.org/officeDocument/2006/relationships/slideLayout" Target="../slideLayouts/slideLayout47.xml"/><Relationship Id="rId4" Type="http://schemas.openxmlformats.org/officeDocument/2006/relationships/hyperlink" Target="http://www.edkimo.com/"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87.xml"/><Relationship Id="rId1" Type="http://schemas.openxmlformats.org/officeDocument/2006/relationships/slideLayout" Target="../slideLayouts/slideLayout47.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8.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Herzlich willkommen!</a:t>
            </a: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Einstieg </a:t>
            </a:r>
            <a:r>
              <a:rPr lang="de-DE" dirty="0" err="1" smtClean="0"/>
              <a:t>Kahoot</a:t>
            </a:r>
            <a:r>
              <a:rPr lang="de-DE" dirty="0" smtClean="0"/>
              <a:t> Thema BiVo2023</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10</a:t>
            </a:fld>
            <a:endParaRPr lang="de-CH" dirty="0"/>
          </a:p>
        </p:txBody>
      </p:sp>
      <p:pic>
        <p:nvPicPr>
          <p:cNvPr id="5" name="Picture 6" descr="Kahoot! Quiz Games Spark Your Child's Natural Curiosity For, 58% O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0261" y="1600200"/>
            <a:ext cx="679147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9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Rolle als Praxisbildner/in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626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Meine Rolle als Praxisbildner/in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Praxisbildner/in bringe gezielt mein Fachwissen ein.</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Praxisbildner/in unterstütze die Lernenden im Lernprozess. </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Vorbild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a:t>
            </a:r>
            <a:r>
              <a:rPr lang="de-CH" sz="2000" dirty="0" err="1">
                <a:solidFill>
                  <a:prstClr val="black"/>
                </a:solidFill>
                <a:latin typeface="Calibri" panose="020F0502020204030204" pitchFamily="34" charset="0"/>
                <a:cs typeface="Calibri" panose="020F0502020204030204" pitchFamily="34" charset="0"/>
              </a:rPr>
              <a:t>xisbildner</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agiere als Vorbild. </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Meine Rolle als Praxisbildner/in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1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Von der Bildungsverordnung über den Bildungsplan zum Qualifikationsverfahren </a:t>
            </a:r>
            <a:endParaRPr lang="de-CH" sz="3600" b="0" dirty="0"/>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dirty="0"/>
              <a:t>Gesamtkonzept der revidierten beruflichen Grundbildung</a:t>
            </a:r>
          </a:p>
          <a:p>
            <a:r>
              <a:rPr lang="de-CH" dirty="0"/>
              <a:t>Betriebliche Umsetzungsinstrumente </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dirty="0"/>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Bildungsverordnung</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93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1225"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Gegenstand und Dauer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 Jahre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Berufsbild und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Fachrichtungen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Branche</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ovap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Ziele und Anforderungen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Handlungskompetenzen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Arbeitssicherheit, Gesundheits-, Umweltschutz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alle Lernorte gefordert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Umfang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der Bildung an den drei Lernorten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3–4 Tage Betrieb</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2–2–1 Tage Berufsfachschule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16 üK-Tage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mind.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12. Monate Langzeitpraktikum</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Bildungsplan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Qualifikationsprofil</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Berufsbild</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Handlungskompetenzbereiche					Handlungskompetenzen</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390824" y="195696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feil: nach rechts 6">
            <a:extLst>
              <a:ext uri="{FF2B5EF4-FFF2-40B4-BE49-F238E27FC236}">
                <a16:creationId xmlns:a16="http://schemas.microsoft.com/office/drawing/2014/main" id="{B8E97EDC-F63D-4A3B-BB97-0439635C35A5}"/>
              </a:ext>
            </a:extLst>
          </p:cNvPr>
          <p:cNvSpPr/>
          <p:nvPr/>
        </p:nvSpPr>
        <p:spPr>
          <a:xfrm>
            <a:off x="6390824" y="267009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390824" y="304935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392452" y="344965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390824" y="233599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093F171E-134E-4223-A146-7A72702AC390}"/>
              </a:ext>
            </a:extLst>
          </p:cNvPr>
          <p:cNvSpPr/>
          <p:nvPr/>
        </p:nvSpPr>
        <p:spPr>
          <a:xfrm>
            <a:off x="6390824" y="377170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A20E1B45-B219-45BC-8CFA-14A233E9E0B8}"/>
              </a:ext>
            </a:extLst>
          </p:cNvPr>
          <p:cNvSpPr/>
          <p:nvPr/>
        </p:nvSpPr>
        <p:spPr>
          <a:xfrm>
            <a:off x="6390824" y="415153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094E42F-08B2-4BF7-8E6E-7BB2103F51D5}"/>
              </a:ext>
            </a:extLst>
          </p:cNvPr>
          <p:cNvSpPr/>
          <p:nvPr/>
        </p:nvSpPr>
        <p:spPr>
          <a:xfrm>
            <a:off x="6390824" y="448563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Pfeil: nach rechts 16">
            <a:extLst>
              <a:ext uri="{FF2B5EF4-FFF2-40B4-BE49-F238E27FC236}">
                <a16:creationId xmlns:a16="http://schemas.microsoft.com/office/drawing/2014/main" id="{6FDFE01F-9B8A-467B-8630-77B7C648D62A}"/>
              </a:ext>
            </a:extLst>
          </p:cNvPr>
          <p:cNvSpPr/>
          <p:nvPr/>
        </p:nvSpPr>
        <p:spPr>
          <a:xfrm>
            <a:off x="6390824" y="522920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Pfeil: nach rechts 17">
            <a:extLst>
              <a:ext uri="{FF2B5EF4-FFF2-40B4-BE49-F238E27FC236}">
                <a16:creationId xmlns:a16="http://schemas.microsoft.com/office/drawing/2014/main" id="{2B69C9D6-07B9-43D8-8D0D-BDC5DE4AB9C1}"/>
              </a:ext>
            </a:extLst>
          </p:cNvPr>
          <p:cNvSpPr/>
          <p:nvPr/>
        </p:nvSpPr>
        <p:spPr>
          <a:xfrm>
            <a:off x="6390824" y="55893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Pfeil: nach rechts 18">
            <a:extLst>
              <a:ext uri="{FF2B5EF4-FFF2-40B4-BE49-F238E27FC236}">
                <a16:creationId xmlns:a16="http://schemas.microsoft.com/office/drawing/2014/main" id="{91873743-01A1-42AC-BB29-4D3EC65B10F9}"/>
              </a:ext>
            </a:extLst>
          </p:cNvPr>
          <p:cNvSpPr/>
          <p:nvPr/>
        </p:nvSpPr>
        <p:spPr>
          <a:xfrm>
            <a:off x="6418563" y="590356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074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endParaRPr lang="de-CH" b="1" dirty="0"/>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Anforderung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 Berufsbildner/innen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EFZ mind. 2 Jahre berufliche Praxis;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Lerndokumentation, Bildungsbericht und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Persönliches Portfolio</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Leistungsdokumentation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Bildungsbericht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überbetrieblicher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Qualifikationsverfahren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Abschlussprüfung praktische Arbeit	 30 %</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Berufskenntnisse und Allgemeinbildung 30 %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Erfahrungsnote 40 %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Ausweis und Titel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Qualitätsentwicklung und Organisation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Schlussbestimmungen</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170600" y="237504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232529" y="300160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201451" y="198884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232529" y="338328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Pfeil: nach rechts 12">
            <a:extLst>
              <a:ext uri="{FF2B5EF4-FFF2-40B4-BE49-F238E27FC236}">
                <a16:creationId xmlns:a16="http://schemas.microsoft.com/office/drawing/2014/main" id="{0E49A1FA-9E6C-4395-A570-EF24D748862F}"/>
              </a:ext>
            </a:extLst>
          </p:cNvPr>
          <p:cNvSpPr/>
          <p:nvPr/>
        </p:nvSpPr>
        <p:spPr>
          <a:xfrm>
            <a:off x="6187275" y="266123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E3B3A3B3-5D35-47AF-9B4C-CF21E1F27BC1}"/>
              </a:ext>
            </a:extLst>
          </p:cNvPr>
          <p:cNvSpPr/>
          <p:nvPr/>
        </p:nvSpPr>
        <p:spPr>
          <a:xfrm>
            <a:off x="6201451" y="40617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896BBEC4-0DA6-4B71-A790-C4C5EF1B7612}"/>
              </a:ext>
            </a:extLst>
          </p:cNvPr>
          <p:cNvSpPr/>
          <p:nvPr/>
        </p:nvSpPr>
        <p:spPr>
          <a:xfrm>
            <a:off x="6232529" y="444346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D556D3E-24C0-4AF6-ADB9-38948222F82D}"/>
              </a:ext>
            </a:extLst>
          </p:cNvPr>
          <p:cNvSpPr/>
          <p:nvPr/>
        </p:nvSpPr>
        <p:spPr>
          <a:xfrm>
            <a:off x="6242556" y="4780744"/>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263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2FA8E-BE5D-404D-B7EE-D80FDD7BAD9E}"/>
              </a:ext>
            </a:extLst>
          </p:cNvPr>
          <p:cNvSpPr>
            <a:spLocks noGrp="1"/>
          </p:cNvSpPr>
          <p:nvPr>
            <p:ph type="title"/>
          </p:nvPr>
        </p:nvSpPr>
        <p:spPr/>
        <p:txBody>
          <a:bodyPr/>
          <a:lstStyle/>
          <a:p>
            <a:r>
              <a:rPr lang="de-CH" dirty="0"/>
              <a:t>Bildungsverordnung Art. 16</a:t>
            </a:r>
            <a:r>
              <a:rPr lang="de-CH" sz="3200" dirty="0"/>
              <a:t>–</a:t>
            </a:r>
            <a:r>
              <a:rPr lang="de-CH" dirty="0"/>
              <a:t>18</a:t>
            </a:r>
          </a:p>
        </p:txBody>
      </p:sp>
      <p:sp>
        <p:nvSpPr>
          <p:cNvPr id="3" name="Inhaltsplatzhalter 2">
            <a:extLst>
              <a:ext uri="{FF2B5EF4-FFF2-40B4-BE49-F238E27FC236}">
                <a16:creationId xmlns:a16="http://schemas.microsoft.com/office/drawing/2014/main" id="{F801C2C6-84A1-40C4-822F-34B52777EE2A}"/>
              </a:ext>
            </a:extLst>
          </p:cNvPr>
          <p:cNvSpPr>
            <a:spLocks noGrp="1"/>
          </p:cNvSpPr>
          <p:nvPr>
            <p:ph idx="1"/>
          </p:nvPr>
        </p:nvSpPr>
        <p:spPr/>
        <p:txBody>
          <a:bodyPr/>
          <a:lstStyle/>
          <a:p>
            <a:r>
              <a:rPr lang="de-CH" dirty="0"/>
              <a:t>Art. 16 Lerndokumentation</a:t>
            </a:r>
          </a:p>
          <a:p>
            <a:r>
              <a:rPr lang="de-CH" dirty="0"/>
              <a:t>Art. 17 Bildungsbericht</a:t>
            </a:r>
          </a:p>
          <a:p>
            <a:r>
              <a:rPr lang="de-CH" dirty="0"/>
              <a:t>Art. 18 Leistungsdokumentation über die Bildung in beruflicher Praxis</a:t>
            </a:r>
          </a:p>
        </p:txBody>
      </p:sp>
      <p:sp>
        <p:nvSpPr>
          <p:cNvPr id="4" name="Foliennummernplatzhalter 3">
            <a:extLst>
              <a:ext uri="{FF2B5EF4-FFF2-40B4-BE49-F238E27FC236}">
                <a16:creationId xmlns:a16="http://schemas.microsoft.com/office/drawing/2014/main" id="{A5694447-AD42-41CE-8434-C98F8F8C3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583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A34562-5876-40DA-A928-CCC232EEC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7702B91B-5362-4759-A5CC-F1E561A7C796}"/>
              </a:ext>
            </a:extLst>
          </p:cNvPr>
          <p:cNvPicPr>
            <a:picLocks noChangeAspect="1"/>
          </p:cNvPicPr>
          <p:nvPr/>
        </p:nvPicPr>
        <p:blipFill>
          <a:blip r:embed="rId3"/>
          <a:stretch>
            <a:fillRect/>
          </a:stretch>
        </p:blipFill>
        <p:spPr>
          <a:xfrm>
            <a:off x="479376" y="1484784"/>
            <a:ext cx="10172700" cy="2476500"/>
          </a:xfrm>
          <a:prstGeom prst="rect">
            <a:avLst/>
          </a:prstGeom>
        </p:spPr>
      </p:pic>
    </p:spTree>
    <p:extLst>
      <p:ext uri="{BB962C8B-B14F-4D97-AF65-F5344CB8AC3E}">
        <p14:creationId xmlns:p14="http://schemas.microsoft.com/office/powerpoint/2010/main" val="2108734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E7A5B2-0137-4A70-8965-6028288F9F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12A1E8E8-FE06-4C28-AC03-C3E0455387D9}"/>
              </a:ext>
            </a:extLst>
          </p:cNvPr>
          <p:cNvPicPr>
            <a:picLocks noChangeAspect="1"/>
          </p:cNvPicPr>
          <p:nvPr/>
        </p:nvPicPr>
        <p:blipFill>
          <a:blip r:embed="rId3"/>
          <a:stretch>
            <a:fillRect/>
          </a:stretch>
        </p:blipFill>
        <p:spPr>
          <a:xfrm>
            <a:off x="1090612" y="757237"/>
            <a:ext cx="10010775" cy="5343525"/>
          </a:xfrm>
          <a:prstGeom prst="rect">
            <a:avLst/>
          </a:prstGeom>
        </p:spPr>
      </p:pic>
    </p:spTree>
    <p:extLst>
      <p:ext uri="{BB962C8B-B14F-4D97-AF65-F5344CB8AC3E}">
        <p14:creationId xmlns:p14="http://schemas.microsoft.com/office/powerpoint/2010/main" val="139911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B49A03F-1106-456C-AB94-6726CC036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27C10199-114D-4CD8-8EC6-00767B5F4CA3}"/>
              </a:ext>
            </a:extLst>
          </p:cNvPr>
          <p:cNvPicPr>
            <a:picLocks noChangeAspect="1"/>
          </p:cNvPicPr>
          <p:nvPr/>
        </p:nvPicPr>
        <p:blipFill>
          <a:blip r:embed="rId3"/>
          <a:stretch>
            <a:fillRect/>
          </a:stretch>
        </p:blipFill>
        <p:spPr>
          <a:xfrm>
            <a:off x="911424" y="1257300"/>
            <a:ext cx="9906000" cy="2171700"/>
          </a:xfrm>
          <a:prstGeom prst="rect">
            <a:avLst/>
          </a:prstGeom>
        </p:spPr>
      </p:pic>
    </p:spTree>
    <p:extLst>
      <p:ext uri="{BB962C8B-B14F-4D97-AF65-F5344CB8AC3E}">
        <p14:creationId xmlns:p14="http://schemas.microsoft.com/office/powerpoint/2010/main" val="211277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Bildungsplan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0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Bildungsplan</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r>
              <a:rPr lang="de-CH" b="1" dirty="0"/>
              <a:t>Branchenübergreifend:</a:t>
            </a:r>
          </a:p>
          <a:p>
            <a:pPr marL="0" indent="0">
              <a:buNone/>
            </a:pPr>
            <a:r>
              <a:rPr lang="de-CH" dirty="0"/>
              <a:t>Hauptteil mit </a:t>
            </a:r>
          </a:p>
          <a:p>
            <a:r>
              <a:rPr lang="de-CH" dirty="0"/>
              <a:t>Übersicht über die Handlungskompetenzen</a:t>
            </a:r>
          </a:p>
          <a:p>
            <a:r>
              <a:rPr lang="de-CH" dirty="0"/>
              <a:t>Leistungsziele für Betrieb und Berufsfachschule</a:t>
            </a:r>
          </a:p>
          <a:p>
            <a:endParaRPr lang="de-CH" dirty="0"/>
          </a:p>
          <a:p>
            <a:pPr marL="0" indent="0">
              <a:buNone/>
            </a:pPr>
            <a:r>
              <a:rPr lang="de-CH" b="1" dirty="0"/>
              <a:t>Branchenspezifisch: </a:t>
            </a:r>
          </a:p>
          <a:p>
            <a:pPr marL="0" indent="0">
              <a:buNone/>
            </a:pPr>
            <a:r>
              <a:rPr lang="de-CH" dirty="0"/>
              <a:t>Anhang 2 mit</a:t>
            </a:r>
          </a:p>
          <a:p>
            <a:r>
              <a:rPr lang="de-CH" dirty="0"/>
              <a:t>branchenspezifischen Arbeitssituationen</a:t>
            </a:r>
          </a:p>
          <a:p>
            <a:r>
              <a:rPr lang="de-CH" dirty="0"/>
              <a:t>branchenspezifischen Leistungsziele für Betrieb und überbetriebliche Kurse</a:t>
            </a:r>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7527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Ziele</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sind in der Lage, folgende betriebliche Umsetzungsinstrumente zielgerichtet und wirkungsvoll einzusetzen:</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r>
              <a:rPr lang="de-CH" dirty="0"/>
              <a:t>Sie können die betriebliche Erfahrungsnote korrekt berechnen.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dirty="0"/>
          </a:p>
        </p:txBody>
      </p:sp>
    </p:spTree>
    <p:extLst>
      <p:ext uri="{BB962C8B-B14F-4D97-AF65-F5344CB8AC3E}">
        <p14:creationId xmlns:p14="http://schemas.microsoft.com/office/powerpoint/2010/main" val="34776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E364F27-BBEC-4A0E-B8FE-6D6E3F402548}"/>
              </a:ext>
            </a:extLst>
          </p:cNvPr>
          <p:cNvPicPr>
            <a:picLocks noGrp="1" noChangeAspect="1"/>
          </p:cNvPicPr>
          <p:nvPr>
            <p:ph idx="1"/>
          </p:nvPr>
        </p:nvPicPr>
        <p:blipFill>
          <a:blip r:embed="rId3"/>
          <a:stretch>
            <a:fillRect/>
          </a:stretch>
        </p:blipFill>
        <p:spPr>
          <a:xfrm>
            <a:off x="609600" y="1189892"/>
            <a:ext cx="8856984" cy="5218794"/>
          </a:xfrm>
        </p:spPr>
      </p:pic>
      <p:sp>
        <p:nvSpPr>
          <p:cNvPr id="7" name="Titel 4">
            <a:extLst>
              <a:ext uri="{FF2B5EF4-FFF2-40B4-BE49-F238E27FC236}">
                <a16:creationId xmlns:a16="http://schemas.microsoft.com/office/drawing/2014/main" id="{59026B80-63B3-DB93-4245-BAB88151CA21}"/>
              </a:ext>
            </a:extLst>
          </p:cNvPr>
          <p:cNvSpPr txBox="1">
            <a:spLocks/>
          </p:cNvSpPr>
          <p:nvPr/>
        </p:nvSpPr>
        <p:spPr>
          <a:xfrm>
            <a:off x="551384" y="404664"/>
            <a:ext cx="8856984" cy="65293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Leistungsziele für Betrieb und Berufsfachschule</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8" name="Foliennummernplatzhalter 1">
            <a:extLst>
              <a:ext uri="{FF2B5EF4-FFF2-40B4-BE49-F238E27FC236}">
                <a16:creationId xmlns:a16="http://schemas.microsoft.com/office/drawing/2014/main" id="{CA88505A-8A7E-6DCE-FA90-F46B9EFA0767}"/>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418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A779881-8C8E-4ED6-80A3-67F9955AFDFA}"/>
              </a:ext>
            </a:extLst>
          </p:cNvPr>
          <p:cNvPicPr>
            <a:picLocks noGrp="1" noChangeAspect="1"/>
          </p:cNvPicPr>
          <p:nvPr>
            <p:ph idx="1"/>
          </p:nvPr>
        </p:nvPicPr>
        <p:blipFill>
          <a:blip r:embed="rId3"/>
          <a:stretch>
            <a:fillRect/>
          </a:stretch>
        </p:blipFill>
        <p:spPr>
          <a:xfrm>
            <a:off x="750944" y="1184175"/>
            <a:ext cx="7828077" cy="5086599"/>
          </a:xfrm>
        </p:spPr>
      </p:pic>
      <p:sp>
        <p:nvSpPr>
          <p:cNvPr id="7" name="Inhaltsplatzhalter 2">
            <a:extLst>
              <a:ext uri="{FF2B5EF4-FFF2-40B4-BE49-F238E27FC236}">
                <a16:creationId xmlns:a16="http://schemas.microsoft.com/office/drawing/2014/main" id="{30A99B68-3FE9-4A8A-A588-311E2667C6EB}"/>
              </a:ext>
            </a:extLst>
          </p:cNvPr>
          <p:cNvSpPr txBox="1">
            <a:spLocks/>
          </p:cNvSpPr>
          <p:nvPr/>
        </p:nvSpPr>
        <p:spPr bwMode="auto">
          <a:xfrm>
            <a:off x="8849254" y="202109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a:t>
            </a: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849254" y="1170860"/>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Handlungskompetenz</a:t>
            </a:r>
          </a:p>
        </p:txBody>
      </p:sp>
      <p:sp>
        <p:nvSpPr>
          <p:cNvPr id="9" name="Inhaltsplatzhalter 2">
            <a:extLst>
              <a:ext uri="{FF2B5EF4-FFF2-40B4-BE49-F238E27FC236}">
                <a16:creationId xmlns:a16="http://schemas.microsoft.com/office/drawing/2014/main" id="{A0547443-9F34-4F63-BA7A-4C9CF36D93F6}"/>
              </a:ext>
            </a:extLst>
          </p:cNvPr>
          <p:cNvSpPr txBox="1">
            <a:spLocks/>
          </p:cNvSpPr>
          <p:nvPr/>
        </p:nvSpPr>
        <p:spPr bwMode="auto">
          <a:xfrm>
            <a:off x="8849254" y="3295699"/>
            <a:ext cx="3280046"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Leistungsziele für Betrieb und überbetriebliche Kurse</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551384" y="404664"/>
            <a:ext cx="770485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Anhang A2.15: Branchenspezifika</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5538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Betrieblicher</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Kompetenznachweis</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Bildungsbericht</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ovap</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88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73B25-77C4-779B-00EB-BD54D9337690}"/>
              </a:ext>
            </a:extLst>
          </p:cNvPr>
          <p:cNvSpPr>
            <a:spLocks noGrp="1"/>
          </p:cNvSpPr>
          <p:nvPr>
            <p:ph type="title"/>
          </p:nvPr>
        </p:nvSpPr>
        <p:spPr>
          <a:xfrm>
            <a:off x="963084" y="2276872"/>
            <a:ext cx="10363200" cy="1782143"/>
          </a:xfrm>
        </p:spPr>
        <p:txBody>
          <a:bodyPr>
            <a:normAutofit fontScale="90000"/>
          </a:bodyPr>
          <a:lstStyle/>
          <a:p>
            <a:r>
              <a:rPr lang="de-CH" dirty="0"/>
              <a:t>Ausbildungssysteme an Berufsfachschule und überbetrieblichen Kursen</a:t>
            </a:r>
            <a:br>
              <a:rPr lang="de-CH" dirty="0"/>
            </a:br>
            <a:endParaRPr lang="de-CH" dirty="0"/>
          </a:p>
        </p:txBody>
      </p:sp>
      <p:sp>
        <p:nvSpPr>
          <p:cNvPr id="4" name="Foliennummernplatzhalter 3">
            <a:extLst>
              <a:ext uri="{FF2B5EF4-FFF2-40B4-BE49-F238E27FC236}">
                <a16:creationId xmlns:a16="http://schemas.microsoft.com/office/drawing/2014/main" id="{2893D987-6533-4AEF-69BF-C8F23D3D1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350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6D13-238B-9FFF-748F-52A4694C69A0}"/>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38908967-AC9C-DC04-0855-44599229C9FF}"/>
              </a:ext>
            </a:extLst>
          </p:cNvPr>
          <p:cNvSpPr>
            <a:spLocks noGrp="1"/>
          </p:cNvSpPr>
          <p:nvPr>
            <p:ph idx="1"/>
          </p:nvPr>
        </p:nvSpPr>
        <p:spPr/>
        <p:txBody>
          <a:bodyPr/>
          <a:lstStyle/>
          <a:p>
            <a:pPr marL="0" indent="0">
              <a:buNone/>
            </a:pPr>
            <a:r>
              <a:rPr lang="de-CH" b="1" dirty="0"/>
              <a:t>Grundbildung EFZ: </a:t>
            </a:r>
          </a:p>
          <a:p>
            <a:r>
              <a:rPr lang="de-CH" dirty="0"/>
              <a:t>Schultage pro Lehrjahr: 2 Tage – 2 Tage – 1 Tag</a:t>
            </a:r>
          </a:p>
          <a:p>
            <a:r>
              <a:rPr lang="de-CH" dirty="0"/>
              <a:t>Keine Fächer mehr, der Unterricht ist nach Handlungskompetenzen strukturiert</a:t>
            </a:r>
          </a:p>
          <a:p>
            <a:r>
              <a:rPr lang="de-CH" dirty="0"/>
              <a:t>Vollintegrierte Allgemeinbildung (wird gemeinsam mit den Berufskenntnissen vermittelt, vor allem in HKB A)</a:t>
            </a:r>
          </a:p>
          <a:p>
            <a:r>
              <a:rPr lang="de-CH" dirty="0"/>
              <a:t>Details in </a:t>
            </a:r>
          </a:p>
          <a:p>
            <a:pPr lvl="1"/>
            <a:r>
              <a:rPr lang="de-CH" dirty="0"/>
              <a:t>Art. 11 der Bildungsverordnung und </a:t>
            </a:r>
          </a:p>
          <a:p>
            <a:pPr lvl="1"/>
            <a:r>
              <a:rPr lang="de-CH" dirty="0"/>
              <a:t>den nationalen Lehrplänen für die Berufsfachschulen (Fokus EFZ/Berufs-kenntnisse, Allgemeinbildung)</a:t>
            </a:r>
          </a:p>
          <a:p>
            <a:endParaRPr lang="de-CH" dirty="0"/>
          </a:p>
          <a:p>
            <a:endParaRPr lang="de-CH" dirty="0"/>
          </a:p>
        </p:txBody>
      </p:sp>
      <p:sp>
        <p:nvSpPr>
          <p:cNvPr id="4" name="Foliennummernplatzhalter 3">
            <a:extLst>
              <a:ext uri="{FF2B5EF4-FFF2-40B4-BE49-F238E27FC236}">
                <a16:creationId xmlns:a16="http://schemas.microsoft.com/office/drawing/2014/main" id="{190A5671-4859-F4B5-85D6-145C95FDB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5588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15B65-18C3-F8E3-0A74-2424A78D13B1}"/>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7D9E2CEA-BF15-02CC-6652-B8D71AAC4A28}"/>
              </a:ext>
            </a:extLst>
          </p:cNvPr>
          <p:cNvSpPr>
            <a:spLocks noGrp="1"/>
          </p:cNvSpPr>
          <p:nvPr>
            <p:ph idx="1"/>
          </p:nvPr>
        </p:nvSpPr>
        <p:spPr/>
        <p:txBody>
          <a:bodyPr/>
          <a:lstStyle/>
          <a:p>
            <a:pPr marL="0" indent="0">
              <a:buNone/>
            </a:pPr>
            <a:r>
              <a:rPr lang="de-CH" b="1" dirty="0"/>
              <a:t>Grundbildung EFZ mit integrierter Berufsmaturität 1:</a:t>
            </a:r>
            <a:r>
              <a:rPr lang="de-CH" dirty="0"/>
              <a:t> </a:t>
            </a:r>
          </a:p>
          <a:p>
            <a:r>
              <a:rPr lang="de-CH" dirty="0"/>
              <a:t>Schultage pro Lehrjahr: je 2 Tage, zusätzliche Lektionen werden im Rahmen von zusätzlichen Schultagen, Projekttagen etc. abgedeckt.</a:t>
            </a:r>
          </a:p>
          <a:p>
            <a:r>
              <a:rPr lang="de-CH" dirty="0"/>
              <a:t>Lerninhalte des fächerorientierten Rahmenlehrplans für die Berufsmaturität </a:t>
            </a:r>
            <a:br>
              <a:rPr lang="de-CH" dirty="0"/>
            </a:br>
            <a:r>
              <a:rPr lang="de-CH" dirty="0"/>
              <a:t>mit Trainingseinheiten für die kompetenzorientierten Berufskenntnisse kombiniert</a:t>
            </a:r>
          </a:p>
          <a:p>
            <a:r>
              <a:rPr lang="de-CH" dirty="0"/>
              <a:t>Details in den nationalen Lehrplänen für die Berufsfachschulen, Fokus EFZ mit lehrbegleitender Berufsmaturität</a:t>
            </a:r>
          </a:p>
          <a:p>
            <a:endParaRPr lang="de-CH" dirty="0"/>
          </a:p>
        </p:txBody>
      </p:sp>
      <p:sp>
        <p:nvSpPr>
          <p:cNvPr id="4" name="Foliennummernplatzhalter 3">
            <a:extLst>
              <a:ext uri="{FF2B5EF4-FFF2-40B4-BE49-F238E27FC236}">
                <a16:creationId xmlns:a16="http://schemas.microsoft.com/office/drawing/2014/main" id="{EE0BD719-6ED2-A056-3127-48C2955DB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358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a:xfrm>
            <a:off x="263352" y="591344"/>
            <a:ext cx="10261600" cy="533400"/>
          </a:xfrm>
        </p:spPr>
        <p:txBody>
          <a:bodyPr/>
          <a:lstStyle/>
          <a:p>
            <a:r>
              <a:rPr lang="de-CH" dirty="0">
                <a:cs typeface="Calibri" panose="020F0502020204030204" pitchFamily="34" charset="0"/>
              </a:rPr>
              <a:t>Ausbildungssystem überbetriebliche Kurse</a:t>
            </a:r>
          </a:p>
        </p:txBody>
      </p:sp>
      <p:sp>
        <p:nvSpPr>
          <p:cNvPr id="3" name="Inhaltsplatzhalter 2">
            <a:extLst>
              <a:ext uri="{FF2B5EF4-FFF2-40B4-BE49-F238E27FC236}">
                <a16:creationId xmlns:a16="http://schemas.microsoft.com/office/drawing/2014/main" id="{7695F7B5-26CD-4507-86B5-44E2CD8376F1}"/>
              </a:ext>
            </a:extLst>
          </p:cNvPr>
          <p:cNvSpPr>
            <a:spLocks noGrp="1"/>
          </p:cNvSpPr>
          <p:nvPr>
            <p:ph idx="1"/>
          </p:nvPr>
        </p:nvSpPr>
        <p:spPr>
          <a:xfrm>
            <a:off x="119336" y="998129"/>
            <a:ext cx="623392" cy="1278743"/>
          </a:xfrm>
        </p:spPr>
        <p:txBody>
          <a:bodyPr vert="vert270"/>
          <a:lstStyle/>
          <a:p>
            <a:pPr marL="0" indent="0">
              <a:buNone/>
            </a:pPr>
            <a:r>
              <a:rPr lang="de-CH" sz="1400" b="1" dirty="0">
                <a:solidFill>
                  <a:schemeClr val="accent4"/>
                </a:solidFill>
                <a:cs typeface="Calibri" panose="020F0502020204030204" pitchFamily="34" charset="0"/>
              </a:rPr>
              <a:t>Vorbereitung</a:t>
            </a:r>
          </a:p>
        </p:txBody>
      </p:sp>
      <p:sp>
        <p:nvSpPr>
          <p:cNvPr id="5" name="Rechteck 4">
            <a:extLst>
              <a:ext uri="{FF2B5EF4-FFF2-40B4-BE49-F238E27FC236}">
                <a16:creationId xmlns:a16="http://schemas.microsoft.com/office/drawing/2014/main" id="{673A1258-5E1E-4CA4-B85B-F9D9ABC2D5E5}"/>
              </a:ext>
            </a:extLst>
          </p:cNvPr>
          <p:cNvSpPr/>
          <p:nvPr/>
        </p:nvSpPr>
        <p:spPr>
          <a:xfrm>
            <a:off x="574709" y="1261395"/>
            <a:ext cx="11402283" cy="106560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D7527A35-E6A1-45E5-9CEC-2E57E1FA5496}"/>
              </a:ext>
            </a:extLst>
          </p:cNvPr>
          <p:cNvSpPr/>
          <p:nvPr/>
        </p:nvSpPr>
        <p:spPr>
          <a:xfrm>
            <a:off x="574709" y="2507339"/>
            <a:ext cx="11402283" cy="115432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Inhaltsplatzhalter 2">
            <a:extLst>
              <a:ext uri="{FF2B5EF4-FFF2-40B4-BE49-F238E27FC236}">
                <a16:creationId xmlns:a16="http://schemas.microsoft.com/office/drawing/2014/main" id="{08412526-A0DE-41F3-813A-F15112807456}"/>
              </a:ext>
            </a:extLst>
          </p:cNvPr>
          <p:cNvSpPr txBox="1">
            <a:spLocks/>
          </p:cNvSpPr>
          <p:nvPr/>
        </p:nvSpPr>
        <p:spPr bwMode="auto">
          <a:xfrm>
            <a:off x="193837" y="2331484"/>
            <a:ext cx="357547"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Durchführung</a:t>
            </a:r>
          </a:p>
        </p:txBody>
      </p:sp>
      <p:sp>
        <p:nvSpPr>
          <p:cNvPr id="8" name="Rechteck 7">
            <a:extLst>
              <a:ext uri="{FF2B5EF4-FFF2-40B4-BE49-F238E27FC236}">
                <a16:creationId xmlns:a16="http://schemas.microsoft.com/office/drawing/2014/main" id="{0A2ED6CE-71E0-459A-A445-44B10E005FE8}"/>
              </a:ext>
            </a:extLst>
          </p:cNvPr>
          <p:cNvSpPr/>
          <p:nvPr/>
        </p:nvSpPr>
        <p:spPr>
          <a:xfrm>
            <a:off x="574709" y="3794949"/>
            <a:ext cx="11402283" cy="1278744"/>
          </a:xfrm>
          <a:prstGeom prst="rect">
            <a:avLst/>
          </a:prstGeom>
          <a:solidFill>
            <a:schemeClr val="accent2">
              <a:lumMod val="10000"/>
              <a:lumOff val="90000"/>
            </a:schemeClr>
          </a:solidFill>
          <a:ln>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C0504D"/>
              </a:solidFill>
              <a:effectLst/>
              <a:uLnTx/>
              <a:uFillTx/>
              <a:latin typeface="Calibri" panose="020F0502020204030204" pitchFamily="34" charset="0"/>
              <a:ea typeface="+mn-ea"/>
              <a:cs typeface="Calibri" panose="020F0502020204030204" pitchFamily="34" charset="0"/>
            </a:endParaRPr>
          </a:p>
        </p:txBody>
      </p:sp>
      <p:sp>
        <p:nvSpPr>
          <p:cNvPr id="9" name="Inhaltsplatzhalter 2">
            <a:extLst>
              <a:ext uri="{FF2B5EF4-FFF2-40B4-BE49-F238E27FC236}">
                <a16:creationId xmlns:a16="http://schemas.microsoft.com/office/drawing/2014/main" id="{FA7F90CD-196D-4D2F-A3F5-E9DAABC8C99A}"/>
              </a:ext>
            </a:extLst>
          </p:cNvPr>
          <p:cNvSpPr txBox="1">
            <a:spLocks/>
          </p:cNvSpPr>
          <p:nvPr/>
        </p:nvSpPr>
        <p:spPr bwMode="auto">
          <a:xfrm>
            <a:off x="49821" y="3664167"/>
            <a:ext cx="623392"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C0504D">
                    <a:lumMod val="75000"/>
                    <a:lumOff val="25000"/>
                  </a:srgbClr>
                </a:solidFill>
                <a:effectLst/>
                <a:uLnTx/>
                <a:uFillTx/>
                <a:latin typeface="Calibri" panose="020F0502020204030204" pitchFamily="34" charset="0"/>
                <a:ea typeface="+mn-ea"/>
                <a:cs typeface="Calibri" panose="020F0502020204030204" pitchFamily="34" charset="0"/>
              </a:rPr>
              <a:t>Nach-bearbeitung</a:t>
            </a:r>
          </a:p>
        </p:txBody>
      </p:sp>
      <p:sp>
        <p:nvSpPr>
          <p:cNvPr id="11" name="Rechteck 10">
            <a:extLst>
              <a:ext uri="{FF2B5EF4-FFF2-40B4-BE49-F238E27FC236}">
                <a16:creationId xmlns:a16="http://schemas.microsoft.com/office/drawing/2014/main" id="{03B4E76B-8067-48B9-959B-3CBDB638D219}"/>
              </a:ext>
            </a:extLst>
          </p:cNvPr>
          <p:cNvSpPr/>
          <p:nvPr/>
        </p:nvSpPr>
        <p:spPr>
          <a:xfrm>
            <a:off x="574709" y="5231027"/>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72512" y="4828678"/>
            <a:ext cx="622888" cy="14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üK-Kompetenz-nachweise</a:t>
            </a:r>
          </a:p>
        </p:txBody>
      </p:sp>
      <p:sp>
        <p:nvSpPr>
          <p:cNvPr id="13" name="Rechteck 12">
            <a:extLst>
              <a:ext uri="{FF2B5EF4-FFF2-40B4-BE49-F238E27FC236}">
                <a16:creationId xmlns:a16="http://schemas.microsoft.com/office/drawing/2014/main" id="{F3ABE016-1DD3-4743-AD33-D1A5BC742DAE}"/>
              </a:ext>
            </a:extLst>
          </p:cNvPr>
          <p:cNvSpPr/>
          <p:nvPr/>
        </p:nvSpPr>
        <p:spPr>
          <a:xfrm>
            <a:off x="1860578" y="2805704"/>
            <a:ext cx="78877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1</a:t>
            </a:r>
          </a:p>
        </p:txBody>
      </p:sp>
      <p:sp>
        <p:nvSpPr>
          <p:cNvPr id="14" name="Rechteck 13">
            <a:extLst>
              <a:ext uri="{FF2B5EF4-FFF2-40B4-BE49-F238E27FC236}">
                <a16:creationId xmlns:a16="http://schemas.microsoft.com/office/drawing/2014/main" id="{BA9903DE-C891-4808-9212-92E4FCFEDA48}"/>
              </a:ext>
            </a:extLst>
          </p:cNvPr>
          <p:cNvSpPr/>
          <p:nvPr/>
        </p:nvSpPr>
        <p:spPr>
          <a:xfrm>
            <a:off x="5679592" y="2808591"/>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3</a:t>
            </a:r>
          </a:p>
        </p:txBody>
      </p:sp>
      <p:sp>
        <p:nvSpPr>
          <p:cNvPr id="15" name="Rechteck 14">
            <a:extLst>
              <a:ext uri="{FF2B5EF4-FFF2-40B4-BE49-F238E27FC236}">
                <a16:creationId xmlns:a16="http://schemas.microsoft.com/office/drawing/2014/main" id="{D8165FD4-57D9-44A2-AA3F-1DB4EC8D392B}"/>
              </a:ext>
            </a:extLst>
          </p:cNvPr>
          <p:cNvSpPr/>
          <p:nvPr/>
        </p:nvSpPr>
        <p:spPr>
          <a:xfrm>
            <a:off x="3776282" y="2789292"/>
            <a:ext cx="77926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2</a:t>
            </a:r>
          </a:p>
        </p:txBody>
      </p:sp>
      <p:sp>
        <p:nvSpPr>
          <p:cNvPr id="16" name="Rechteck 15">
            <a:extLst>
              <a:ext uri="{FF2B5EF4-FFF2-40B4-BE49-F238E27FC236}">
                <a16:creationId xmlns:a16="http://schemas.microsoft.com/office/drawing/2014/main" id="{75A9964C-B08C-4601-BB55-FB3F620C8E0B}"/>
              </a:ext>
            </a:extLst>
          </p:cNvPr>
          <p:cNvSpPr/>
          <p:nvPr/>
        </p:nvSpPr>
        <p:spPr>
          <a:xfrm>
            <a:off x="7587231" y="2805704"/>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4</a:t>
            </a:r>
          </a:p>
        </p:txBody>
      </p:sp>
      <p:sp>
        <p:nvSpPr>
          <p:cNvPr id="17" name="Rechteck 16">
            <a:extLst>
              <a:ext uri="{FF2B5EF4-FFF2-40B4-BE49-F238E27FC236}">
                <a16:creationId xmlns:a16="http://schemas.microsoft.com/office/drawing/2014/main" id="{5062BF71-E1ED-4433-92BF-874AEA21BEEC}"/>
              </a:ext>
            </a:extLst>
          </p:cNvPr>
          <p:cNvSpPr/>
          <p:nvPr/>
        </p:nvSpPr>
        <p:spPr>
          <a:xfrm>
            <a:off x="9498605" y="2805704"/>
            <a:ext cx="780707"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5</a:t>
            </a:r>
          </a:p>
        </p:txBody>
      </p:sp>
      <p:sp>
        <p:nvSpPr>
          <p:cNvPr id="18" name="Rechteck 17">
            <a:extLst>
              <a:ext uri="{FF2B5EF4-FFF2-40B4-BE49-F238E27FC236}">
                <a16:creationId xmlns:a16="http://schemas.microsoft.com/office/drawing/2014/main" id="{9AB8E13B-6E3B-4B2D-9AB7-D4DF685F9C25}"/>
              </a:ext>
            </a:extLst>
          </p:cNvPr>
          <p:cNvSpPr/>
          <p:nvPr/>
        </p:nvSpPr>
        <p:spPr>
          <a:xfrm>
            <a:off x="736533"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19" name="Rechteck 18">
            <a:extLst>
              <a:ext uri="{FF2B5EF4-FFF2-40B4-BE49-F238E27FC236}">
                <a16:creationId xmlns:a16="http://schemas.microsoft.com/office/drawing/2014/main" id="{C685909E-B5BB-4C94-8E46-AC8D509F6366}"/>
              </a:ext>
            </a:extLst>
          </p:cNvPr>
          <p:cNvSpPr/>
          <p:nvPr/>
        </p:nvSpPr>
        <p:spPr>
          <a:xfrm>
            <a:off x="2650795" y="1558767"/>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0" name="Rechteck 19">
            <a:extLst>
              <a:ext uri="{FF2B5EF4-FFF2-40B4-BE49-F238E27FC236}">
                <a16:creationId xmlns:a16="http://schemas.microsoft.com/office/drawing/2014/main" id="{46290C3E-2442-4398-A61F-6C20BE294307}"/>
              </a:ext>
            </a:extLst>
          </p:cNvPr>
          <p:cNvSpPr/>
          <p:nvPr/>
        </p:nvSpPr>
        <p:spPr>
          <a:xfrm>
            <a:off x="4555547"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1" name="Rechteck 20">
            <a:extLst>
              <a:ext uri="{FF2B5EF4-FFF2-40B4-BE49-F238E27FC236}">
                <a16:creationId xmlns:a16="http://schemas.microsoft.com/office/drawing/2014/main" id="{3680F04E-D8B8-4272-91BA-577BA05D443E}"/>
              </a:ext>
            </a:extLst>
          </p:cNvPr>
          <p:cNvSpPr/>
          <p:nvPr/>
        </p:nvSpPr>
        <p:spPr>
          <a:xfrm>
            <a:off x="6461743"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2" name="Rechteck 21">
            <a:extLst>
              <a:ext uri="{FF2B5EF4-FFF2-40B4-BE49-F238E27FC236}">
                <a16:creationId xmlns:a16="http://schemas.microsoft.com/office/drawing/2014/main" id="{AB5C9BEA-6E12-429E-88E5-38B300754CF4}"/>
              </a:ext>
            </a:extLst>
          </p:cNvPr>
          <p:cNvSpPr/>
          <p:nvPr/>
        </p:nvSpPr>
        <p:spPr>
          <a:xfrm>
            <a:off x="8376004"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3" name="Rechteck 22">
            <a:extLst>
              <a:ext uri="{FF2B5EF4-FFF2-40B4-BE49-F238E27FC236}">
                <a16:creationId xmlns:a16="http://schemas.microsoft.com/office/drawing/2014/main" id="{D3FFAF42-BA13-4E46-90C1-5E3AA9CEB3CC}"/>
              </a:ext>
            </a:extLst>
          </p:cNvPr>
          <p:cNvSpPr/>
          <p:nvPr/>
        </p:nvSpPr>
        <p:spPr>
          <a:xfrm>
            <a:off x="2649353" y="5372847"/>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50074" y="5879096"/>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55547" y="5876980"/>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18294" y="5874784"/>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373117" y="5883788"/>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30" name="Rechteck 29">
            <a:extLst>
              <a:ext uri="{FF2B5EF4-FFF2-40B4-BE49-F238E27FC236}">
                <a16:creationId xmlns:a16="http://schemas.microsoft.com/office/drawing/2014/main" id="{0BA6DF36-8BAC-452A-9121-BB7DF6D7DAAD}"/>
              </a:ext>
            </a:extLst>
          </p:cNvPr>
          <p:cNvSpPr/>
          <p:nvPr/>
        </p:nvSpPr>
        <p:spPr>
          <a:xfrm>
            <a:off x="1860578" y="4525758"/>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5" name="Rechteck 34">
            <a:extLst>
              <a:ext uri="{FF2B5EF4-FFF2-40B4-BE49-F238E27FC236}">
                <a16:creationId xmlns:a16="http://schemas.microsoft.com/office/drawing/2014/main" id="{1856CB36-0C40-46B1-971F-136DC9174DAF}"/>
              </a:ext>
            </a:extLst>
          </p:cNvPr>
          <p:cNvSpPr/>
          <p:nvPr/>
        </p:nvSpPr>
        <p:spPr>
          <a:xfrm>
            <a:off x="3776282"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6" name="Rechteck 35">
            <a:extLst>
              <a:ext uri="{FF2B5EF4-FFF2-40B4-BE49-F238E27FC236}">
                <a16:creationId xmlns:a16="http://schemas.microsoft.com/office/drawing/2014/main" id="{8EF0BD9A-1355-4B69-B509-C5B2C9D4D8EC}"/>
              </a:ext>
            </a:extLst>
          </p:cNvPr>
          <p:cNvSpPr/>
          <p:nvPr/>
        </p:nvSpPr>
        <p:spPr>
          <a:xfrm>
            <a:off x="567959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7" name="Rechteck 36">
            <a:extLst>
              <a:ext uri="{FF2B5EF4-FFF2-40B4-BE49-F238E27FC236}">
                <a16:creationId xmlns:a16="http://schemas.microsoft.com/office/drawing/2014/main" id="{57DE228D-4755-40B5-A402-AC399DF9FFCF}"/>
              </a:ext>
            </a:extLst>
          </p:cNvPr>
          <p:cNvSpPr/>
          <p:nvPr/>
        </p:nvSpPr>
        <p:spPr>
          <a:xfrm>
            <a:off x="758290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4" name="Rechteck 33">
            <a:extLst>
              <a:ext uri="{FF2B5EF4-FFF2-40B4-BE49-F238E27FC236}">
                <a16:creationId xmlns:a16="http://schemas.microsoft.com/office/drawing/2014/main" id="{41946329-E319-490F-9861-353DD33220D7}"/>
              </a:ext>
            </a:extLst>
          </p:cNvPr>
          <p:cNvSpPr/>
          <p:nvPr/>
        </p:nvSpPr>
        <p:spPr>
          <a:xfrm>
            <a:off x="2649352" y="3883940"/>
            <a:ext cx="1334413" cy="570715"/>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41" name="Rechteck 40">
            <a:extLst>
              <a:ext uri="{FF2B5EF4-FFF2-40B4-BE49-F238E27FC236}">
                <a16:creationId xmlns:a16="http://schemas.microsoft.com/office/drawing/2014/main" id="{9B40D5FA-EE06-4290-AF8A-D581850AB29C}"/>
              </a:ext>
            </a:extLst>
          </p:cNvPr>
          <p:cNvSpPr/>
          <p:nvPr/>
        </p:nvSpPr>
        <p:spPr>
          <a:xfrm>
            <a:off x="6514643" y="3861048"/>
            <a:ext cx="1332883" cy="593606"/>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cxnSp>
        <p:nvCxnSpPr>
          <p:cNvPr id="31" name="Gerade Verbindung mit Pfeil 30">
            <a:extLst>
              <a:ext uri="{FF2B5EF4-FFF2-40B4-BE49-F238E27FC236}">
                <a16:creationId xmlns:a16="http://schemas.microsoft.com/office/drawing/2014/main" id="{CCF10FC3-8463-4C3D-B959-8954D3FD6225}"/>
              </a:ext>
            </a:extLst>
          </p:cNvPr>
          <p:cNvCxnSpPr>
            <a:cxnSpLocks/>
          </p:cNvCxnSpPr>
          <p:nvPr/>
        </p:nvCxnSpPr>
        <p:spPr>
          <a:xfrm>
            <a:off x="3311691" y="4408941"/>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785836" y="5520655"/>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51593" y="5231027"/>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13879" y="5368533"/>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44875" y="5231027"/>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46276" y="5520656"/>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2</a:t>
            </a:r>
          </a:p>
        </p:txBody>
      </p:sp>
      <p:cxnSp>
        <p:nvCxnSpPr>
          <p:cNvPr id="55" name="Gerade Verbindung mit Pfeil 54">
            <a:extLst>
              <a:ext uri="{FF2B5EF4-FFF2-40B4-BE49-F238E27FC236}">
                <a16:creationId xmlns:a16="http://schemas.microsoft.com/office/drawing/2014/main" id="{281C1FC5-421B-425F-AFDA-A103DAEC691F}"/>
              </a:ext>
            </a:extLst>
          </p:cNvPr>
          <p:cNvCxnSpPr>
            <a:cxnSpLocks/>
          </p:cNvCxnSpPr>
          <p:nvPr/>
        </p:nvCxnSpPr>
        <p:spPr>
          <a:xfrm>
            <a:off x="7176120" y="4408940"/>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3B2E4-5C34-ED21-1110-D390771D29A0}"/>
              </a:ext>
            </a:extLst>
          </p:cNvPr>
          <p:cNvSpPr>
            <a:spLocks noGrp="1"/>
          </p:cNvSpPr>
          <p:nvPr>
            <p:ph type="title"/>
          </p:nvPr>
        </p:nvSpPr>
        <p:spPr/>
        <p:txBody>
          <a:bodyPr/>
          <a:lstStyle/>
          <a:p>
            <a:r>
              <a:rPr lang="de-CH" dirty="0"/>
              <a:t>Qualifikationsverfahren</a:t>
            </a:r>
          </a:p>
        </p:txBody>
      </p:sp>
      <p:sp>
        <p:nvSpPr>
          <p:cNvPr id="3" name="Textplatzhalter 2">
            <a:extLst>
              <a:ext uri="{FF2B5EF4-FFF2-40B4-BE49-F238E27FC236}">
                <a16:creationId xmlns:a16="http://schemas.microsoft.com/office/drawing/2014/main" id="{6D5AD5BB-A424-7E40-9B38-DB199DFE51A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B8BB4A4-1E34-037A-D2B3-ACFD98C867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692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B9DD6-4AB7-7914-3A19-1AF07C85141E}"/>
              </a:ext>
            </a:extLst>
          </p:cNvPr>
          <p:cNvSpPr>
            <a:spLocks noGrp="1"/>
          </p:cNvSpPr>
          <p:nvPr>
            <p:ph type="title"/>
          </p:nvPr>
        </p:nvSpPr>
        <p:spPr>
          <a:xfrm>
            <a:off x="609600" y="764704"/>
            <a:ext cx="8599805" cy="652934"/>
          </a:xfrm>
        </p:spPr>
        <p:txBody>
          <a:bodyPr/>
          <a:lstStyle/>
          <a:p>
            <a:r>
              <a:rPr lang="de-CH" dirty="0">
                <a:cs typeface="Calibri" panose="020F0502020204030204" pitchFamily="34" charset="0"/>
              </a:rPr>
              <a:t>Qualifikationsverfahren im Überblick</a:t>
            </a:r>
          </a:p>
        </p:txBody>
      </p:sp>
      <p:sp>
        <p:nvSpPr>
          <p:cNvPr id="6" name="Würfel 5">
            <a:extLst>
              <a:ext uri="{FF2B5EF4-FFF2-40B4-BE49-F238E27FC236}">
                <a16:creationId xmlns:a16="http://schemas.microsoft.com/office/drawing/2014/main" id="{90CA720C-A9BF-5BBF-1D27-532614748F62}"/>
              </a:ext>
            </a:extLst>
          </p:cNvPr>
          <p:cNvSpPr/>
          <p:nvPr/>
        </p:nvSpPr>
        <p:spPr>
          <a:xfrm>
            <a:off x="345131" y="3306832"/>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Kompetenznachweise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Zeugnisse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Zertifikate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usw.</a:t>
            </a:r>
          </a:p>
        </p:txBody>
      </p:sp>
      <p:sp>
        <p:nvSpPr>
          <p:cNvPr id="7" name="Würfel 6">
            <a:extLst>
              <a:ext uri="{FF2B5EF4-FFF2-40B4-BE49-F238E27FC236}">
                <a16:creationId xmlns:a16="http://schemas.microsoft.com/office/drawing/2014/main" id="{75EA3EBD-923B-1F59-98C7-3211BBAD40FB}"/>
              </a:ext>
            </a:extLst>
          </p:cNvPr>
          <p:cNvSpPr/>
          <p:nvPr/>
        </p:nvSpPr>
        <p:spPr>
          <a:xfrm>
            <a:off x="345131" y="17909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Projekte / Meine Extrameile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Handlungskompetenzübergreifende bzw. -überschreitende Projekte und Umsetzungen</a:t>
            </a:r>
          </a:p>
        </p:txBody>
      </p:sp>
      <p:sp>
        <p:nvSpPr>
          <p:cNvPr id="8" name="Würfel 7">
            <a:extLst>
              <a:ext uri="{FF2B5EF4-FFF2-40B4-BE49-F238E27FC236}">
                <a16:creationId xmlns:a16="http://schemas.microsoft.com/office/drawing/2014/main" id="{8BF8706E-52EF-9560-2A9F-2DFB71300672}"/>
              </a:ext>
            </a:extLst>
          </p:cNvPr>
          <p:cNvSpPr/>
          <p:nvPr/>
        </p:nvSpPr>
        <p:spPr>
          <a:xfrm>
            <a:off x="336947" y="47921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the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Was zeichnet mich ausserhalb meiner Berufsrolle aus?</a:t>
            </a:r>
          </a:p>
        </p:txBody>
      </p:sp>
      <p:sp>
        <p:nvSpPr>
          <p:cNvPr id="9" name="Würfel 8">
            <a:extLst>
              <a:ext uri="{FF2B5EF4-FFF2-40B4-BE49-F238E27FC236}">
                <a16:creationId xmlns:a16="http://schemas.microsoft.com/office/drawing/2014/main" id="{4944621A-D606-EF95-E581-FEB8A3608931}"/>
              </a:ext>
            </a:extLst>
          </p:cNvPr>
          <p:cNvSpPr/>
          <p:nvPr/>
        </p:nvSpPr>
        <p:spPr>
          <a:xfrm>
            <a:off x="3281985" y="1797245"/>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DC631522-6FF6-0A81-0366-0895A922DCE5}"/>
              </a:ext>
            </a:extLst>
          </p:cNvPr>
          <p:cNvSpPr/>
          <p:nvPr/>
        </p:nvSpPr>
        <p:spPr>
          <a:xfrm>
            <a:off x="3280593" y="4792147"/>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95D5B978-868B-870B-01EF-94259D7AC342}"/>
              </a:ext>
            </a:extLst>
          </p:cNvPr>
          <p:cNvSpPr/>
          <p:nvPr/>
        </p:nvSpPr>
        <p:spPr>
          <a:xfrm>
            <a:off x="3278506" y="3201667"/>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CAC2C6AC-C42F-839D-2B64-154C059D2E1A}"/>
              </a:ext>
            </a:extLst>
          </p:cNvPr>
          <p:cNvSpPr/>
          <p:nvPr/>
        </p:nvSpPr>
        <p:spPr>
          <a:xfrm>
            <a:off x="7106959" y="3442417"/>
            <a:ext cx="1806231" cy="963137"/>
          </a:xfrm>
          <a:prstGeom prst="rect">
            <a:avLst/>
          </a:prstGeom>
          <a:solidFill>
            <a:srgbClr val="0082CA">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69F39924-CC49-1F21-D6B2-68B900A0CB05}"/>
              </a:ext>
            </a:extLst>
          </p:cNvPr>
          <p:cNvCxnSpPr>
            <a:cxnSpLocks/>
            <a:stCxn id="10" idx="5"/>
            <a:endCxn id="12" idx="2"/>
          </p:cNvCxnSpPr>
          <p:nvPr/>
        </p:nvCxnSpPr>
        <p:spPr>
          <a:xfrm flipV="1">
            <a:off x="5916931" y="4405554"/>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26DE5FCD-2860-8B4C-C360-738C40A88BBD}"/>
              </a:ext>
            </a:extLst>
          </p:cNvPr>
          <p:cNvCxnSpPr>
            <a:cxnSpLocks/>
            <a:stCxn id="9" idx="5"/>
            <a:endCxn id="12" idx="0"/>
          </p:cNvCxnSpPr>
          <p:nvPr/>
        </p:nvCxnSpPr>
        <p:spPr>
          <a:xfrm>
            <a:off x="5794081" y="2297250"/>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C091752-9259-329D-27B6-3FCEADC936BF}"/>
              </a:ext>
            </a:extLst>
          </p:cNvPr>
          <p:cNvSpPr/>
          <p:nvPr/>
        </p:nvSpPr>
        <p:spPr>
          <a:xfrm>
            <a:off x="9209405" y="1813266"/>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p>
        </p:txBody>
      </p:sp>
      <p:sp>
        <p:nvSpPr>
          <p:cNvPr id="16" name="Rechteck 15">
            <a:extLst>
              <a:ext uri="{FF2B5EF4-FFF2-40B4-BE49-F238E27FC236}">
                <a16:creationId xmlns:a16="http://schemas.microsoft.com/office/drawing/2014/main" id="{FF05B67B-FF37-FDDB-4794-CC11C204E203}"/>
              </a:ext>
            </a:extLst>
          </p:cNvPr>
          <p:cNvSpPr/>
          <p:nvPr/>
        </p:nvSpPr>
        <p:spPr>
          <a:xfrm>
            <a:off x="9209405" y="4055719"/>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inkl. Allgemeinbildung und Fokus zweite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23316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pPr marL="0" indent="0">
              <a:buNone/>
            </a:pPr>
            <a:r>
              <a:rPr lang="de-CH" dirty="0"/>
              <a:t>So wie Trainer/innen eine zentrale Rolle für den Erfolg von Spitzensportler/innen spielen, nehmen Sie eine analoge Rolle für Ihre Lernenden ein. Wie die Spitzen-sportler/innen müssen Ihre Lernenden den Weg zwar selbst gehen, doch brauchen sie einen guten Coach an ihrer Seite, der ihnen klare Anleitungen und Rückmeldungen auf dem Weg ihrer Kompetenzentwicklung gibt.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dirty="0"/>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D7E7A-9891-8CA5-FB70-3A26C86E0945}"/>
              </a:ext>
            </a:extLst>
          </p:cNvPr>
          <p:cNvSpPr>
            <a:spLocks noGrp="1"/>
          </p:cNvSpPr>
          <p:nvPr>
            <p:ph type="title"/>
          </p:nvPr>
        </p:nvSpPr>
        <p:spPr/>
        <p:txBody>
          <a:bodyPr/>
          <a:lstStyle/>
          <a:p>
            <a:r>
              <a:rPr lang="de-CH" dirty="0"/>
              <a:t>Ausführungsbestimmungen QV </a:t>
            </a:r>
          </a:p>
        </p:txBody>
      </p:sp>
      <p:sp>
        <p:nvSpPr>
          <p:cNvPr id="3" name="Inhaltsplatzhalter 2">
            <a:extLst>
              <a:ext uri="{FF2B5EF4-FFF2-40B4-BE49-F238E27FC236}">
                <a16:creationId xmlns:a16="http://schemas.microsoft.com/office/drawing/2014/main" id="{5A23D1E4-146F-AECA-3E2F-40BC97025367}"/>
              </a:ext>
            </a:extLst>
          </p:cNvPr>
          <p:cNvSpPr>
            <a:spLocks noGrp="1"/>
          </p:cNvSpPr>
          <p:nvPr>
            <p:ph idx="1"/>
          </p:nvPr>
        </p:nvSpPr>
        <p:spPr/>
        <p:txBody>
          <a:bodyPr/>
          <a:lstStyle/>
          <a:p>
            <a:pPr marL="0" indent="0">
              <a:buNone/>
            </a:pPr>
            <a:r>
              <a:rPr lang="de-CH" dirty="0"/>
              <a:t>Die Ausführungsbestimmungen zum Qualifikationsverfahren regeln das Qualifikationsverfahren im Detail: </a:t>
            </a:r>
          </a:p>
          <a:p>
            <a:r>
              <a:rPr lang="de-CH" dirty="0"/>
              <a:t>Erfahrungsnote in Betrieb, Berufsfachschule und überbetrieblichem Kurs</a:t>
            </a:r>
          </a:p>
          <a:p>
            <a:r>
              <a:rPr lang="de-CH" dirty="0"/>
              <a:t>Abschlussprüfungen für Betrieb und Berufsfachschule</a:t>
            </a:r>
          </a:p>
          <a:p>
            <a:endParaRPr lang="de-CH" dirty="0"/>
          </a:p>
          <a:p>
            <a:pPr marL="0" indent="0">
              <a:buNone/>
            </a:pPr>
            <a:r>
              <a:rPr lang="de-CH" dirty="0"/>
              <a:t>Dies für:  </a:t>
            </a:r>
          </a:p>
          <a:p>
            <a:r>
              <a:rPr lang="de-CH" dirty="0"/>
              <a:t>Betrieblich organisierte Grundbildung (BOG)</a:t>
            </a:r>
          </a:p>
          <a:p>
            <a:r>
              <a:rPr lang="de-CH" dirty="0"/>
              <a:t>Lehrbegleitende Berufsmaturität (BM 1)</a:t>
            </a:r>
          </a:p>
          <a:p>
            <a:r>
              <a:rPr lang="de-CH" dirty="0"/>
              <a:t>Schulisch organisierte Grundbildung (SOG)</a:t>
            </a:r>
          </a:p>
          <a:p>
            <a:endParaRPr lang="de-CH" dirty="0"/>
          </a:p>
        </p:txBody>
      </p:sp>
      <p:sp>
        <p:nvSpPr>
          <p:cNvPr id="4" name="Foliennummernplatzhalter 3">
            <a:extLst>
              <a:ext uri="{FF2B5EF4-FFF2-40B4-BE49-F238E27FC236}">
                <a16:creationId xmlns:a16="http://schemas.microsoft.com/office/drawing/2014/main" id="{1853476D-19F6-CFAD-7FC4-F356C89F4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4536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Kompetenzorientiertes Qualifikationsverfahren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 Umsetzung an allen Lernorten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Betrieb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Berufsfachschule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Überbetriebliche Kurse</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Bildungsplan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Handlungskompetenzen der Kaufleute EFZ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Arbeitssituationen, in denen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Handlungskompetenzen eingesetzt werden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Handlungs-kompetenz-orientierung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801888" y="2325102"/>
            <a:ext cx="6588224" cy="3294112"/>
          </a:xfrm>
          <a:prstGeom prst="rect">
            <a:avLst/>
          </a:prstGeom>
        </p:spPr>
      </p:pic>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42</a:t>
            </a:fld>
            <a:endParaRPr lang="de-CH" dirty="0"/>
          </a:p>
        </p:txBody>
      </p:sp>
    </p:spTree>
    <p:extLst>
      <p:ext uri="{BB962C8B-B14F-4D97-AF65-F5344CB8AC3E}">
        <p14:creationId xmlns:p14="http://schemas.microsoft.com/office/powerpoint/2010/main" val="567561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43</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854263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Lerndokumentation</a:t>
            </a:r>
            <a:br>
              <a:rPr lang="de-CH" sz="3600" dirty="0"/>
            </a:br>
            <a:r>
              <a:rPr lang="de-CH" sz="3600" dirty="0"/>
              <a:t>Input</a:t>
            </a: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Betriebliches Ausbildungssystem</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11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57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A14D11-F9EB-2C78-2B04-11ACE53BC3F1}"/>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1920995859"/>
              </p:ext>
            </p:extLst>
          </p:nvPr>
        </p:nvGraphicFramePr>
        <p:xfrm>
          <a:off x="609600" y="1700808"/>
          <a:ext cx="10972800" cy="4389120"/>
        </p:xfrm>
        <a:graphic>
          <a:graphicData uri="http://schemas.openxmlformats.org/drawingml/2006/table">
            <a:tbl>
              <a:tblPr firstRow="1" bandRow="1">
                <a:tableStyleId>{69012ECD-51FC-41F1-AA8D-1B2483CD663E}</a:tableStyleId>
              </a:tblPr>
              <a:tblGrid>
                <a:gridCol w="8654752">
                  <a:extLst>
                    <a:ext uri="{9D8B030D-6E8A-4147-A177-3AD203B41FA5}">
                      <a16:colId xmlns:a16="http://schemas.microsoft.com/office/drawing/2014/main" val="2271042814"/>
                    </a:ext>
                  </a:extLst>
                </a:gridCol>
                <a:gridCol w="2318048">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 / 13.00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a:t>
                      </a:r>
                    </a:p>
                    <a:p>
                      <a:r>
                        <a:rPr kumimoji="0" lang="de-CH"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Gesamtkonzept der beruflichen Grundbildung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p>
                    <a:p>
                      <a:r>
                        <a:rPr lang="de-CH" sz="2400" b="1" dirty="0">
                          <a:solidFill>
                            <a:schemeClr val="tx1"/>
                          </a:solidFill>
                          <a:latin typeface="Calibri" panose="020F0502020204030204" pitchFamily="34" charset="0"/>
                          <a:cs typeface="Calibri" panose="020F0502020204030204" pitchFamily="34" charset="0"/>
                        </a:rPr>
                        <a:t>Betriebliche Umsetzungsinstrumente und Erfahrungsnote</a:t>
                      </a:r>
                    </a:p>
                    <a:p>
                      <a:pPr lvl="1"/>
                      <a:r>
                        <a:rPr lang="de-CH" sz="2400" kern="1200" dirty="0">
                          <a:solidFill>
                            <a:schemeClr val="tx1"/>
                          </a:solidFill>
                          <a:latin typeface="Calibri" panose="020F0502020204030204" pitchFamily="34" charset="0"/>
                          <a:ea typeface="+mn-ea"/>
                          <a:cs typeface="Calibri" panose="020F0502020204030204" pitchFamily="34" charset="0"/>
                        </a:rPr>
                        <a:t>Praxisaufträge</a:t>
                      </a:r>
                    </a:p>
                    <a:p>
                      <a:pPr lvl="1"/>
                      <a:r>
                        <a:rPr lang="de-CH" sz="2400" kern="1200" dirty="0">
                          <a:solidFill>
                            <a:schemeClr val="tx1"/>
                          </a:solidFill>
                          <a:latin typeface="Calibri" panose="020F0502020204030204" pitchFamily="34" charset="0"/>
                          <a:ea typeface="+mn-ea"/>
                          <a:cs typeface="Calibri" panose="020F0502020204030204" pitchFamily="34" charset="0"/>
                        </a:rPr>
                        <a:t>Kompetenzraster</a:t>
                      </a:r>
                    </a:p>
                    <a:p>
                      <a:pPr lvl="1"/>
                      <a:r>
                        <a:rPr lang="de-CH" sz="2400" kern="1200" dirty="0">
                          <a:solidFill>
                            <a:schemeClr val="tx1"/>
                          </a:solidFill>
                          <a:latin typeface="Calibri" panose="020F0502020204030204" pitchFamily="34" charset="0"/>
                          <a:ea typeface="+mn-ea"/>
                          <a:cs typeface="Calibri" panose="020F0502020204030204" pitchFamily="34" charset="0"/>
                        </a:rPr>
                        <a:t>Lerndokumentation = Persönliches Portfolio</a:t>
                      </a:r>
                    </a:p>
                    <a:p>
                      <a:pPr lvl="1"/>
                      <a:r>
                        <a:rPr lang="de-CH" sz="2400" kern="1200" dirty="0">
                          <a:solidFill>
                            <a:schemeClr val="tx1"/>
                          </a:solidFill>
                          <a:latin typeface="Calibri" panose="020F0502020204030204" pitchFamily="34" charset="0"/>
                          <a:ea typeface="+mn-ea"/>
                          <a:cs typeface="Calibri" panose="020F0502020204030204" pitchFamily="34" charset="0"/>
                        </a:rPr>
                        <a:t>Bildungsbericht</a:t>
                      </a:r>
                    </a:p>
                    <a:p>
                      <a:pPr lvl="1"/>
                      <a:r>
                        <a:rPr lang="de-CH" sz="2400" kern="1200" dirty="0">
                          <a:solidFill>
                            <a:schemeClr val="tx1"/>
                          </a:solidFill>
                          <a:latin typeface="Calibri" panose="020F0502020204030204" pitchFamily="34" charset="0"/>
                          <a:ea typeface="+mn-ea"/>
                          <a:cs typeface="Calibri" panose="020F0502020204030204" pitchFamily="34" charset="0"/>
                        </a:rPr>
                        <a:t>betriebliche Erfahrungsnote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Abschluss / 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12.00 / 16.30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bl>
          </a:graphicData>
        </a:graphic>
      </p:graphicFrame>
      <p:sp>
        <p:nvSpPr>
          <p:cNvPr id="5" name="Titel 4"/>
          <p:cNvSpPr>
            <a:spLocks noGrp="1"/>
          </p:cNvSpPr>
          <p:nvPr>
            <p:ph type="title"/>
          </p:nvPr>
        </p:nvSpPr>
        <p:spPr/>
        <p:txBody>
          <a:bodyPr>
            <a:normAutofit/>
          </a:bodyPr>
          <a:lstStyle/>
          <a:p>
            <a:r>
              <a:rPr lang="de-CH" dirty="0"/>
              <a:t>Programm Vormittag /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dirty="0"/>
          </a:p>
        </p:txBody>
      </p:sp>
    </p:spTree>
    <p:extLst>
      <p:ext uri="{BB962C8B-B14F-4D97-AF65-F5344CB8AC3E}">
        <p14:creationId xmlns:p14="http://schemas.microsoft.com/office/powerpoint/2010/main" val="3617347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b="0" dirty="0">
                <a:solidFill>
                  <a:schemeClr val="lt1"/>
                </a:solidFill>
                <a:ea typeface="+mn-ea"/>
                <a:cs typeface="Calibri" panose="020F0502020204030204" pitchFamily="34" charset="0"/>
              </a:rPr>
              <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92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8329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39416" y="1304161"/>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Klar instruieren</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28004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Praxisauftrag</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pic>
        <p:nvPicPr>
          <p:cNvPr id="11" name="Inhaltsplatzhalter 10">
            <a:extLst>
              <a:ext uri="{FF2B5EF4-FFF2-40B4-BE49-F238E27FC236}">
                <a16:creationId xmlns:a16="http://schemas.microsoft.com/office/drawing/2014/main" id="{28859A4E-E60F-0830-2079-0EA7FA01EE23}"/>
              </a:ext>
            </a:extLst>
          </p:cNvPr>
          <p:cNvPicPr>
            <a:picLocks noGrp="1" noChangeAspect="1"/>
          </p:cNvPicPr>
          <p:nvPr>
            <p:ph idx="1"/>
          </p:nvPr>
        </p:nvPicPr>
        <p:blipFill>
          <a:blip r:embed="rId3"/>
          <a:stretch>
            <a:fillRect/>
          </a:stretch>
        </p:blipFill>
        <p:spPr>
          <a:xfrm>
            <a:off x="4079776" y="255411"/>
            <a:ext cx="4176464" cy="6380488"/>
          </a:xfrm>
          <a:prstGeom prst="rect">
            <a:avLst/>
          </a:prstGeom>
        </p:spPr>
      </p:pic>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2060848"/>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Genügend Anwendungsfelder zum Aufbau von Routine bereitstellen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Umsetzung aktiv begleiten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Regelmässige Rückmeldungen auf die praktische Umsetzung geben</a:t>
            </a:r>
          </a:p>
        </p:txBody>
      </p:sp>
      <p:cxnSp>
        <p:nvCxnSpPr>
          <p:cNvPr id="14" name="Gerade Verbindung mit Pfeil 13">
            <a:extLst>
              <a:ext uri="{FF2B5EF4-FFF2-40B4-BE49-F238E27FC236}">
                <a16:creationId xmlns:a16="http://schemas.microsoft.com/office/drawing/2014/main" id="{FE140973-7DFC-DF2C-0BE9-605247DE7080}"/>
              </a:ext>
            </a:extLst>
          </p:cNvPr>
          <p:cNvCxnSpPr>
            <a:cxnSpLocks/>
          </p:cNvCxnSpPr>
          <p:nvPr/>
        </p:nvCxnSpPr>
        <p:spPr>
          <a:xfrm>
            <a:off x="3647728" y="3206871"/>
            <a:ext cx="536378" cy="255392"/>
          </a:xfrm>
          <a:prstGeom prst="straightConnector1">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E8E6226-92E3-1521-523F-D1622B49F1CB}"/>
              </a:ext>
            </a:extLst>
          </p:cNvPr>
          <p:cNvCxnSpPr>
            <a:cxnSpLocks/>
          </p:cNvCxnSpPr>
          <p:nvPr/>
        </p:nvCxnSpPr>
        <p:spPr>
          <a:xfrm flipH="1">
            <a:off x="8040216" y="3941854"/>
            <a:ext cx="399866" cy="423250"/>
          </a:xfrm>
          <a:prstGeom prst="straightConnector1">
            <a:avLst/>
          </a:prstGeom>
          <a:ln w="63500">
            <a:solidFill>
              <a:srgbClr val="8064A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Inhaltsplatzhalter 2">
            <a:extLst>
              <a:ext uri="{FF2B5EF4-FFF2-40B4-BE49-F238E27FC236}">
                <a16:creationId xmlns:a16="http://schemas.microsoft.com/office/drawing/2014/main" id="{7C55984E-9F48-E3E8-DD4B-57C862DB68BE}"/>
              </a:ext>
            </a:extLst>
          </p:cNvPr>
          <p:cNvSpPr txBox="1">
            <a:spLocks/>
          </p:cNvSpPr>
          <p:nvPr/>
        </p:nvSpPr>
        <p:spPr bwMode="auto">
          <a:xfrm>
            <a:off x="8760296" y="2859427"/>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Reflexion der gemachten Erfahrungen anregen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Dokumentation der Erfahrungen und der Reflexionsergebnisse in der Lerndokumentation sicherstellen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F65D8DA5-458C-D3D2-ED1D-DAA70DCEE583}"/>
              </a:ext>
            </a:extLst>
          </p:cNvPr>
          <p:cNvSpPr/>
          <p:nvPr/>
        </p:nvSpPr>
        <p:spPr>
          <a:xfrm>
            <a:off x="4184106" y="2916147"/>
            <a:ext cx="3856110" cy="1160926"/>
          </a:xfrm>
          <a:prstGeom prst="rect">
            <a:avLst/>
          </a:prstGeom>
          <a:noFill/>
          <a:ln w="57150">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hteck 5">
            <a:extLst>
              <a:ext uri="{FF2B5EF4-FFF2-40B4-BE49-F238E27FC236}">
                <a16:creationId xmlns:a16="http://schemas.microsoft.com/office/drawing/2014/main" id="{5206FFAF-ED17-196F-4641-B53ABE1C2597}"/>
              </a:ext>
            </a:extLst>
          </p:cNvPr>
          <p:cNvSpPr/>
          <p:nvPr/>
        </p:nvSpPr>
        <p:spPr>
          <a:xfrm>
            <a:off x="4184106" y="4149080"/>
            <a:ext cx="3856110" cy="432048"/>
          </a:xfrm>
          <a:prstGeom prst="rect">
            <a:avLst/>
          </a:prstGeom>
          <a:noFill/>
          <a:ln w="5715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61126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8031199-83E0-46A4-908F-A593487FDC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000D12B1-C4FA-47E9-AF31-0A238AC3DDDA}"/>
              </a:ext>
            </a:extLst>
          </p:cNvPr>
          <p:cNvPicPr>
            <a:picLocks noGrp="1" noChangeAspect="1"/>
          </p:cNvPicPr>
          <p:nvPr>
            <p:ph idx="1"/>
          </p:nvPr>
        </p:nvPicPr>
        <p:blipFill>
          <a:blip r:embed="rId3"/>
          <a:stretch>
            <a:fillRect/>
          </a:stretch>
        </p:blipFill>
        <p:spPr>
          <a:xfrm>
            <a:off x="4079776" y="229532"/>
            <a:ext cx="4176464" cy="6380488"/>
          </a:xfrm>
          <a:prstGeom prst="rect">
            <a:avLst/>
          </a:prstGeom>
          <a:noFill/>
        </p:spPr>
      </p:pic>
      <p:sp>
        <p:nvSpPr>
          <p:cNvPr id="7" name="Rechteck 6">
            <a:extLst>
              <a:ext uri="{FF2B5EF4-FFF2-40B4-BE49-F238E27FC236}">
                <a16:creationId xmlns:a16="http://schemas.microsoft.com/office/drawing/2014/main" id="{15A05CDE-A784-4AAF-AD01-0DC46AB2C9AD}"/>
              </a:ext>
            </a:extLst>
          </p:cNvPr>
          <p:cNvSpPr/>
          <p:nvPr/>
        </p:nvSpPr>
        <p:spPr>
          <a:xfrm>
            <a:off x="4079776" y="1052736"/>
            <a:ext cx="4032448"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feld 9">
            <a:extLst>
              <a:ext uri="{FF2B5EF4-FFF2-40B4-BE49-F238E27FC236}">
                <a16:creationId xmlns:a16="http://schemas.microsoft.com/office/drawing/2014/main" id="{F0E95755-C743-4DC0-9928-BDCF19714E68}"/>
              </a:ext>
            </a:extLst>
          </p:cNvPr>
          <p:cNvSpPr txBox="1"/>
          <p:nvPr/>
        </p:nvSpPr>
        <p:spPr>
          <a:xfrm>
            <a:off x="191345" y="40466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Gesucheingänge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Zuständigkeit und Vollständigkeit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Kaufleute überprüfen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Vollständigkeit von Gesuchen. Sie eröffnen ein entsprechendes Dossier und leiten die Gesuche zur Stellungnahme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beteiligten Amtsstellen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Fehlen Akten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setzen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Gesuchsteller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darüber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in Kenntnis und vereinbaren eine Nachfrist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Sind alle notwendigen Akten und Unterlagen vorhanden, koordinieren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Aktenlauf</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die Stellungnahmen bei den involvierten Amtsstellen. </a:t>
            </a:r>
          </a:p>
        </p:txBody>
      </p:sp>
      <p:sp>
        <p:nvSpPr>
          <p:cNvPr id="11" name="Rechteck 10">
            <a:extLst>
              <a:ext uri="{FF2B5EF4-FFF2-40B4-BE49-F238E27FC236}">
                <a16:creationId xmlns:a16="http://schemas.microsoft.com/office/drawing/2014/main" id="{4DBB5008-F80D-4126-9053-1CE8BF28530D}"/>
              </a:ext>
            </a:extLst>
          </p:cNvPr>
          <p:cNvSpPr/>
          <p:nvPr/>
        </p:nvSpPr>
        <p:spPr>
          <a:xfrm>
            <a:off x="4943872" y="3068960"/>
            <a:ext cx="720080"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hteck 11">
            <a:extLst>
              <a:ext uri="{FF2B5EF4-FFF2-40B4-BE49-F238E27FC236}">
                <a16:creationId xmlns:a16="http://schemas.microsoft.com/office/drawing/2014/main" id="{50C11631-7E8B-41E3-950D-105E3BD40EA5}"/>
              </a:ext>
            </a:extLst>
          </p:cNvPr>
          <p:cNvSpPr/>
          <p:nvPr/>
        </p:nvSpPr>
        <p:spPr>
          <a:xfrm>
            <a:off x="6744072" y="3068960"/>
            <a:ext cx="122413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84520BC-DC0A-4EC0-82A0-81BC28BB717C}"/>
              </a:ext>
            </a:extLst>
          </p:cNvPr>
          <p:cNvSpPr txBox="1"/>
          <p:nvPr/>
        </p:nvSpPr>
        <p:spPr>
          <a:xfrm>
            <a:off x="8351648" y="183814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Rechtsmitteleingänge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Kaufleute überprüfen Einsprache-, Rekurs- und Beschwerdeeingänge auf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formelle Richtigkeit und Fristeinhaltung. Ist ihre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Amtsstelle</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nicht zuständig, leiten sie die Unterlagen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zuständige Amtsstelle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Sie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bestätigen den Eingang</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erfassen das Dossier im System und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leiten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die Anfechtung an die zuständige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Sachbearbeitung weiter.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2297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3454400" y="404664"/>
            <a:ext cx="3816424"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Kompetenzraster</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185131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Selbst- und Fremdeinschätzungen vornehmen als Basis für das Qualifikations-gespräch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Einschätzungen auf Basis der vorgegebenen Kriterien</a:t>
            </a:r>
          </a:p>
        </p:txBody>
      </p:sp>
      <p:pic>
        <p:nvPicPr>
          <p:cNvPr id="11" name="Grafik 10">
            <a:extLst>
              <a:ext uri="{FF2B5EF4-FFF2-40B4-BE49-F238E27FC236}">
                <a16:creationId xmlns:a16="http://schemas.microsoft.com/office/drawing/2014/main" id="{065655EA-AB44-B980-0580-975A62F75E1F}"/>
              </a:ext>
            </a:extLst>
          </p:cNvPr>
          <p:cNvPicPr>
            <a:picLocks noChangeAspect="1"/>
          </p:cNvPicPr>
          <p:nvPr/>
        </p:nvPicPr>
        <p:blipFill>
          <a:blip r:embed="rId3"/>
          <a:stretch>
            <a:fillRect/>
          </a:stretch>
        </p:blipFill>
        <p:spPr>
          <a:xfrm>
            <a:off x="3684502" y="1057598"/>
            <a:ext cx="8507498" cy="3556509"/>
          </a:xfrm>
          <a:prstGeom prst="rect">
            <a:avLst/>
          </a:prstGeom>
        </p:spPr>
      </p:pic>
    </p:spTree>
    <p:extLst>
      <p:ext uri="{BB962C8B-B14F-4D97-AF65-F5344CB8AC3E}">
        <p14:creationId xmlns:p14="http://schemas.microsoft.com/office/powerpoint/2010/main" val="115325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stretch>
            <a:fillRect/>
          </a:stretch>
        </p:blipFill>
        <p:spPr>
          <a:xfrm>
            <a:off x="2423592" y="1665871"/>
            <a:ext cx="3221949" cy="4369718"/>
          </a:xfrm>
          <a:prstGeom prst="rect">
            <a:avLst/>
          </a:prstGeom>
          <a:ln>
            <a:noFill/>
          </a:ln>
          <a:effectLst>
            <a:outerShdw blurRad="292100" dist="139700" dir="2700000" algn="tl" rotWithShape="0">
              <a:srgbClr val="333333">
                <a:alpha val="65000"/>
              </a:srgbClr>
            </a:outerShdw>
          </a:effectLst>
        </p:spPr>
      </p:pic>
      <p:sp>
        <p:nvSpPr>
          <p:cNvPr id="4" name="Foliennummernplatzhalter 3">
            <a:extLst>
              <a:ext uri="{FF2B5EF4-FFF2-40B4-BE49-F238E27FC236}">
                <a16:creationId xmlns:a16="http://schemas.microsoft.com/office/drawing/2014/main" id="{CEB45F8B-EF71-E9E0-9CE5-50A7041769F5}"/>
              </a:ext>
            </a:extLst>
          </p:cNvPr>
          <p:cNvSpPr>
            <a:spLocks noGrp="1"/>
          </p:cNvSpPr>
          <p:nvPr>
            <p:ph type="sldNum" sz="quarter" idx="12"/>
          </p:nvPr>
        </p:nvSpPr>
        <p:spPr/>
        <p:txBody>
          <a:bodyPr/>
          <a:lstStyle/>
          <a:p>
            <a:fld id="{87674F0A-37BA-4CE3-B1FD-DE57A7E2F2C6}" type="slidenum">
              <a:rPr lang="de-CH" smtClean="0"/>
              <a:pPr/>
              <a:t>59</a:t>
            </a:fld>
            <a:endParaRPr lang="de-CH" dirty="0"/>
          </a:p>
        </p:txBody>
      </p:sp>
      <p:sp>
        <p:nvSpPr>
          <p:cNvPr id="9" name="Titel 4">
            <a:extLst>
              <a:ext uri="{FF2B5EF4-FFF2-40B4-BE49-F238E27FC236}">
                <a16:creationId xmlns:a16="http://schemas.microsoft.com/office/drawing/2014/main" id="{A6B4C070-0A42-77F1-38BC-B9FC85F7D62B}"/>
              </a:ext>
            </a:extLst>
          </p:cNvPr>
          <p:cNvSpPr>
            <a:spLocks noGrp="1"/>
          </p:cNvSpPr>
          <p:nvPr>
            <p:ph type="title"/>
          </p:nvPr>
        </p:nvSpPr>
        <p:spPr>
          <a:xfrm>
            <a:off x="609600" y="765175"/>
            <a:ext cx="10972800" cy="652463"/>
          </a:xfrm>
        </p:spPr>
        <p:txBody>
          <a:bodyPr/>
          <a:lstStyle/>
          <a:p>
            <a:r>
              <a:rPr lang="de-CH" dirty="0"/>
              <a:t>Hilfsdokumente</a:t>
            </a:r>
          </a:p>
        </p:txBody>
      </p:sp>
      <p:pic>
        <p:nvPicPr>
          <p:cNvPr id="2" name="Grafik 1"/>
          <p:cNvPicPr>
            <a:picLocks noChangeAspect="1"/>
          </p:cNvPicPr>
          <p:nvPr/>
        </p:nvPicPr>
        <p:blipFill>
          <a:blip r:embed="rId4"/>
          <a:stretch>
            <a:fillRect/>
          </a:stretch>
        </p:blipFill>
        <p:spPr>
          <a:xfrm>
            <a:off x="6384032" y="1665871"/>
            <a:ext cx="3193839" cy="4394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298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Organisation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p>
          <a:p>
            <a:pPr marL="457200" indent="-457200">
              <a:spcBef>
                <a:spcPts val="600"/>
              </a:spcBef>
              <a:spcAft>
                <a:spcPts val="600"/>
              </a:spcAft>
              <a:buFont typeface="Arial" pitchFamily="34" charset="0"/>
              <a:buChar char="•"/>
            </a:pPr>
            <a:r>
              <a:rPr lang="de-CH" sz="2400" dirty="0"/>
              <a:t>Pausen </a:t>
            </a:r>
          </a:p>
          <a:p>
            <a:pPr marL="457200" indent="-457200">
              <a:spcBef>
                <a:spcPts val="600"/>
              </a:spcBef>
              <a:spcAft>
                <a:spcPts val="600"/>
              </a:spcAft>
              <a:buFont typeface="Arial" pitchFamily="34" charset="0"/>
              <a:buChar char="•"/>
            </a:pPr>
            <a:r>
              <a:rPr lang="de-CH" sz="2400" dirty="0"/>
              <a:t>Toiletten</a:t>
            </a:r>
            <a:endParaRPr lang="de-CH" sz="2400" dirty="0">
              <a:solidFill>
                <a:srgbClr val="FF0000"/>
              </a:solidFill>
            </a:endParaRPr>
          </a:p>
          <a:p>
            <a:pPr marL="457200" indent="-457200">
              <a:spcBef>
                <a:spcPts val="600"/>
              </a:spcBef>
              <a:spcAft>
                <a:spcPts val="600"/>
              </a:spcAft>
              <a:buFont typeface="Arial" pitchFamily="34" charset="0"/>
              <a:buChar char="•"/>
            </a:pPr>
            <a:r>
              <a:rPr lang="de-CH" sz="2400" dirty="0"/>
              <a:t>Kursunterlagen</a:t>
            </a:r>
          </a:p>
          <a:p>
            <a:pPr marL="457200" indent="-457200">
              <a:spcBef>
                <a:spcPts val="600"/>
              </a:spcBef>
              <a:spcAft>
                <a:spcPts val="600"/>
              </a:spcAft>
              <a:buFont typeface="Arial" pitchFamily="34" charset="0"/>
              <a:buChar char="•"/>
            </a:pPr>
            <a:r>
              <a:rPr lang="de-CH" sz="2400" dirty="0"/>
              <a:t>Fragen?</a:t>
            </a: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6</a:t>
            </a:fld>
            <a:endParaRPr lang="de-CH" dirty="0"/>
          </a:p>
        </p:txBody>
      </p:sp>
      <p:pic>
        <p:nvPicPr>
          <p:cNvPr id="6" name="Grafik 5" descr="Ein Bild, das Im Haus, Uhr, weiß enthält.&#10;&#10;Automatisch generierte Beschreibung">
            <a:extLst>
              <a:ext uri="{FF2B5EF4-FFF2-40B4-BE49-F238E27FC236}">
                <a16:creationId xmlns:a16="http://schemas.microsoft.com/office/drawing/2014/main" id="{CD868F02-023F-2905-8688-56D0712FCC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199"/>
          <a:stretch/>
        </p:blipFill>
        <p:spPr>
          <a:xfrm>
            <a:off x="5879976" y="1793383"/>
            <a:ext cx="5287516" cy="3271233"/>
          </a:xfrm>
          <a:prstGeom prst="rect">
            <a:avLst/>
          </a:prstGeom>
        </p:spPr>
      </p:pic>
      <p:pic>
        <p:nvPicPr>
          <p:cNvPr id="8" name="Grafik 7">
            <a:extLst>
              <a:ext uri="{FF2B5EF4-FFF2-40B4-BE49-F238E27FC236}">
                <a16:creationId xmlns:a16="http://schemas.microsoft.com/office/drawing/2014/main" id="{5D9D353B-15F8-E546-7519-818C84C6A4C0}"/>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5333686"/>
            <a:ext cx="2420341" cy="1378460"/>
          </a:xfrm>
          <a:prstGeom prst="rect">
            <a:avLst/>
          </a:prstGeom>
        </p:spPr>
      </p:pic>
    </p:spTree>
    <p:extLst>
      <p:ext uri="{BB962C8B-B14F-4D97-AF65-F5344CB8AC3E}">
        <p14:creationId xmlns:p14="http://schemas.microsoft.com/office/powerpoint/2010/main" val="1502039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D0FF9-C806-93F8-53F2-93270C68568A}"/>
              </a:ext>
            </a:extLst>
          </p:cNvPr>
          <p:cNvSpPr>
            <a:spLocks noGrp="1"/>
          </p:cNvSpPr>
          <p:nvPr>
            <p:ph type="title"/>
          </p:nvPr>
        </p:nvSpPr>
        <p:spPr/>
        <p:txBody>
          <a:bodyPr/>
          <a:lstStyle/>
          <a:p>
            <a:r>
              <a:rPr lang="de-CH" dirty="0"/>
              <a:t>Übung – Vergleich Selbst- und Fremdeinschätzung</a:t>
            </a:r>
          </a:p>
        </p:txBody>
      </p:sp>
      <p:sp>
        <p:nvSpPr>
          <p:cNvPr id="3" name="Inhaltsplatzhalter 2">
            <a:extLst>
              <a:ext uri="{FF2B5EF4-FFF2-40B4-BE49-F238E27FC236}">
                <a16:creationId xmlns:a16="http://schemas.microsoft.com/office/drawing/2014/main" id="{D516EDC8-C485-5434-350F-82DD1B59B5D3}"/>
              </a:ext>
            </a:extLst>
          </p:cNvPr>
          <p:cNvSpPr>
            <a:spLocks noGrp="1"/>
          </p:cNvSpPr>
          <p:nvPr>
            <p:ph idx="1"/>
          </p:nvPr>
        </p:nvSpPr>
        <p:spPr/>
        <p:txBody>
          <a:bodyPr/>
          <a:lstStyle/>
          <a:p>
            <a:r>
              <a:rPr lang="de-CH" dirty="0"/>
              <a:t>Übung in Murmelgruppen</a:t>
            </a:r>
          </a:p>
          <a:p>
            <a:pPr lvl="1"/>
            <a:r>
              <a:rPr lang="de-CH" dirty="0"/>
              <a:t>Was können wir aus dem vorliegenden Vergleich herauslesen?</a:t>
            </a:r>
          </a:p>
          <a:p>
            <a:pPr lvl="1"/>
            <a:r>
              <a:rPr lang="de-CH" dirty="0"/>
              <a:t>Was würden wir beim vorliegenden Vergleich konkret ansprechen bzw. welche Massnahmen würden wir daraus ableiten?</a:t>
            </a:r>
          </a:p>
        </p:txBody>
      </p:sp>
      <p:sp>
        <p:nvSpPr>
          <p:cNvPr id="4" name="Foliennummernplatzhalter 3">
            <a:extLst>
              <a:ext uri="{FF2B5EF4-FFF2-40B4-BE49-F238E27FC236}">
                <a16:creationId xmlns:a16="http://schemas.microsoft.com/office/drawing/2014/main" id="{7195B5FE-98A2-80F5-3142-E84916101DC2}"/>
              </a:ext>
            </a:extLst>
          </p:cNvPr>
          <p:cNvSpPr>
            <a:spLocks noGrp="1"/>
          </p:cNvSpPr>
          <p:nvPr>
            <p:ph type="sldNum" sz="quarter" idx="12"/>
          </p:nvPr>
        </p:nvSpPr>
        <p:spPr/>
        <p:txBody>
          <a:bodyPr/>
          <a:lstStyle/>
          <a:p>
            <a:fld id="{87674F0A-37BA-4CE3-B1FD-DE57A7E2F2C6}" type="slidenum">
              <a:rPr lang="de-CH" smtClean="0"/>
              <a:pPr/>
              <a:t>60</a:t>
            </a:fld>
            <a:endParaRPr lang="de-CH" dirty="0"/>
          </a:p>
        </p:txBody>
      </p:sp>
      <p:pic>
        <p:nvPicPr>
          <p:cNvPr id="6" name="Grafik 5">
            <a:extLst>
              <a:ext uri="{FF2B5EF4-FFF2-40B4-BE49-F238E27FC236}">
                <a16:creationId xmlns:a16="http://schemas.microsoft.com/office/drawing/2014/main" id="{6653588D-5022-E390-8148-EC7196DEE396}"/>
              </a:ext>
            </a:extLst>
          </p:cNvPr>
          <p:cNvPicPr>
            <a:picLocks noChangeAspect="1"/>
          </p:cNvPicPr>
          <p:nvPr/>
        </p:nvPicPr>
        <p:blipFill rotWithShape="1">
          <a:blip r:embed="rId2"/>
          <a:srcRect b="43243"/>
          <a:stretch/>
        </p:blipFill>
        <p:spPr>
          <a:xfrm>
            <a:off x="1703512" y="3314477"/>
            <a:ext cx="8636078" cy="3431462"/>
          </a:xfrm>
          <a:prstGeom prst="rect">
            <a:avLst/>
          </a:prstGeom>
        </p:spPr>
      </p:pic>
    </p:spTree>
    <p:extLst>
      <p:ext uri="{BB962C8B-B14F-4D97-AF65-F5344CB8AC3E}">
        <p14:creationId xmlns:p14="http://schemas.microsoft.com/office/powerpoint/2010/main" val="606654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51062" y="2348880"/>
            <a:ext cx="10363200" cy="1362075"/>
          </a:xfrm>
        </p:spPr>
        <p:txBody>
          <a:bodyPr/>
          <a:lstStyle/>
          <a:p>
            <a:r>
              <a:rPr lang="de-CH" dirty="0"/>
              <a:t>Lerndokumentation</a:t>
            </a:r>
            <a:br>
              <a:rPr lang="de-CH" dirty="0"/>
            </a:br>
            <a:r>
              <a:rPr lang="de-CH" dirty="0"/>
              <a:t>/Persönliches </a:t>
            </a:r>
            <a:r>
              <a:rPr lang="de-CH" dirty="0" err="1"/>
              <a:t>portfolio</a:t>
            </a:r>
            <a:endParaRPr lang="de-CH" dirty="0"/>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9393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Lerndokumentation/Persönliches Portfolio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 / Persönliches Portfolio</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63084" y="2459710"/>
            <a:ext cx="10363200" cy="1362075"/>
          </a:xfrm>
        </p:spPr>
        <p:txBody>
          <a:bodyPr/>
          <a:lstStyle/>
          <a:p>
            <a:r>
              <a:rPr lang="de-CH" dirty="0"/>
              <a:t>Lerndokumentation</a:t>
            </a:r>
            <a:br>
              <a:rPr lang="de-CH" dirty="0"/>
            </a:br>
            <a:r>
              <a:rPr lang="de-CH" dirty="0"/>
              <a:t>Persönliches Portfolio</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559944" y="399604"/>
            <a:ext cx="1256843" cy="1920110"/>
          </a:xfrm>
          <a:prstGeom prst="rect">
            <a:avLst/>
          </a:prstGeom>
          <a:ln>
            <a:noFill/>
          </a:ln>
          <a:effectLst>
            <a:outerShdw blurRad="292100" dist="139700" dir="2700000" algn="tl" rotWithShape="0">
              <a:srgbClr val="333333">
                <a:alpha val="65000"/>
              </a:srgbClr>
            </a:outerShdw>
          </a:effectLst>
        </p:spPr>
      </p:pic>
      <p:pic>
        <p:nvPicPr>
          <p:cNvPr id="7"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975387" y="588217"/>
            <a:ext cx="1256843" cy="1920110"/>
          </a:xfrm>
          <a:prstGeom prst="rect">
            <a:avLst/>
          </a:prstGeom>
          <a:ln>
            <a:noFill/>
          </a:ln>
          <a:effectLst>
            <a:outerShdw blurRad="292100" dist="139700" dir="2700000" algn="tl" rotWithShape="0">
              <a:srgbClr val="333333">
                <a:alpha val="65000"/>
              </a:srgbClr>
            </a:outerShdw>
          </a:effectLst>
        </p:spPr>
      </p:pic>
      <p:pic>
        <p:nvPicPr>
          <p:cNvPr id="8"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396087" y="784061"/>
            <a:ext cx="1256843" cy="1920110"/>
          </a:xfrm>
          <a:prstGeom prst="rect">
            <a:avLst/>
          </a:prstGeom>
          <a:ln>
            <a:noFill/>
          </a:ln>
          <a:effectLst>
            <a:outerShdw blurRad="292100" dist="139700" dir="2700000" algn="tl" rotWithShape="0">
              <a:srgbClr val="333333">
                <a:alpha val="65000"/>
              </a:srgbClr>
            </a:outerShdw>
          </a:effectLst>
        </p:spPr>
      </p:pic>
      <p:pic>
        <p:nvPicPr>
          <p:cNvPr id="9"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814159" y="981145"/>
            <a:ext cx="1256843" cy="1920110"/>
          </a:xfrm>
          <a:prstGeom prst="rect">
            <a:avLst/>
          </a:prstGeom>
          <a:ln>
            <a:noFill/>
          </a:ln>
          <a:effectLst>
            <a:outerShdw blurRad="292100" dist="139700" dir="2700000" algn="tl" rotWithShape="0">
              <a:srgbClr val="333333">
                <a:alpha val="65000"/>
              </a:srgbClr>
            </a:outerShdw>
          </a:effectLst>
        </p:spPr>
      </p:pic>
      <p:sp>
        <p:nvSpPr>
          <p:cNvPr id="10" name="Ellipse 9"/>
          <p:cNvSpPr/>
          <p:nvPr/>
        </p:nvSpPr>
        <p:spPr>
          <a:xfrm>
            <a:off x="6198134" y="4979726"/>
            <a:ext cx="158417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Projekte</a:t>
            </a:r>
          </a:p>
        </p:txBody>
      </p:sp>
      <p:sp>
        <p:nvSpPr>
          <p:cNvPr id="11" name="Ellipse 10"/>
          <p:cNvSpPr/>
          <p:nvPr/>
        </p:nvSpPr>
        <p:spPr>
          <a:xfrm>
            <a:off x="9078905" y="4035067"/>
            <a:ext cx="2433859" cy="2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Kompetenzen</a:t>
            </a:r>
          </a:p>
        </p:txBody>
      </p:sp>
      <p:sp>
        <p:nvSpPr>
          <p:cNvPr id="12" name="Ellipse 11"/>
          <p:cNvSpPr/>
          <p:nvPr/>
        </p:nvSpPr>
        <p:spPr>
          <a:xfrm>
            <a:off x="4984144" y="3814553"/>
            <a:ext cx="1456765" cy="139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Hobby</a:t>
            </a:r>
          </a:p>
        </p:txBody>
      </p:sp>
      <p:sp>
        <p:nvSpPr>
          <p:cNvPr id="13" name="Ellipse 12"/>
          <p:cNvSpPr/>
          <p:nvPr/>
        </p:nvSpPr>
        <p:spPr>
          <a:xfrm>
            <a:off x="7396199" y="3172768"/>
            <a:ext cx="1841402" cy="180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Sprachen</a:t>
            </a:r>
          </a:p>
        </p:txBody>
      </p:sp>
      <p:pic>
        <p:nvPicPr>
          <p:cNvPr id="15" name="Grafik 14"/>
          <p:cNvPicPr>
            <a:picLocks noChangeAspect="1"/>
          </p:cNvPicPr>
          <p:nvPr/>
        </p:nvPicPr>
        <p:blipFill>
          <a:blip r:embed="rId4"/>
          <a:stretch>
            <a:fillRect/>
          </a:stretch>
        </p:blipFill>
        <p:spPr>
          <a:xfrm>
            <a:off x="1708304" y="705305"/>
            <a:ext cx="3432501" cy="982892"/>
          </a:xfrm>
          <a:prstGeom prst="rect">
            <a:avLst/>
          </a:prstGeom>
        </p:spPr>
      </p:pic>
      <p:pic>
        <p:nvPicPr>
          <p:cNvPr id="16" name="Inhaltsplatzhalter 7"/>
          <p:cNvPicPr>
            <a:picLocks noChangeAspect="1"/>
          </p:cNvPicPr>
          <p:nvPr/>
        </p:nvPicPr>
        <p:blipFill>
          <a:blip r:embed="rId5"/>
          <a:stretch>
            <a:fillRect/>
          </a:stretch>
        </p:blipFill>
        <p:spPr>
          <a:xfrm>
            <a:off x="9918499" y="1470887"/>
            <a:ext cx="1969906" cy="1407663"/>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975" y="4885651"/>
            <a:ext cx="973320" cy="1634972"/>
          </a:xfrm>
          <a:prstGeom prst="rect">
            <a:avLst/>
          </a:prstGeom>
        </p:spPr>
      </p:pic>
    </p:spTree>
    <p:extLst>
      <p:ext uri="{BB962C8B-B14F-4D97-AF65-F5344CB8AC3E}">
        <p14:creationId xmlns:p14="http://schemas.microsoft.com/office/powerpoint/2010/main" val="1576018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910572"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Lerndokumentation/Persönliches Portfolio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66</a:t>
            </a:fld>
            <a:endParaRPr lang="de-CH" dirty="0"/>
          </a:p>
        </p:txBody>
      </p:sp>
      <p:pic>
        <p:nvPicPr>
          <p:cNvPr id="6" name="Grafik 5"/>
          <p:cNvPicPr>
            <a:picLocks noChangeAspect="1"/>
          </p:cNvPicPr>
          <p:nvPr/>
        </p:nvPicPr>
        <p:blipFill>
          <a:blip r:embed="rId2"/>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3258876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Spielregeln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Bitte Handy bis zu den  Pausen beiseite legen</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Stört etwas</a:t>
            </a:r>
            <a:r>
              <a:rPr kumimoji="0" lang="de-CH" sz="2400" b="0" i="0" u="none" strike="noStrike" kern="0" cap="none" spc="0" normalizeH="0" noProof="0" dirty="0">
                <a:ln>
                  <a:noFill/>
                </a:ln>
                <a:solidFill>
                  <a:srgbClr val="000000"/>
                </a:solidFill>
                <a:effectLst/>
                <a:uLnTx/>
                <a:uFillTx/>
                <a:cs typeface="Calibri" panose="020F0502020204030204" pitchFamily="34" charset="0"/>
              </a:rPr>
              <a:t> – unbedingt melden</a:t>
            </a:r>
            <a:endParaRPr kumimoji="0" lang="de-CH" sz="2400" b="0" i="0" u="none" strike="noStrike" kern="0" cap="none" spc="0" normalizeH="0" baseline="0" noProof="0" dirty="0">
              <a:ln>
                <a:noFill/>
              </a:ln>
              <a:solidFill>
                <a:srgbClr val="000000"/>
              </a:solidFill>
              <a:effectLst/>
              <a:uLnTx/>
              <a:uFillTx/>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Alle können sich einbringen, lassen aber auch Anderen Rau</a:t>
            </a:r>
            <a:r>
              <a:rPr kumimoji="0" lang="de-CH" sz="2400" b="0" i="0" u="none" strike="noStrike" kern="0" cap="none" spc="0" normalizeH="0" baseline="0" noProof="0" dirty="0">
                <a:ln>
                  <a:noFill/>
                </a:ln>
                <a:solidFill>
                  <a:srgbClr val="FFFFFF">
                    <a:lumMod val="50000"/>
                  </a:srgbClr>
                </a:solidFill>
                <a:effectLst/>
                <a:uLnTx/>
                <a:uFillTx/>
                <a:cs typeface="Calibri" panose="020F0502020204030204" pitchFamily="34" charset="0"/>
              </a:rPr>
              <a:t>m</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Bitte fragen bis alles klar ist…</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Jeder ist für die Erreichung der Ziele mitverantwortlich</a:t>
            </a:r>
          </a:p>
          <a:p>
            <a:endParaRPr lang="de-CH" dirty="0">
              <a:cs typeface="Calibri" panose="020F0502020204030204" pitchFamily="34" charset="0"/>
            </a:endParaRPr>
          </a:p>
          <a:p>
            <a:pPr marL="0" indent="0">
              <a:buNone/>
            </a:pPr>
            <a:endParaRPr lang="de-CH" dirty="0">
              <a:cs typeface="Calibri" panose="020F0502020204030204" pitchFamily="34" charset="0"/>
            </a:endParaRPr>
          </a:p>
          <a:p>
            <a:endParaRPr lang="de-CH" dirty="0">
              <a:cs typeface="Calibri" panose="020F0502020204030204" pitchFamily="34" charset="0"/>
            </a:endParaRPr>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7</a:t>
            </a:fld>
            <a:endParaRPr lang="de-CH" dirty="0"/>
          </a:p>
        </p:txBody>
      </p:sp>
      <p:pic>
        <p:nvPicPr>
          <p:cNvPr id="9" name="Grafik 8">
            <a:extLst>
              <a:ext uri="{FF2B5EF4-FFF2-40B4-BE49-F238E27FC236}">
                <a16:creationId xmlns:a16="http://schemas.microsoft.com/office/drawing/2014/main" id="{205CB1E0-E90A-DF2E-042C-DA3DC8A984A7}"/>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376" y="5613974"/>
            <a:ext cx="1065166" cy="908720"/>
          </a:xfrm>
          <a:prstGeom prst="rect">
            <a:avLst/>
          </a:prstGeom>
        </p:spPr>
      </p:pic>
    </p:spTree>
    <p:extLst>
      <p:ext uri="{BB962C8B-B14F-4D97-AF65-F5344CB8AC3E}">
        <p14:creationId xmlns:p14="http://schemas.microsoft.com/office/powerpoint/2010/main" val="1747374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r>
              <a:rPr lang="de-CH" dirty="0"/>
              <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r>
              <a:rPr lang="de-CH" dirty="0"/>
              <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r>
              <a:rPr lang="de-CH" dirty="0"/>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r>
              <a:rPr lang="de-CH" i="1" dirty="0"/>
              <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Gesprächseröffnung</a:t>
            </a:r>
          </a:p>
          <a:p>
            <a:pPr lvl="1"/>
            <a:r>
              <a:rPr lang="de-CH" dirty="0"/>
              <a:t>Begrüssung</a:t>
            </a:r>
          </a:p>
          <a:p>
            <a:pPr lvl="1"/>
            <a:r>
              <a:rPr lang="de-CH" dirty="0"/>
              <a:t>Ziel und Ablauf des Gesprächs</a:t>
            </a:r>
          </a:p>
          <a:p>
            <a:pPr lvl="1"/>
            <a:r>
              <a:rPr lang="de-CH" dirty="0"/>
              <a:t>Zeitrahmen</a:t>
            </a:r>
          </a:p>
          <a:p>
            <a:pPr lvl="1"/>
            <a:r>
              <a:rPr lang="de-CH" dirty="0"/>
              <a:t>Erwartungen</a:t>
            </a:r>
          </a:p>
          <a:p>
            <a:pPr marL="457200" lvl="1" indent="0">
              <a:buNone/>
            </a:pPr>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46400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Kompetenzentwicklung / Kompetenzbeurteilung</a:t>
            </a:r>
          </a:p>
          <a:p>
            <a:pPr lvl="1"/>
            <a:r>
              <a:rPr lang="de-CH" dirty="0"/>
              <a:t>Rückblick über das Semester (Gesamtleistung)</a:t>
            </a:r>
          </a:p>
          <a:p>
            <a:pPr lvl="1"/>
            <a:r>
              <a:rPr lang="de-CH" dirty="0"/>
              <a:t>Gesetzte Ziele aufgrund des Ausbildungsprogramms: Handlungskompetenzen aufgrund der Praxisaufträge und Kompetenzraster entwickeln</a:t>
            </a:r>
          </a:p>
          <a:p>
            <a:pPr lvl="1"/>
            <a:r>
              <a:rPr lang="de-CH" dirty="0"/>
              <a:t>Abgleich der Selbst- und Fremdeinschätzung (Stärken und Schwächen)</a:t>
            </a:r>
          </a:p>
          <a:p>
            <a:pPr lvl="1"/>
            <a:r>
              <a:rPr lang="de-CH" dirty="0"/>
              <a:t>Erkenntnisse aus den Praxisaufträgen und dem Kompetenzraster sowie der Selbst- und Fremdeinschätzung</a:t>
            </a:r>
          </a:p>
          <a:p>
            <a:pPr lvl="1"/>
            <a:r>
              <a:rPr lang="de-CH" dirty="0"/>
              <a:t>Persönliches Portfolio von den Lernenden kurz vorstellen lassen und würdigen</a:t>
            </a:r>
          </a:p>
          <a:p>
            <a:pPr lvl="1"/>
            <a:r>
              <a:rPr lang="de-CH" dirty="0"/>
              <a:t>Motivation und Eigeninitiative </a:t>
            </a:r>
          </a:p>
          <a:p>
            <a:pPr lvl="1"/>
            <a:r>
              <a:rPr lang="de-CH" dirty="0"/>
              <a:t>Aktive Mitarbeit und Verhalten</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9761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609600" y="1417638"/>
            <a:ext cx="10972800" cy="4938713"/>
          </a:xfrm>
        </p:spPr>
        <p:txBody>
          <a:bodyPr/>
          <a:lstStyle/>
          <a:p>
            <a:r>
              <a:rPr lang="de-CH" dirty="0"/>
              <a:t>=&gt; </a:t>
            </a:r>
            <a:r>
              <a:rPr lang="de-CH" b="1" dirty="0"/>
              <a:t>Inhalte des betrieblichen Kompetenznachweises</a:t>
            </a:r>
          </a:p>
          <a:p>
            <a:r>
              <a:rPr lang="de-CH" b="1" dirty="0"/>
              <a:t>Leistungen und Verhalten im überbetrieblichen Kurs</a:t>
            </a:r>
          </a:p>
          <a:p>
            <a:pPr lvl="1"/>
            <a:r>
              <a:rPr lang="de-CH" dirty="0"/>
              <a:t>Rückmeldung zu den Präsenztagen</a:t>
            </a:r>
          </a:p>
          <a:p>
            <a:pPr lvl="1"/>
            <a:r>
              <a:rPr lang="de-CH" dirty="0"/>
              <a:t>Erledigung der Vor- und Nachbearbeitungsaufgaben	</a:t>
            </a:r>
          </a:p>
          <a:p>
            <a:pPr lvl="1"/>
            <a:r>
              <a:rPr lang="de-CH" dirty="0"/>
              <a:t>Stand Erfahrungsnote: E-Tests und Transferaufträge</a:t>
            </a:r>
          </a:p>
          <a:p>
            <a:r>
              <a:rPr lang="de-CH" b="1" dirty="0"/>
              <a:t>Leistungen und Verhalten in der Berufsfachschule</a:t>
            </a:r>
          </a:p>
          <a:p>
            <a:pPr lvl="1"/>
            <a:r>
              <a:rPr lang="de-CH" dirty="0"/>
              <a:t>Rückmeldungen zum Unterricht in der BSF</a:t>
            </a:r>
          </a:p>
          <a:p>
            <a:pPr lvl="1"/>
            <a:r>
              <a:rPr lang="de-CH" dirty="0"/>
              <a:t>Absenzen</a:t>
            </a:r>
          </a:p>
          <a:p>
            <a:pPr lvl="1"/>
            <a:r>
              <a:rPr lang="de-CH" dirty="0"/>
              <a:t>Stand Erfahrungsnoten</a:t>
            </a:r>
          </a:p>
          <a:p>
            <a:r>
              <a:rPr lang="de-CH" b="1" dirty="0"/>
              <a:t>Massnahmen</a:t>
            </a:r>
          </a:p>
          <a:p>
            <a:r>
              <a:rPr lang="de-CH" b="1" dirty="0"/>
              <a:t>Zielsetzungen für nächstes Semester </a:t>
            </a:r>
            <a:r>
              <a:rPr lang="de-CH" dirty="0"/>
              <a:t>(Ausbildungsprogramm)</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1622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590437" y="1484784"/>
            <a:ext cx="10972800" cy="4938713"/>
          </a:xfrm>
        </p:spPr>
        <p:txBody>
          <a:bodyPr/>
          <a:lstStyle/>
          <a:p>
            <a:r>
              <a:rPr lang="de-CH" b="1" dirty="0"/>
              <a:t>Gesprächsabschluss</a:t>
            </a:r>
          </a:p>
          <a:p>
            <a:pPr lvl="1"/>
            <a:r>
              <a:rPr lang="de-CH" dirty="0"/>
              <a:t>Wichtigste Gesprächspunkte zusammenfassen</a:t>
            </a:r>
          </a:p>
          <a:p>
            <a:pPr lvl="1"/>
            <a:r>
              <a:rPr lang="de-CH" dirty="0"/>
              <a:t>Kurzer Ausblick auf die nächste Ausbildungsabteilung und wer dort zuständig ist</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278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Zusatz-Support</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spcBef>
                <a:spcPts val="600"/>
              </a:spcBef>
              <a:spcAft>
                <a:spcPts val="600"/>
              </a:spcAft>
              <a:buNone/>
            </a:pPr>
            <a:endParaRPr lang="de-CH" sz="2400" dirty="0"/>
          </a:p>
          <a:p>
            <a:pPr marL="0" indent="0">
              <a:spcBef>
                <a:spcPts val="600"/>
              </a:spcBef>
              <a:spcAft>
                <a:spcPts val="600"/>
              </a:spcAft>
              <a:buNone/>
            </a:pPr>
            <a:r>
              <a:rPr lang="de-CH" dirty="0"/>
              <a:t>Für Fragen und Anliegen stehen wir gerne auch in den Pausen oder nach Abschluss der Schulung zur Verfügung.</a:t>
            </a:r>
          </a:p>
          <a:p>
            <a:pPr marL="0" indent="0">
              <a:spcBef>
                <a:spcPts val="600"/>
              </a:spcBef>
              <a:spcAft>
                <a:spcPts val="600"/>
              </a:spcAft>
              <a:buNone/>
            </a:pPr>
            <a:r>
              <a:rPr lang="de-CH" dirty="0"/>
              <a:t>Nutzt dieses Angebot, wir sind heute gerne heute euch da!</a:t>
            </a:r>
          </a:p>
          <a:p>
            <a:pPr marL="0" indent="0">
              <a:spcBef>
                <a:spcPts val="600"/>
              </a:spcBef>
              <a:spcAft>
                <a:spcPts val="600"/>
              </a:spcAft>
              <a:buNone/>
            </a:pPr>
            <a:endParaRPr lang="de-CH" dirty="0"/>
          </a:p>
          <a:p>
            <a:pPr marL="0" indent="0">
              <a:spcBef>
                <a:spcPts val="600"/>
              </a:spcBef>
              <a:spcAft>
                <a:spcPts val="600"/>
              </a:spcAft>
              <a:buNone/>
            </a:pPr>
            <a:r>
              <a:rPr lang="de-CH" dirty="0"/>
              <a:t>Und für alles, was erst im Nachhinein «auftaucht»:</a:t>
            </a:r>
          </a:p>
          <a:p>
            <a:pPr marL="0" indent="0">
              <a:spcBef>
                <a:spcPts val="600"/>
              </a:spcBef>
              <a:spcAft>
                <a:spcPts val="600"/>
              </a:spcAft>
              <a:buNone/>
            </a:pPr>
            <a:r>
              <a:rPr lang="de-CH" dirty="0">
                <a:hlinkClick r:id="rId3"/>
              </a:rPr>
              <a:t>info@ov-ag.ch</a:t>
            </a:r>
            <a:r>
              <a:rPr lang="de-CH" dirty="0"/>
              <a:t> </a:t>
            </a:r>
          </a:p>
          <a:p>
            <a:pPr marL="0" indent="0">
              <a:spcBef>
                <a:spcPts val="600"/>
              </a:spcBef>
              <a:spcAft>
                <a:spcPts val="600"/>
              </a:spcAft>
              <a:buNone/>
            </a:pPr>
            <a:endParaRPr lang="de-CH" dirty="0"/>
          </a:p>
          <a:p>
            <a:pPr marL="457200" indent="-457200">
              <a:spcBef>
                <a:spcPts val="600"/>
              </a:spcBef>
              <a:spcAft>
                <a:spcPts val="600"/>
              </a:spcAft>
              <a:buFont typeface="Arial" pitchFamily="34" charset="0"/>
              <a:buChar char="•"/>
            </a:pP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590561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AECA0-6597-4936-B9E1-224E15EC8756}"/>
              </a:ext>
            </a:extLst>
          </p:cNvPr>
          <p:cNvSpPr>
            <a:spLocks noGrp="1"/>
          </p:cNvSpPr>
          <p:nvPr>
            <p:ph type="title"/>
          </p:nvPr>
        </p:nvSpPr>
        <p:spPr/>
        <p:txBody>
          <a:bodyPr/>
          <a:lstStyle/>
          <a:p>
            <a:r>
              <a:rPr lang="de-CH" dirty="0"/>
              <a:t>Betrieblicher Kompetenznachweis</a:t>
            </a:r>
          </a:p>
        </p:txBody>
      </p:sp>
      <p:sp>
        <p:nvSpPr>
          <p:cNvPr id="4" name="Foliennummernplatzhalter 3">
            <a:extLst>
              <a:ext uri="{FF2B5EF4-FFF2-40B4-BE49-F238E27FC236}">
                <a16:creationId xmlns:a16="http://schemas.microsoft.com/office/drawing/2014/main" id="{B90B2029-E18F-4D4C-8C37-F9A05C0B6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7" name="Grafik 6"/>
          <p:cNvPicPr>
            <a:picLocks noChangeAspect="1"/>
          </p:cNvPicPr>
          <p:nvPr/>
        </p:nvPicPr>
        <p:blipFill>
          <a:blip r:embed="rId3"/>
          <a:stretch>
            <a:fillRect/>
          </a:stretch>
        </p:blipFill>
        <p:spPr>
          <a:xfrm>
            <a:off x="3028764" y="1556792"/>
            <a:ext cx="6134472" cy="4945786"/>
          </a:xfrm>
          <a:prstGeom prst="rect">
            <a:avLst/>
          </a:prstGeom>
          <a:ln>
            <a:noFill/>
          </a:ln>
          <a:effectLst>
            <a:outerShdw blurRad="292100" dist="139700" dir="2700000" algn="tl" rotWithShape="0">
              <a:srgbClr val="333333">
                <a:alpha val="65000"/>
              </a:srgbClr>
            </a:outerShdw>
          </a:effectLst>
        </p:spPr>
      </p:pic>
      <p:sp>
        <p:nvSpPr>
          <p:cNvPr id="8" name="Titel 4">
            <a:extLst>
              <a:ext uri="{FF2B5EF4-FFF2-40B4-BE49-F238E27FC236}">
                <a16:creationId xmlns:a16="http://schemas.microsoft.com/office/drawing/2014/main" id="{9E6AC09A-0CC7-DE8C-CC85-98C2E3636212}"/>
              </a:ext>
            </a:extLst>
          </p:cNvPr>
          <p:cNvSpPr txBox="1">
            <a:spLocks/>
          </p:cNvSpPr>
          <p:nvPr/>
        </p:nvSpPr>
        <p:spPr>
          <a:xfrm>
            <a:off x="335360" y="3068960"/>
            <a:ext cx="2448272" cy="98436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Später Screen Extranet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(bei</a:t>
            </a:r>
            <a:r>
              <a:rPr kumimoji="0" lang="de-CH" sz="1800" b="1" i="0" u="none" strike="noStrike" kern="1200" cap="none" spc="0" normalizeH="0" noProof="0" dirty="0">
                <a:ln>
                  <a:noFill/>
                </a:ln>
                <a:solidFill>
                  <a:prstClr val="black"/>
                </a:solidFill>
                <a:effectLst/>
                <a:uLnTx/>
                <a:uFillTx/>
                <a:latin typeface="Calibri" panose="020F0502020204030204" pitchFamily="34" charset="0"/>
                <a:ea typeface="+mj-ea"/>
                <a:cs typeface="+mj-cs"/>
              </a:rPr>
              <a:t> ov-ap pendent)</a:t>
            </a:r>
            <a:endParaRPr kumimoji="0" lang="de-CH" sz="1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368940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FDB66-F9E0-4B01-903F-8F336686E4FA}"/>
              </a:ext>
            </a:extLst>
          </p:cNvPr>
          <p:cNvSpPr>
            <a:spLocks noGrp="1"/>
          </p:cNvSpPr>
          <p:nvPr>
            <p:ph type="title"/>
          </p:nvPr>
        </p:nvSpPr>
        <p:spPr/>
        <p:txBody>
          <a:bodyPr/>
          <a:lstStyle/>
          <a:p>
            <a:r>
              <a:rPr lang="de-CH" dirty="0"/>
              <a:t>Bildungsbericht</a:t>
            </a:r>
          </a:p>
        </p:txBody>
      </p:sp>
      <p:sp>
        <p:nvSpPr>
          <p:cNvPr id="3" name="Inhaltsplatzhalter 2">
            <a:extLst>
              <a:ext uri="{FF2B5EF4-FFF2-40B4-BE49-F238E27FC236}">
                <a16:creationId xmlns:a16="http://schemas.microsoft.com/office/drawing/2014/main" id="{BC8CD629-C473-4B88-881D-D2D2832E8A05}"/>
              </a:ext>
            </a:extLst>
          </p:cNvPr>
          <p:cNvSpPr>
            <a:spLocks noGrp="1"/>
          </p:cNvSpPr>
          <p:nvPr>
            <p:ph idx="1"/>
          </p:nvPr>
        </p:nvSpPr>
        <p:spPr/>
        <p:txBody>
          <a:bodyPr/>
          <a:lstStyle/>
          <a:p>
            <a:r>
              <a:rPr lang="de-CH" dirty="0">
                <a:highlight>
                  <a:srgbClr val="FFFF00"/>
                </a:highlight>
              </a:rPr>
              <a:t>Screen Bildungsbericht (bei ov-ap pendent) </a:t>
            </a:r>
            <a:r>
              <a:rPr lang="de-CH" dirty="0">
                <a:highlight>
                  <a:srgbClr val="FFFF00"/>
                </a:highlight>
                <a:sym typeface="Wingdings" panose="05000000000000000000" pitchFamily="2" charset="2"/>
              </a:rPr>
              <a:t> sollte nur ein Mausklick sein!</a:t>
            </a:r>
            <a:endParaRPr lang="de-CH" dirty="0">
              <a:highlight>
                <a:srgbClr val="FFFF00"/>
              </a:highlight>
            </a:endParaRPr>
          </a:p>
        </p:txBody>
      </p:sp>
      <p:sp>
        <p:nvSpPr>
          <p:cNvPr id="4" name="Foliennummernplatzhalter 3">
            <a:extLst>
              <a:ext uri="{FF2B5EF4-FFF2-40B4-BE49-F238E27FC236}">
                <a16:creationId xmlns:a16="http://schemas.microsoft.com/office/drawing/2014/main" id="{DF1DBE64-91C3-4875-B40D-15D47382A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001" y="3589895"/>
            <a:ext cx="1800200" cy="18002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512" y="2708920"/>
            <a:ext cx="1596138" cy="2681175"/>
          </a:xfrm>
          <a:prstGeom prst="rect">
            <a:avLst/>
          </a:prstGeom>
        </p:spPr>
      </p:pic>
    </p:spTree>
    <p:extLst>
      <p:ext uri="{BB962C8B-B14F-4D97-AF65-F5344CB8AC3E}">
        <p14:creationId xmlns:p14="http://schemas.microsoft.com/office/powerpoint/2010/main" val="4256782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16537-5057-E735-2CAD-54A1D8DB124F}"/>
              </a:ext>
            </a:extLst>
          </p:cNvPr>
          <p:cNvSpPr>
            <a:spLocks noGrp="1"/>
          </p:cNvSpPr>
          <p:nvPr>
            <p:ph type="title"/>
          </p:nvPr>
        </p:nvSpPr>
        <p:spPr/>
        <p:txBody>
          <a:bodyPr/>
          <a:lstStyle/>
          <a:p>
            <a:r>
              <a:rPr lang="de-CH" dirty="0"/>
              <a:t>Zusammenfassung Semester als Praxisbildner/in</a:t>
            </a:r>
          </a:p>
        </p:txBody>
      </p:sp>
      <p:graphicFrame>
        <p:nvGraphicFramePr>
          <p:cNvPr id="5" name="Inhaltsplatzhalter 4">
            <a:extLst>
              <a:ext uri="{FF2B5EF4-FFF2-40B4-BE49-F238E27FC236}">
                <a16:creationId xmlns:a16="http://schemas.microsoft.com/office/drawing/2014/main" id="{61E7FF53-4910-29B1-0C7C-2C286B62875D}"/>
              </a:ext>
            </a:extLst>
          </p:cNvPr>
          <p:cNvGraphicFramePr>
            <a:graphicFrameLocks noGrp="1"/>
          </p:cNvGraphicFramePr>
          <p:nvPr>
            <p:ph idx="1"/>
            <p:extLst>
              <p:ext uri="{D42A27DB-BD31-4B8C-83A1-F6EECF244321}">
                <p14:modId xmlns:p14="http://schemas.microsoft.com/office/powerpoint/2010/main" val="3223707446"/>
              </p:ext>
            </p:extLst>
          </p:nvPr>
        </p:nvGraphicFramePr>
        <p:xfrm>
          <a:off x="609600" y="1600201"/>
          <a:ext cx="3902224" cy="262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8061C28A-1957-3C34-829C-C456BAB957E6}"/>
              </a:ext>
            </a:extLst>
          </p:cNvPr>
          <p:cNvSpPr>
            <a:spLocks noGrp="1"/>
          </p:cNvSpPr>
          <p:nvPr>
            <p:ph type="sldNum" sz="quarter" idx="12"/>
          </p:nvPr>
        </p:nvSpPr>
        <p:spPr/>
        <p:txBody>
          <a:bodyPr/>
          <a:lstStyle/>
          <a:p>
            <a:fld id="{87674F0A-37BA-4CE3-B1FD-DE57A7E2F2C6}" type="slidenum">
              <a:rPr lang="de-CH" smtClean="0"/>
              <a:pPr/>
              <a:t>82</a:t>
            </a:fld>
            <a:endParaRPr lang="de-CH" dirty="0"/>
          </a:p>
        </p:txBody>
      </p:sp>
      <p:sp>
        <p:nvSpPr>
          <p:cNvPr id="21" name="Pfeil: nach unten 20">
            <a:extLst>
              <a:ext uri="{FF2B5EF4-FFF2-40B4-BE49-F238E27FC236}">
                <a16:creationId xmlns:a16="http://schemas.microsoft.com/office/drawing/2014/main" id="{703BC8BC-1604-00D4-BB8D-40DB96B08033}"/>
              </a:ext>
            </a:extLst>
          </p:cNvPr>
          <p:cNvSpPr/>
          <p:nvPr/>
        </p:nvSpPr>
        <p:spPr>
          <a:xfrm>
            <a:off x="10268170" y="2880781"/>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5" name="Additionszeichen 34">
            <a:extLst>
              <a:ext uri="{FF2B5EF4-FFF2-40B4-BE49-F238E27FC236}">
                <a16:creationId xmlns:a16="http://schemas.microsoft.com/office/drawing/2014/main" id="{FA02C5D0-D419-6799-95A3-47B5084D28F1}"/>
              </a:ext>
            </a:extLst>
          </p:cNvPr>
          <p:cNvSpPr/>
          <p:nvPr/>
        </p:nvSpPr>
        <p:spPr>
          <a:xfrm>
            <a:off x="10165654" y="1946242"/>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6" name="Additionszeichen 35">
            <a:extLst>
              <a:ext uri="{FF2B5EF4-FFF2-40B4-BE49-F238E27FC236}">
                <a16:creationId xmlns:a16="http://schemas.microsoft.com/office/drawing/2014/main" id="{3A19EF12-5911-DA85-91C8-F53366854116}"/>
              </a:ext>
            </a:extLst>
          </p:cNvPr>
          <p:cNvSpPr/>
          <p:nvPr/>
        </p:nvSpPr>
        <p:spPr>
          <a:xfrm>
            <a:off x="4259342" y="1825586"/>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1" name="Pfeil: nach unten 40">
            <a:extLst>
              <a:ext uri="{FF2B5EF4-FFF2-40B4-BE49-F238E27FC236}">
                <a16:creationId xmlns:a16="http://schemas.microsoft.com/office/drawing/2014/main" id="{68B406B3-CC99-FDE1-8CDF-E397E0728712}"/>
              </a:ext>
            </a:extLst>
          </p:cNvPr>
          <p:cNvSpPr/>
          <p:nvPr/>
        </p:nvSpPr>
        <p:spPr>
          <a:xfrm>
            <a:off x="5186474" y="2982692"/>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1ADBB877-6AA4-9474-C9BC-16F7C65F8509}"/>
              </a:ext>
            </a:extLst>
          </p:cNvPr>
          <p:cNvSpPr/>
          <p:nvPr/>
        </p:nvSpPr>
        <p:spPr>
          <a:xfrm>
            <a:off x="191344" y="1825585"/>
            <a:ext cx="2496183" cy="893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So viele </a:t>
            </a:r>
            <a:r>
              <a:rPr lang="de-CH" b="1" dirty="0"/>
              <a:t>Praxisaufträge</a:t>
            </a:r>
            <a:r>
              <a:rPr lang="de-CH" dirty="0"/>
              <a:t> (PA) wie zugeteilt</a:t>
            </a:r>
          </a:p>
        </p:txBody>
      </p:sp>
      <p:sp>
        <p:nvSpPr>
          <p:cNvPr id="43" name="Rechteck 42">
            <a:extLst>
              <a:ext uri="{FF2B5EF4-FFF2-40B4-BE49-F238E27FC236}">
                <a16:creationId xmlns:a16="http://schemas.microsoft.com/office/drawing/2014/main" id="{0CBFB4C7-D5D5-DDA2-ADC8-C80F26EA3574}"/>
              </a:ext>
            </a:extLst>
          </p:cNvPr>
          <p:cNvSpPr/>
          <p:nvPr/>
        </p:nvSpPr>
        <p:spPr>
          <a:xfrm>
            <a:off x="178068" y="3835593"/>
            <a:ext cx="3007209" cy="6108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a:t>Kompetenzraster</a:t>
            </a:r>
            <a:r>
              <a:rPr lang="de-CH" dirty="0"/>
              <a:t> alle wo die PA erstellt wurden</a:t>
            </a:r>
          </a:p>
        </p:txBody>
      </p:sp>
      <p:sp>
        <p:nvSpPr>
          <p:cNvPr id="44" name="Rechteck 43">
            <a:extLst>
              <a:ext uri="{FF2B5EF4-FFF2-40B4-BE49-F238E27FC236}">
                <a16:creationId xmlns:a16="http://schemas.microsoft.com/office/drawing/2014/main" id="{F8EA2632-A157-88F5-627F-69349E3B7EEB}"/>
              </a:ext>
            </a:extLst>
          </p:cNvPr>
          <p:cNvSpPr/>
          <p:nvPr/>
        </p:nvSpPr>
        <p:spPr>
          <a:xfrm>
            <a:off x="184167" y="5348421"/>
            <a:ext cx="3007209" cy="1118829"/>
          </a:xfrm>
          <a:prstGeom prst="rect">
            <a:avLst/>
          </a:prstGeom>
          <a:solidFill>
            <a:schemeClr val="accent3"/>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err="1"/>
              <a:t>Qualigespräch</a:t>
            </a:r>
            <a:r>
              <a:rPr lang="de-CH" b="1" dirty="0"/>
              <a:t>: </a:t>
            </a:r>
            <a:r>
              <a:rPr lang="de-CH" dirty="0"/>
              <a:t>Alle Kompetenzraster von diesem Semester und weitere Punkte</a:t>
            </a:r>
          </a:p>
        </p:txBody>
      </p:sp>
      <p:sp>
        <p:nvSpPr>
          <p:cNvPr id="48" name="Additionszeichen 47">
            <a:extLst>
              <a:ext uri="{FF2B5EF4-FFF2-40B4-BE49-F238E27FC236}">
                <a16:creationId xmlns:a16="http://schemas.microsoft.com/office/drawing/2014/main" id="{CCEB7448-59F3-06D7-CF22-0D31952A1C38}"/>
              </a:ext>
            </a:extLst>
          </p:cNvPr>
          <p:cNvSpPr/>
          <p:nvPr/>
        </p:nvSpPr>
        <p:spPr>
          <a:xfrm>
            <a:off x="5996158" y="1898953"/>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9" name="Pfeil: nach unten 48">
            <a:extLst>
              <a:ext uri="{FF2B5EF4-FFF2-40B4-BE49-F238E27FC236}">
                <a16:creationId xmlns:a16="http://schemas.microsoft.com/office/drawing/2014/main" id="{15414AB0-7817-76BC-9DD6-95D4C20502E5}"/>
              </a:ext>
            </a:extLst>
          </p:cNvPr>
          <p:cNvSpPr/>
          <p:nvPr/>
        </p:nvSpPr>
        <p:spPr>
          <a:xfrm>
            <a:off x="7630848" y="4705604"/>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1" name="Additionszeichen 70">
            <a:extLst>
              <a:ext uri="{FF2B5EF4-FFF2-40B4-BE49-F238E27FC236}">
                <a16:creationId xmlns:a16="http://schemas.microsoft.com/office/drawing/2014/main" id="{95FE3EF3-FA56-AD9D-7498-E6304D075783}"/>
              </a:ext>
            </a:extLst>
          </p:cNvPr>
          <p:cNvSpPr/>
          <p:nvPr/>
        </p:nvSpPr>
        <p:spPr>
          <a:xfrm>
            <a:off x="7568745" y="4045471"/>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5" name="Flussdiagramm: Verbinder 74">
            <a:extLst>
              <a:ext uri="{FF2B5EF4-FFF2-40B4-BE49-F238E27FC236}">
                <a16:creationId xmlns:a16="http://schemas.microsoft.com/office/drawing/2014/main" id="{D8A09E14-5CA3-EC11-603D-E9C06DC5F4D5}"/>
              </a:ext>
            </a:extLst>
          </p:cNvPr>
          <p:cNvSpPr/>
          <p:nvPr/>
        </p:nvSpPr>
        <p:spPr>
          <a:xfrm>
            <a:off x="9680033" y="3560956"/>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A3</a:t>
            </a:r>
          </a:p>
        </p:txBody>
      </p:sp>
      <p:sp>
        <p:nvSpPr>
          <p:cNvPr id="76" name="Flussdiagramm: Verbinder 75">
            <a:extLst>
              <a:ext uri="{FF2B5EF4-FFF2-40B4-BE49-F238E27FC236}">
                <a16:creationId xmlns:a16="http://schemas.microsoft.com/office/drawing/2014/main" id="{1340E75B-7DF4-178F-825D-66151B269BC1}"/>
              </a:ext>
            </a:extLst>
          </p:cNvPr>
          <p:cNvSpPr/>
          <p:nvPr/>
        </p:nvSpPr>
        <p:spPr>
          <a:xfrm>
            <a:off x="4679572" y="3631930"/>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B4</a:t>
            </a:r>
          </a:p>
        </p:txBody>
      </p:sp>
      <p:sp>
        <p:nvSpPr>
          <p:cNvPr id="77" name="Flussdiagramm: Verbinder 76">
            <a:extLst>
              <a:ext uri="{FF2B5EF4-FFF2-40B4-BE49-F238E27FC236}">
                <a16:creationId xmlns:a16="http://schemas.microsoft.com/office/drawing/2014/main" id="{154C8D72-9BF7-6F4A-F80E-29962DE84ABD}"/>
              </a:ext>
            </a:extLst>
          </p:cNvPr>
          <p:cNvSpPr/>
          <p:nvPr/>
        </p:nvSpPr>
        <p:spPr>
          <a:xfrm>
            <a:off x="7048450" y="5348421"/>
            <a:ext cx="1320266" cy="1320266"/>
          </a:xfrm>
          <a:prstGeom prst="flowChartConnector">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CH" sz="1400" dirty="0" err="1"/>
              <a:t>Quali</a:t>
            </a:r>
            <a:r>
              <a:rPr lang="de-CH" sz="1400" dirty="0"/>
              <a:t>-gespräch</a:t>
            </a:r>
          </a:p>
        </p:txBody>
      </p:sp>
      <p:sp>
        <p:nvSpPr>
          <p:cNvPr id="78" name="Flussdiagramm: Verbinder 77">
            <a:extLst>
              <a:ext uri="{FF2B5EF4-FFF2-40B4-BE49-F238E27FC236}">
                <a16:creationId xmlns:a16="http://schemas.microsoft.com/office/drawing/2014/main" id="{F5BDF9DC-B4C3-FA26-F6DE-649F96EED6B3}"/>
              </a:ext>
            </a:extLst>
          </p:cNvPr>
          <p:cNvSpPr/>
          <p:nvPr/>
        </p:nvSpPr>
        <p:spPr>
          <a:xfrm>
            <a:off x="2870289" y="156051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AP1</a:t>
            </a:r>
          </a:p>
        </p:txBody>
      </p:sp>
      <p:sp>
        <p:nvSpPr>
          <p:cNvPr id="79" name="Flussdiagramm: Verbinder 78">
            <a:extLst>
              <a:ext uri="{FF2B5EF4-FFF2-40B4-BE49-F238E27FC236}">
                <a16:creationId xmlns:a16="http://schemas.microsoft.com/office/drawing/2014/main" id="{B4EC6DEB-24B9-4D84-B18B-30B8BE643B26}"/>
              </a:ext>
            </a:extLst>
          </p:cNvPr>
          <p:cNvSpPr/>
          <p:nvPr/>
        </p:nvSpPr>
        <p:spPr>
          <a:xfrm>
            <a:off x="4630885" y="148956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AP2</a:t>
            </a:r>
          </a:p>
        </p:txBody>
      </p:sp>
      <p:sp>
        <p:nvSpPr>
          <p:cNvPr id="80" name="Flussdiagramm: Verbinder 79">
            <a:extLst>
              <a:ext uri="{FF2B5EF4-FFF2-40B4-BE49-F238E27FC236}">
                <a16:creationId xmlns:a16="http://schemas.microsoft.com/office/drawing/2014/main" id="{2E341872-70E2-18AC-79DA-BC0E82E418A4}"/>
              </a:ext>
            </a:extLst>
          </p:cNvPr>
          <p:cNvSpPr/>
          <p:nvPr/>
        </p:nvSpPr>
        <p:spPr>
          <a:xfrm>
            <a:off x="6435795" y="154383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AP3</a:t>
            </a:r>
          </a:p>
        </p:txBody>
      </p:sp>
      <p:sp>
        <p:nvSpPr>
          <p:cNvPr id="81" name="Flussdiagramm: Verbinder 80">
            <a:extLst>
              <a:ext uri="{FF2B5EF4-FFF2-40B4-BE49-F238E27FC236}">
                <a16:creationId xmlns:a16="http://schemas.microsoft.com/office/drawing/2014/main" id="{867B9DC3-3712-B1B3-ADEC-C8041294E994}"/>
              </a:ext>
            </a:extLst>
          </p:cNvPr>
          <p:cNvSpPr/>
          <p:nvPr/>
        </p:nvSpPr>
        <p:spPr>
          <a:xfrm>
            <a:off x="10582558"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AP2</a:t>
            </a:r>
          </a:p>
        </p:txBody>
      </p:sp>
      <p:sp>
        <p:nvSpPr>
          <p:cNvPr id="82" name="Flussdiagramm: Verbinder 81">
            <a:extLst>
              <a:ext uri="{FF2B5EF4-FFF2-40B4-BE49-F238E27FC236}">
                <a16:creationId xmlns:a16="http://schemas.microsoft.com/office/drawing/2014/main" id="{D93A9B99-8F7C-EAF1-0058-7C161E217DEB}"/>
              </a:ext>
            </a:extLst>
          </p:cNvPr>
          <p:cNvSpPr/>
          <p:nvPr/>
        </p:nvSpPr>
        <p:spPr>
          <a:xfrm>
            <a:off x="8658587"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AP1</a:t>
            </a:r>
          </a:p>
        </p:txBody>
      </p:sp>
    </p:spTree>
    <p:extLst>
      <p:ext uri="{BB962C8B-B14F-4D97-AF65-F5344CB8AC3E}">
        <p14:creationId xmlns:p14="http://schemas.microsoft.com/office/powerpoint/2010/main" val="640247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Ermittlung der Gesamtnote</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3339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17EE1-D8A2-0932-2F8D-93EA3850647A}"/>
              </a:ext>
            </a:extLst>
          </p:cNvPr>
          <p:cNvSpPr>
            <a:spLocks noGrp="1"/>
          </p:cNvSpPr>
          <p:nvPr>
            <p:ph type="title"/>
          </p:nvPr>
        </p:nvSpPr>
        <p:spPr/>
        <p:txBody>
          <a:bodyPr/>
          <a:lstStyle/>
          <a:p>
            <a:r>
              <a:rPr lang="de-CH" dirty="0"/>
              <a:t>Gewichtung</a:t>
            </a:r>
          </a:p>
        </p:txBody>
      </p:sp>
      <p:sp>
        <p:nvSpPr>
          <p:cNvPr id="3" name="Inhaltsplatzhalter 2">
            <a:extLst>
              <a:ext uri="{FF2B5EF4-FFF2-40B4-BE49-F238E27FC236}">
                <a16:creationId xmlns:a16="http://schemas.microsoft.com/office/drawing/2014/main" id="{BC2D0640-D006-CD62-9856-D97F69DE7344}"/>
              </a:ext>
            </a:extLst>
          </p:cNvPr>
          <p:cNvSpPr>
            <a:spLocks noGrp="1"/>
          </p:cNvSpPr>
          <p:nvPr>
            <p:ph idx="1"/>
          </p:nvPr>
        </p:nvSpPr>
        <p:spPr/>
        <p:txBody>
          <a:bodyPr/>
          <a:lstStyle/>
          <a:p>
            <a:endParaRPr lang="de-CH" dirty="0"/>
          </a:p>
        </p:txBody>
      </p:sp>
      <p:sp>
        <p:nvSpPr>
          <p:cNvPr id="4" name="Foliennummernplatzhalter 3">
            <a:extLst>
              <a:ext uri="{FF2B5EF4-FFF2-40B4-BE49-F238E27FC236}">
                <a16:creationId xmlns:a16="http://schemas.microsoft.com/office/drawing/2014/main" id="{561C5572-987D-5E3F-DCC3-1BEC64267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45AE89F3-A67D-40B9-AAAB-974F29E52358}"/>
              </a:ext>
            </a:extLst>
          </p:cNvPr>
          <p:cNvSpPr/>
          <p:nvPr/>
        </p:nvSpPr>
        <p:spPr>
          <a:xfrm>
            <a:off x="609600" y="1600201"/>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«Praktische Arbeit»</a:t>
            </a:r>
            <a:b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für die geleitete branchenspezifische Fallarbeit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die geleitete branchenspezifische Fallarbeit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64330CE7-9386-AB2E-7C3F-CE4816CB8F65}"/>
              </a:ext>
            </a:extLst>
          </p:cNvPr>
          <p:cNvSpPr/>
          <p:nvPr/>
        </p:nvSpPr>
        <p:spPr>
          <a:xfrm>
            <a:off x="4007768" y="1606363"/>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«Berufskenntnisse und Allgemeinbildung»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Noten in den 5 Positionen wird der Mittelwert berechnet.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Diese 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Rechteck 6">
            <a:extLst>
              <a:ext uri="{FF2B5EF4-FFF2-40B4-BE49-F238E27FC236}">
                <a16:creationId xmlns:a16="http://schemas.microsoft.com/office/drawing/2014/main" id="{EBCC3DF4-BA84-8052-1ED0-D9554A796B2A}"/>
              </a:ext>
            </a:extLst>
          </p:cNvPr>
          <p:cNvSpPr/>
          <p:nvPr/>
        </p:nvSpPr>
        <p:spPr>
          <a:xfrm>
            <a:off x="7405936" y="1606363"/>
            <a:ext cx="4176464"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Erfahrungsnoten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3 Erfahrungsnoten wird eine Gesamtnote berechnet. Die Noten aus Betrieb und üK zählen dabei je ¼, die Note aus der BFS 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 somit berechnete Erfahrungsnote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40 %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die Abschlussnote ein.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2B9AA715-588E-78EE-DBD4-9E7EFE9C403F}"/>
              </a:ext>
            </a:extLst>
          </p:cNvPr>
          <p:cNvSpPr/>
          <p:nvPr/>
        </p:nvSpPr>
        <p:spPr>
          <a:xfrm>
            <a:off x="7466138" y="1981487"/>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betrieblichen Kompetenznachweisen (25 %)</a:t>
            </a:r>
            <a:endPar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hteck 8">
            <a:extLst>
              <a:ext uri="{FF2B5EF4-FFF2-40B4-BE49-F238E27FC236}">
                <a16:creationId xmlns:a16="http://schemas.microsoft.com/office/drawing/2014/main" id="{DD8D290B-B005-892D-6896-29F5FCCB480A}"/>
              </a:ext>
            </a:extLst>
          </p:cNvPr>
          <p:cNvSpPr/>
          <p:nvPr/>
        </p:nvSpPr>
        <p:spPr>
          <a:xfrm>
            <a:off x="7466138" y="2509551"/>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2 üK-Kompetenznachweisen (25 %)</a:t>
            </a:r>
          </a:p>
        </p:txBody>
      </p:sp>
      <p:sp>
        <p:nvSpPr>
          <p:cNvPr id="10" name="Rechteck 9">
            <a:extLst>
              <a:ext uri="{FF2B5EF4-FFF2-40B4-BE49-F238E27FC236}">
                <a16:creationId xmlns:a16="http://schemas.microsoft.com/office/drawing/2014/main" id="{C183EDA0-81F1-3FA8-32F5-8ADA2AAEB0BB}"/>
              </a:ext>
            </a:extLst>
          </p:cNvPr>
          <p:cNvSpPr/>
          <p:nvPr/>
        </p:nvSpPr>
        <p:spPr>
          <a:xfrm>
            <a:off x="7466138" y="3037615"/>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gesamthaften Semesterzeugnisnoten (50 %)</a:t>
            </a:r>
          </a:p>
        </p:txBody>
      </p:sp>
    </p:spTree>
    <p:extLst>
      <p:ext uri="{BB962C8B-B14F-4D97-AF65-F5344CB8AC3E}">
        <p14:creationId xmlns:p14="http://schemas.microsoft.com/office/powerpoint/2010/main" val="4063437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550531"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«Berufskenntnisse und Allgemeinbildung»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Prüfungspositionen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baut auf die Vertiefungsarbeit auf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413948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Qualifikationsbereich «Praktische 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geleitete branchenspezifische Fallarbeit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 und mündlich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30 Minuten Vorbereitung,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Minuten Umsetzung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(¼)</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gewichteten Erfahrungsnoten machen zusammen 40 % der Abschlussnote aus</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18496"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85253" y="2289599"/>
            <a:ext cx="2548926"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Qualifikations-verfahren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593513"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0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Lassen Sie den Block 2 «Betriebliche Umsetzungsinstrumente und Erfahrungsnote» nochmals Revue passieren.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948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Nächste Schritte und Kursabschluss</a:t>
            </a:r>
            <a:endParaRPr lang="de-CH" dirty="0">
              <a:highlight>
                <a:srgbClr val="C0C0C0"/>
              </a:highlight>
            </a:endParaRP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5360" y="1417638"/>
            <a:ext cx="11247040"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Am heutigen Präsenztag haben Sie eine Menge zu Ihrer künftigen Tätigkeit als Berufsbildnerin bzw. Berufsbildner erfahren.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Nun sollen die Themen miteinander verknüpft werden.  </a:t>
            </a:r>
          </a:p>
          <a:p>
            <a:pPr hangingPunct="0"/>
            <a:r>
              <a:rPr lang="de-CH" sz="8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dirty="0">
                <a:latin typeface="Calibri" panose="020F0502020204030204" pitchFamily="34" charset="0"/>
                <a:cs typeface="Calibri" panose="020F0502020204030204" pitchFamily="34" charset="0"/>
              </a:rPr>
              <a:t>Bitte definieren Sie die Beziehungen zwischen den einzelnen Themen, die heute behandelt wurden.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Gestalten Sie dazu z.B. auf einem Flipchart-Papier ein Beziehungsnetz mit den folgenden Begriffen:</a:t>
            </a:r>
          </a:p>
          <a:p>
            <a:pPr hangingPunct="0"/>
            <a:endParaRPr lang="de-CH" sz="1000" dirty="0">
              <a:latin typeface="Calibri" panose="020F0502020204030204" pitchFamily="34" charset="0"/>
              <a:cs typeface="Calibri" panose="020F0502020204030204" pitchFamily="34" charset="0"/>
            </a:endParaRPr>
          </a:p>
          <a:p>
            <a:pPr lvl="0" hangingPunct="0"/>
            <a:r>
              <a:rPr lang="de-CH" sz="1400" dirty="0">
                <a:latin typeface="Calibri" panose="020F0502020204030204" pitchFamily="34" charset="0"/>
                <a:cs typeface="Calibri" panose="020F0502020204030204" pitchFamily="34" charset="0"/>
              </a:rPr>
              <a:t>Berufsbildner/in			Lernende/r			Handlungskompetenz</a:t>
            </a:r>
          </a:p>
          <a:p>
            <a:pPr lvl="0" hangingPunct="0"/>
            <a:r>
              <a:rPr lang="de-CH" sz="1400" dirty="0">
                <a:latin typeface="Calibri" panose="020F0502020204030204" pitchFamily="34" charset="0"/>
                <a:cs typeface="Calibri" panose="020F0502020204030204" pitchFamily="34" charset="0"/>
              </a:rPr>
              <a:t>Branchenspezifische Arbeitssituation		Ausbildungsprogramm		Praxisauftrag</a:t>
            </a:r>
          </a:p>
          <a:p>
            <a:pPr lvl="0" hangingPunct="0"/>
            <a:r>
              <a:rPr lang="de-CH" sz="1400" dirty="0">
                <a:latin typeface="Calibri" panose="020F0502020204030204" pitchFamily="34" charset="0"/>
                <a:cs typeface="Calibri" panose="020F0502020204030204" pitchFamily="34" charset="0"/>
              </a:rPr>
              <a:t>Betriebliches Umsetzungsinstrument		Kompetenzraster		Fremdeinschätzung</a:t>
            </a:r>
          </a:p>
          <a:p>
            <a:pPr lvl="0" hangingPunct="0"/>
            <a:r>
              <a:rPr lang="de-CH" sz="1400" dirty="0">
                <a:latin typeface="Calibri" panose="020F0502020204030204" pitchFamily="34" charset="0"/>
                <a:cs typeface="Calibri" panose="020F0502020204030204" pitchFamily="34" charset="0"/>
              </a:rPr>
              <a:t>Lerndokumentation/Persönliches Portfolio	Selbsteinschätzung		Bildungsbericht</a:t>
            </a:r>
          </a:p>
          <a:p>
            <a:pPr hangingPunct="0"/>
            <a:r>
              <a:rPr lang="de-CH" sz="1400" dirty="0">
                <a:latin typeface="Calibri" panose="020F0502020204030204" pitchFamily="34" charset="0"/>
                <a:cs typeface="Calibri" panose="020F0502020204030204" pitchFamily="34" charset="0"/>
              </a:rPr>
              <a:t>Coach, Vorbild, </a:t>
            </a:r>
            <a:r>
              <a:rPr lang="de-CH" sz="1400" dirty="0" err="1">
                <a:latin typeface="Calibri" panose="020F0502020204030204" pitchFamily="34" charset="0"/>
                <a:cs typeface="Calibri" panose="020F0502020204030204" pitchFamily="34" charset="0"/>
              </a:rPr>
              <a:t>Fachexpert</a:t>
            </a:r>
            <a:r>
              <a:rPr lang="de-CH" sz="1400" dirty="0">
                <a:latin typeface="Calibri" panose="020F0502020204030204" pitchFamily="34" charset="0"/>
                <a:cs typeface="Calibri" panose="020F0502020204030204" pitchFamily="34" charset="0"/>
              </a:rPr>
              <a:t>/in		Qualifikationsverfahren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üK</a:t>
            </a:r>
          </a:p>
          <a:p>
            <a:pPr lvl="0" hangingPunct="0"/>
            <a:r>
              <a:rPr lang="de-CH" sz="1400" dirty="0">
                <a:latin typeface="Calibri" panose="020F0502020204030204" pitchFamily="34" charset="0"/>
                <a:cs typeface="Calibri" panose="020F0502020204030204" pitchFamily="34" charset="0"/>
              </a:rPr>
              <a:t>Betrieblicher Kompetenznachweis		üK-Kompetenznachweis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Betrieb</a:t>
            </a:r>
          </a:p>
          <a:p>
            <a:pPr lvl="0" hangingPunct="0"/>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Berufsfachschule		Abschlussprüfung Betrieb	</a:t>
            </a:r>
            <a:r>
              <a:rPr lang="de-CH" sz="1400" dirty="0" err="1">
                <a:latin typeface="Calibri" panose="020F0502020204030204" pitchFamily="34" charset="0"/>
                <a:cs typeface="Calibri" panose="020F0502020204030204" pitchFamily="34" charset="0"/>
              </a:rPr>
              <a:t>Fallnote</a:t>
            </a:r>
            <a:endParaRPr lang="de-CH" sz="1400" dirty="0">
              <a:latin typeface="Calibri" panose="020F0502020204030204" pitchFamily="34" charset="0"/>
              <a:cs typeface="Calibri" panose="020F0502020204030204" pitchFamily="34" charset="0"/>
            </a:endParaRPr>
          </a:p>
          <a:p>
            <a:pPr lvl="0" hangingPunct="0"/>
            <a:r>
              <a:rPr lang="de-CH" sz="1400" dirty="0">
                <a:latin typeface="Calibri" panose="020F0502020204030204" pitchFamily="34" charset="0"/>
                <a:cs typeface="Calibri" panose="020F0502020204030204" pitchFamily="34" charset="0"/>
              </a:rPr>
              <a:t>Abschlussprüfung Berufsfachschule</a:t>
            </a:r>
          </a:p>
          <a:p>
            <a:pPr hangingPunct="0"/>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Gehen Sie dabei folgendermassen vor:</a:t>
            </a:r>
          </a:p>
          <a:p>
            <a:pPr lvl="0" hangingPunct="0"/>
            <a:r>
              <a:rPr lang="de-CH" sz="1400" dirty="0">
                <a:latin typeface="Calibri" panose="020F0502020204030204" pitchFamily="34" charset="0"/>
                <a:cs typeface="Calibri" panose="020F0502020204030204" pitchFamily="34" charset="0"/>
              </a:rPr>
              <a:t>Diskutieren Sie zuerst miteinander, wie die Begriffe zusammenhängen. </a:t>
            </a:r>
          </a:p>
          <a:p>
            <a:pPr lvl="0" hangingPunct="0"/>
            <a:r>
              <a:rPr lang="de-CH" sz="1400" dirty="0">
                <a:latin typeface="Calibri" panose="020F0502020204030204" pitchFamily="34" charset="0"/>
                <a:cs typeface="Calibri" panose="020F0502020204030204" pitchFamily="34" charset="0"/>
              </a:rPr>
              <a:t>Suchen Sie dann passende Stichwörter, welche die Begriffe sinnvoll verbinden, und stellen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auf einem Flipchart-Papier das Beziehungsnetz grafisch dar. Präsentieren Sie Ihr Beziehungsnetz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anschliessend im Plenum und erklären Sie die Beziehungen.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   </a:t>
            </a:r>
            <a:r>
              <a:rPr lang="de-CH" sz="1400" dirty="0">
                <a:latin typeface="Calibri" panose="020F0502020204030204" pitchFamily="34" charset="0"/>
                <a:cs typeface="Calibri" panose="020F0502020204030204" pitchFamily="34" charset="0"/>
              </a:rPr>
              <a:t>Zeit: 25 Minuten     Arbeitsweise: Gruppen von 4–5 Personen</a:t>
            </a: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Wissenssicherung</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88</a:t>
            </a:fld>
            <a:endParaRPr lang="de-CH" dirty="0"/>
          </a:p>
        </p:txBody>
      </p:sp>
      <p:pic>
        <p:nvPicPr>
          <p:cNvPr id="6" name="Grafik 5" descr="Ein Bild, das Tisch enthält.&#10;&#10;Automatisch generierte Beschreibung">
            <a:hlinkClick r:id="rId3"/>
            <a:extLst>
              <a:ext uri="{FF2B5EF4-FFF2-40B4-BE49-F238E27FC236}">
                <a16:creationId xmlns:a16="http://schemas.microsoft.com/office/drawing/2014/main" id="{744FBB32-FA75-B5C2-1163-58F4EBB6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72">
            <a:off x="9521686" y="1332210"/>
            <a:ext cx="2226627" cy="3679747"/>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5"/>
          <a:stretch>
            <a:fillRect/>
          </a:stretch>
        </p:blipFill>
        <p:spPr>
          <a:xfrm>
            <a:off x="7824192" y="5632359"/>
            <a:ext cx="3940284" cy="566378"/>
          </a:xfrm>
          <a:prstGeom prst="rect">
            <a:avLst/>
          </a:prstGeom>
        </p:spPr>
      </p:pic>
      <p:sp>
        <p:nvSpPr>
          <p:cNvPr id="14" name="Textfeld 13"/>
          <p:cNvSpPr txBox="1"/>
          <p:nvPr/>
        </p:nvSpPr>
        <p:spPr>
          <a:xfrm>
            <a:off x="8902328" y="5324582"/>
            <a:ext cx="3289672" cy="307777"/>
          </a:xfrm>
          <a:prstGeom prst="rect">
            <a:avLst/>
          </a:prstGeom>
          <a:noFill/>
        </p:spPr>
        <p:txBody>
          <a:bodyPr wrap="square" rtlCol="0">
            <a:spAutoFit/>
          </a:bodyPr>
          <a:lstStyle/>
          <a:p>
            <a:r>
              <a:rPr lang="de-CH" sz="1400" b="1" dirty="0">
                <a:solidFill>
                  <a:srgbClr val="0070C0"/>
                </a:solidFill>
                <a:latin typeface="Calibri" panose="020F0502020204030204" pitchFamily="34" charset="0"/>
                <a:cs typeface="Calibri" panose="020F0502020204030204" pitchFamily="34" charset="0"/>
              </a:rPr>
              <a:t>Beispiel als Starthilfe:</a:t>
            </a:r>
          </a:p>
        </p:txBody>
      </p:sp>
    </p:spTree>
    <p:extLst>
      <p:ext uri="{BB962C8B-B14F-4D97-AF65-F5344CB8AC3E}">
        <p14:creationId xmlns:p14="http://schemas.microsoft.com/office/powerpoint/2010/main" val="3136311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Besprechung der Ergebnisse,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89</a:t>
            </a:fld>
            <a:endParaRPr lang="de-CH" dirty="0"/>
          </a:p>
        </p:txBody>
      </p:sp>
      <p:pic>
        <p:nvPicPr>
          <p:cNvPr id="7" name="Grafik 6"/>
          <p:cNvPicPr>
            <a:picLocks noChangeAspect="1"/>
          </p:cNvPicPr>
          <p:nvPr/>
        </p:nvPicPr>
        <p:blipFill>
          <a:blip r:embed="rId2"/>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46131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Vorstellungsrunde</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buNone/>
            </a:pPr>
            <a:r>
              <a:rPr lang="de-CH" dirty="0"/>
              <a:t>Ein kleiner Einblick zu mir … </a:t>
            </a:r>
          </a:p>
          <a:p>
            <a:r>
              <a:rPr lang="de-CH" dirty="0"/>
              <a:t>In welcher Verwaltung arbeiten Sie?</a:t>
            </a:r>
          </a:p>
          <a:p>
            <a:r>
              <a:rPr lang="de-CH" dirty="0"/>
              <a:t>Was ist Ihre Funktion dort?</a:t>
            </a:r>
          </a:p>
          <a:p>
            <a:r>
              <a:rPr lang="de-CH" dirty="0"/>
              <a:t>Bilden Sie aktuell schon Lernende nach </a:t>
            </a:r>
            <a:r>
              <a:rPr lang="de-CH" dirty="0" err="1"/>
              <a:t>BiVo</a:t>
            </a:r>
            <a:r>
              <a:rPr lang="de-CH" dirty="0"/>
              <a:t> 2023 aus?</a:t>
            </a:r>
          </a:p>
          <a:p>
            <a:r>
              <a:rPr lang="de-CH" dirty="0"/>
              <a:t>Wie bereit fühlen Sie sich für die </a:t>
            </a:r>
            <a:r>
              <a:rPr lang="de-CH" dirty="0" err="1"/>
              <a:t>BiVo</a:t>
            </a:r>
            <a:r>
              <a:rPr lang="de-CH" dirty="0"/>
              <a:t> (Skala 1-10)?</a:t>
            </a:r>
          </a:p>
          <a:p>
            <a:r>
              <a:rPr lang="de-CH" dirty="0"/>
              <a:t>Was brauche ich, damit ich heute am </a:t>
            </a:r>
            <a:r>
              <a:rPr lang="de-CH" dirty="0" err="1"/>
              <a:t>Kursende</a:t>
            </a:r>
            <a:r>
              <a:rPr lang="de-CH" dirty="0"/>
              <a:t> glücklich diesen Schulungsraum verlasse?</a:t>
            </a:r>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3215661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Zielüberprüfung</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sind in der Lage, folgende betriebliche Umsetzungsinstrumente zielgerichtet und wirkungsvoll einzusetzen:</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r>
              <a:rPr lang="de-CH" dirty="0"/>
              <a:t>Sie können die betriebliche Erfahrungsnote korrekt berechnen.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90</a:t>
            </a:fld>
            <a:endParaRPr lang="de-CH" dirty="0"/>
          </a:p>
        </p:txBody>
      </p:sp>
    </p:spTree>
    <p:extLst>
      <p:ext uri="{BB962C8B-B14F-4D97-AF65-F5344CB8AC3E}">
        <p14:creationId xmlns:p14="http://schemas.microsoft.com/office/powerpoint/2010/main" val="14002286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Feedback</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91</a:t>
            </a:fld>
            <a:endParaRPr lang="de-CH" dirty="0"/>
          </a:p>
        </p:txBody>
      </p:sp>
      <p:pic>
        <p:nvPicPr>
          <p:cNvPr id="8" name="Inhaltsplatzhalter 7"/>
          <p:cNvPicPr>
            <a:picLocks noGrp="1" noChangeAspect="1"/>
          </p:cNvPicPr>
          <p:nvPr>
            <p:ph idx="1"/>
          </p:nvPr>
        </p:nvPicPr>
        <p:blipFill>
          <a:blip r:embed="rId3"/>
          <a:stretch>
            <a:fillRect/>
          </a:stretch>
        </p:blipFill>
        <p:spPr>
          <a:xfrm>
            <a:off x="609600" y="1628800"/>
            <a:ext cx="6333709" cy="4525963"/>
          </a:xfrm>
          <a:prstGeom prst="rect">
            <a:avLst/>
          </a:prstGeom>
        </p:spPr>
      </p:pic>
      <p:sp>
        <p:nvSpPr>
          <p:cNvPr id="3" name="Textfeld 2">
            <a:extLst>
              <a:ext uri="{FF2B5EF4-FFF2-40B4-BE49-F238E27FC236}">
                <a16:creationId xmlns:a16="http://schemas.microsoft.com/office/drawing/2014/main" id="{BA0F7632-1D82-4090-9E8C-B7313222DC9A}"/>
              </a:ext>
            </a:extLst>
          </p:cNvPr>
          <p:cNvSpPr txBox="1"/>
          <p:nvPr/>
        </p:nvSpPr>
        <p:spPr>
          <a:xfrm>
            <a:off x="7464152" y="1628800"/>
            <a:ext cx="4118248" cy="1200329"/>
          </a:xfrm>
          <a:prstGeom prst="rect">
            <a:avLst/>
          </a:prstGeom>
          <a:noFill/>
        </p:spPr>
        <p:txBody>
          <a:bodyPr wrap="square" rtlCol="0">
            <a:spAutoFit/>
          </a:bodyPr>
          <a:lstStyle/>
          <a:p>
            <a:r>
              <a:rPr lang="de-CH" sz="3600" dirty="0">
                <a:hlinkClick r:id="rId4"/>
              </a:rPr>
              <a:t>www.edkimo.com</a:t>
            </a:r>
            <a:endParaRPr lang="de-CH" sz="3600" dirty="0"/>
          </a:p>
          <a:p>
            <a:r>
              <a:rPr lang="de-CH" sz="3600" dirty="0"/>
              <a:t>Code: </a:t>
            </a:r>
            <a:r>
              <a:rPr lang="de-CH" sz="3600" dirty="0" err="1">
                <a:highlight>
                  <a:srgbClr val="FFFF00"/>
                </a:highlight>
              </a:rPr>
              <a:t>amefazho</a:t>
            </a:r>
            <a:endParaRPr lang="de-CH" sz="3600" dirty="0">
              <a:highlight>
                <a:srgbClr val="FFFF00"/>
              </a:highlight>
            </a:endParaRPr>
          </a:p>
        </p:txBody>
      </p:sp>
    </p:spTree>
    <p:extLst>
      <p:ext uri="{BB962C8B-B14F-4D97-AF65-F5344CB8AC3E}">
        <p14:creationId xmlns:p14="http://schemas.microsoft.com/office/powerpoint/2010/main" val="30734057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Bei Fragen</a:t>
            </a:r>
          </a:p>
        </p:txBody>
      </p:sp>
      <p:sp>
        <p:nvSpPr>
          <p:cNvPr id="6" name="Inhaltsplatzhalter 5"/>
          <p:cNvSpPr>
            <a:spLocks noGrp="1"/>
          </p:cNvSpPr>
          <p:nvPr>
            <p:ph idx="1"/>
          </p:nvPr>
        </p:nvSpPr>
        <p:spPr>
          <a:xfrm>
            <a:off x="609600" y="2996952"/>
            <a:ext cx="10972800" cy="1224136"/>
          </a:xfrm>
        </p:spPr>
        <p:txBody>
          <a:bodyPr anchor="ctr"/>
          <a:lstStyle/>
          <a:p>
            <a:pPr marL="0" indent="0" algn="ctr">
              <a:buNone/>
            </a:pPr>
            <a:r>
              <a:rPr lang="de-CH" sz="5400" b="1" dirty="0">
                <a:hlinkClick r:id="rId3"/>
              </a:rPr>
              <a:t>info@ov-ag.ch</a:t>
            </a:r>
            <a:r>
              <a:rPr lang="de-CH" sz="5400" b="1" dirty="0"/>
              <a: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92</a:t>
            </a:fld>
            <a:endParaRPr lang="de-CH" dirty="0"/>
          </a:p>
        </p:txBody>
      </p:sp>
      <p:pic>
        <p:nvPicPr>
          <p:cNvPr id="8" name="Grafik 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698457"/>
            <a:ext cx="3642251" cy="1821126"/>
          </a:xfrm>
          <a:prstGeom prst="rect">
            <a:avLst/>
          </a:prstGeom>
        </p:spPr>
      </p:pic>
    </p:spTree>
    <p:extLst>
      <p:ext uri="{BB962C8B-B14F-4D97-AF65-F5344CB8AC3E}">
        <p14:creationId xmlns:p14="http://schemas.microsoft.com/office/powerpoint/2010/main" val="8628985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7674F0A-37BA-4CE3-B1FD-DE57A7E2F2C6}" type="slidenum">
              <a:rPr lang="de-CH" smtClean="0"/>
              <a:pPr/>
              <a:t>93</a:t>
            </a:fld>
            <a:endParaRPr lang="de-CH" dirty="0"/>
          </a:p>
        </p:txBody>
      </p:sp>
      <p:sp>
        <p:nvSpPr>
          <p:cNvPr id="15" name="Inhaltsplatzhalter 5">
            <a:extLst>
              <a:ext uri="{FF2B5EF4-FFF2-40B4-BE49-F238E27FC236}">
                <a16:creationId xmlns:a16="http://schemas.microsoft.com/office/drawing/2014/main" id="{5FF60046-B706-3D7D-A22A-B893AEBE7FB8}"/>
              </a:ext>
            </a:extLst>
          </p:cNvPr>
          <p:cNvSpPr txBox="1">
            <a:spLocks/>
          </p:cNvSpPr>
          <p:nvPr/>
        </p:nvSpPr>
        <p:spPr>
          <a:xfrm>
            <a:off x="2090016" y="5319015"/>
            <a:ext cx="8345011" cy="12856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5000" b="1" dirty="0"/>
              <a:t>Danke für euer Engagement!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1432"/>
            <a:ext cx="6773002" cy="6095703"/>
          </a:xfrm>
          <a:prstGeom prst="rect">
            <a:avLst/>
          </a:prstGeom>
        </p:spPr>
      </p:pic>
    </p:spTree>
    <p:extLst>
      <p:ext uri="{BB962C8B-B14F-4D97-AF65-F5344CB8AC3E}">
        <p14:creationId xmlns:p14="http://schemas.microsoft.com/office/powerpoint/2010/main" val="2607226793"/>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5537</Words>
  <Application>Microsoft Office PowerPoint</Application>
  <PresentationFormat>Breitbild</PresentationFormat>
  <Paragraphs>1146</Paragraphs>
  <Slides>93</Slides>
  <Notes>88</Notes>
  <HiddenSlides>2</HiddenSlides>
  <MMClips>0</MMClips>
  <ScaleCrop>false</ScaleCrop>
  <HeadingPairs>
    <vt:vector size="6" baseType="variant">
      <vt:variant>
        <vt:lpstr>Verwendete Schriftarten</vt:lpstr>
      </vt:variant>
      <vt:variant>
        <vt:i4>8</vt:i4>
      </vt:variant>
      <vt:variant>
        <vt:lpstr>Design</vt:lpstr>
      </vt:variant>
      <vt:variant>
        <vt:i4>5</vt:i4>
      </vt:variant>
      <vt:variant>
        <vt:lpstr>Folientitel</vt:lpstr>
      </vt:variant>
      <vt:variant>
        <vt:i4>93</vt:i4>
      </vt:variant>
    </vt:vector>
  </HeadingPairs>
  <TitlesOfParts>
    <vt:vector size="106" baseType="lpstr">
      <vt:lpstr>Arial</vt:lpstr>
      <vt:lpstr>Calibri</vt:lpstr>
      <vt:lpstr>HelveticaNeueLT Std</vt:lpstr>
      <vt:lpstr>Myriad Arabic</vt:lpstr>
      <vt:lpstr>Myriad Pro</vt:lpstr>
      <vt:lpstr>Symbol</vt:lpstr>
      <vt:lpstr>Times New Roman</vt:lpstr>
      <vt:lpstr>Wingdings</vt:lpstr>
      <vt:lpstr>Vorlage Präsentation</vt:lpstr>
      <vt:lpstr>1_Benutzerdefiniertes Design</vt:lpstr>
      <vt:lpstr>Benutzerdefiniertes Design</vt:lpstr>
      <vt:lpstr>1_Vorlage Präsentation</vt:lpstr>
      <vt:lpstr>2_Vorlage Präsentation</vt:lpstr>
      <vt:lpstr>Herzlich willkommen!</vt:lpstr>
      <vt:lpstr>Themen heute</vt:lpstr>
      <vt:lpstr>Ziele</vt:lpstr>
      <vt:lpstr>Warum ist das wichtig?</vt:lpstr>
      <vt:lpstr>Programm Vormittag / Nachmittag</vt:lpstr>
      <vt:lpstr>Organisation</vt:lpstr>
      <vt:lpstr>Spielregeln</vt:lpstr>
      <vt:lpstr>Zusatz-Support</vt:lpstr>
      <vt:lpstr>Vorstellungsrunde</vt:lpstr>
      <vt:lpstr>Einstieg Kahoot Thema BiVo2023</vt:lpstr>
      <vt:lpstr>Rolle als Praxisbildner/in </vt:lpstr>
      <vt:lpstr>Meine Rolle als Praxisbildner/in</vt:lpstr>
      <vt:lpstr>Von der Bildungsverordnung über den Bildungsplan zum Qualifikationsverfahren </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Bildungsverordnung </vt:lpstr>
      <vt:lpstr>Bildungsverordnung</vt:lpstr>
      <vt:lpstr>Bildungsverordnung</vt:lpstr>
      <vt:lpstr>Bildungsverordnung Art. 16–18</vt:lpstr>
      <vt:lpstr>PowerPoint-Präsentation</vt:lpstr>
      <vt:lpstr>PowerPoint-Präsentation</vt:lpstr>
      <vt:lpstr>PowerPoint-Präsentation</vt:lpstr>
      <vt:lpstr>Bildungsplan </vt:lpstr>
      <vt:lpstr>Bildungsplan</vt:lpstr>
      <vt:lpstr>Bildungsplan – Übersicht über die Handlungskompetenzen</vt:lpstr>
      <vt:lpstr>PowerPoint-Präsentation</vt:lpstr>
      <vt:lpstr>PowerPoint-Präsentation</vt:lpstr>
      <vt:lpstr>Betriebliches Ausbildungssystem </vt:lpstr>
      <vt:lpstr> Branchenspezifische betriebliche Umsetzungs-instrumente ovap, Workflow im Extranet </vt:lpstr>
      <vt:lpstr>Ausbildungssysteme an Berufsfachschule und überbetrieblichen Kursen </vt:lpstr>
      <vt:lpstr>Ausbildungssystem Berufsfachschule</vt:lpstr>
      <vt:lpstr>Ausbildungssystem Berufsfachschule</vt:lpstr>
      <vt:lpstr>Ausbildungssystem überbetriebliche Kurse</vt:lpstr>
      <vt:lpstr>Qualifikationsverfahren</vt:lpstr>
      <vt:lpstr>Qualifikationsverfahren im Überblick</vt:lpstr>
      <vt:lpstr>Ausführungsbestimmungen QV </vt:lpstr>
      <vt:lpstr>Zusammenfassung</vt:lpstr>
      <vt:lpstr>Klärung von Fragen, Austausch</vt:lpstr>
      <vt:lpstr>PowerPoint-Präsentation</vt:lpstr>
      <vt:lpstr>Praxisaufträge, Kompetenzraster und Lerndokumentation Input</vt:lpstr>
      <vt:lpstr>Das Wichtigste in Kürze</vt:lpstr>
      <vt:lpstr>Betriebliches Ausbildungssystem </vt:lpstr>
      <vt:lpstr> branchenspezifische betriebliche Umsetzungs-instrumente ovap, Workflow im Extranet </vt:lpstr>
      <vt:lpstr>Erfolgsfaktor «Entwicklungsprozesse begleiten»</vt:lpstr>
      <vt:lpstr>Erfolgsfaktor «Entwicklungsprozesse beurteilen»</vt:lpstr>
      <vt:lpstr> branchenspezifische betriebliche Umsetzungs-instrumente ovap, Workflow im Extranet </vt:lpstr>
      <vt:lpstr>Praxisauftrag</vt:lpstr>
      <vt:lpstr>Leitmotto</vt:lpstr>
      <vt:lpstr>Praxisauftrag</vt:lpstr>
      <vt:lpstr>PowerPoint-Präsentation</vt:lpstr>
      <vt:lpstr>PowerPoint-Präsentation</vt:lpstr>
      <vt:lpstr>Kompetenzraster</vt:lpstr>
      <vt:lpstr>Kompetenzraster</vt:lpstr>
      <vt:lpstr>PowerPoint-Präsentation</vt:lpstr>
      <vt:lpstr>Hilfsdokumente</vt:lpstr>
      <vt:lpstr>Übung – Vergleich Selbst- und Fremdeinschätzung</vt:lpstr>
      <vt:lpstr>Lerndokumentation /Persönliches portfolio</vt:lpstr>
      <vt:lpstr>Was macht eine gut geführte Lerndokumentation/Persönliches Portfolio aus?</vt:lpstr>
      <vt:lpstr>Lerndokumentation / Persönliches Portfolio</vt:lpstr>
      <vt:lpstr>Lerndokumentation Persönliches Portfolio</vt:lpstr>
      <vt:lpstr>Zusammenfassung</vt:lpstr>
      <vt:lpstr>Austausch, Klärung von Fragen</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 =&gt; betrieblicher Kompetenznachweis</vt:lpstr>
      <vt:lpstr>Qualifikationsgespräch =&gt; betrieblicher Kompetenznachweis</vt:lpstr>
      <vt:lpstr>Qualifikationsgespräch =&gt; Bildungsbericht</vt:lpstr>
      <vt:lpstr>Qualifikationsgespräch =&gt; Bildungsbericht</vt:lpstr>
      <vt:lpstr>Betrieblicher Kompetenznachweis</vt:lpstr>
      <vt:lpstr>Bildungsbericht</vt:lpstr>
      <vt:lpstr>Zusammenfassung Semester als Praxisbildner/in</vt:lpstr>
      <vt:lpstr>Ermittlung der Gesamtnote</vt:lpstr>
      <vt:lpstr>Gewichtung</vt:lpstr>
      <vt:lpstr>Zusammenfassung</vt:lpstr>
      <vt:lpstr>Was nehme ich mit</vt:lpstr>
      <vt:lpstr>Nächste Schritte und Kursabschluss</vt:lpstr>
      <vt:lpstr>Wissenssicherung</vt:lpstr>
      <vt:lpstr>Besprechung der Ergebnisse, Klärung von Fragen</vt:lpstr>
      <vt:lpstr>Zielüberprüfung</vt:lpstr>
      <vt:lpstr>Feedback</vt:lpstr>
      <vt:lpstr>Bei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Lorenzetti Mia-Emily</cp:lastModifiedBy>
  <cp:revision>77</cp:revision>
  <cp:lastPrinted>2023-03-24T10:05:17Z</cp:lastPrinted>
  <dcterms:created xsi:type="dcterms:W3CDTF">2022-09-21T08:39:18Z</dcterms:created>
  <dcterms:modified xsi:type="dcterms:W3CDTF">2024-06-10T11:12:37Z</dcterms:modified>
</cp:coreProperties>
</file>