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72" r:id="rId5"/>
    <p:sldMasterId id="2147483660" r:id="rId6"/>
  </p:sldMasterIdLst>
  <p:notesMasterIdLst>
    <p:notesMasterId r:id="rId37"/>
  </p:notesMasterIdLst>
  <p:handoutMasterIdLst>
    <p:handoutMasterId r:id="rId38"/>
  </p:handoutMasterIdLst>
  <p:sldIdLst>
    <p:sldId id="462" r:id="rId7"/>
    <p:sldId id="451" r:id="rId8"/>
    <p:sldId id="440" r:id="rId9"/>
    <p:sldId id="452" r:id="rId10"/>
    <p:sldId id="446" r:id="rId11"/>
    <p:sldId id="448" r:id="rId12"/>
    <p:sldId id="453" r:id="rId13"/>
    <p:sldId id="450" r:id="rId14"/>
    <p:sldId id="435" r:id="rId15"/>
    <p:sldId id="455" r:id="rId16"/>
    <p:sldId id="443" r:id="rId17"/>
    <p:sldId id="410" r:id="rId18"/>
    <p:sldId id="424" r:id="rId19"/>
    <p:sldId id="456" r:id="rId20"/>
    <p:sldId id="426" r:id="rId21"/>
    <p:sldId id="445" r:id="rId22"/>
    <p:sldId id="412" r:id="rId23"/>
    <p:sldId id="415" r:id="rId24"/>
    <p:sldId id="416" r:id="rId25"/>
    <p:sldId id="461" r:id="rId26"/>
    <p:sldId id="427" r:id="rId27"/>
    <p:sldId id="430" r:id="rId28"/>
    <p:sldId id="458" r:id="rId29"/>
    <p:sldId id="429" r:id="rId30"/>
    <p:sldId id="457" r:id="rId31"/>
    <p:sldId id="432" r:id="rId32"/>
    <p:sldId id="459" r:id="rId33"/>
    <p:sldId id="460" r:id="rId34"/>
    <p:sldId id="431" r:id="rId35"/>
    <p:sldId id="297" r:id="rId36"/>
  </p:sldIdLst>
  <p:sldSz cx="9144000" cy="6858000" type="screen4x3"/>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35" autoAdjust="0"/>
    <p:restoredTop sz="93373" autoAdjust="0"/>
  </p:normalViewPr>
  <p:slideViewPr>
    <p:cSldViewPr>
      <p:cViewPr varScale="1">
        <p:scale>
          <a:sx n="121" d="100"/>
          <a:sy n="121" d="100"/>
        </p:scale>
        <p:origin x="-1260" y="-90"/>
      </p:cViewPr>
      <p:guideLst>
        <p:guide orient="horz" pos="2160"/>
        <p:guide pos="2880"/>
      </p:guideLst>
    </p:cSldViewPr>
  </p:slideViewPr>
  <p:notesTextViewPr>
    <p:cViewPr>
      <p:scale>
        <a:sx n="100" d="100"/>
        <a:sy n="100" d="100"/>
      </p:scale>
      <p:origin x="0" y="0"/>
    </p:cViewPr>
  </p:notesTextViewPr>
  <p:notesViewPr>
    <p:cSldViewPr showGuides="1">
      <p:cViewPr varScale="1">
        <p:scale>
          <a:sx n="76" d="100"/>
          <a:sy n="76" d="100"/>
        </p:scale>
        <p:origin x="-3330" y="-90"/>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D4FFC-1A4F-4A1A-999F-A3F6F6544ED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CH"/>
        </a:p>
      </dgm:t>
    </dgm:pt>
    <dgm:pt modelId="{088BC9FC-9F75-46F2-BE71-714FE4C8DD84}">
      <dgm:prSet phldrT="[Text]"/>
      <dgm:spPr/>
      <dgm:t>
        <a:bodyPr/>
        <a:lstStyle/>
        <a:p>
          <a:r>
            <a:rPr lang="de-CH" dirty="0" smtClean="0"/>
            <a:t>Rechnung</a:t>
          </a:r>
        </a:p>
        <a:p>
          <a:r>
            <a:rPr lang="de-CH" dirty="0" smtClean="0"/>
            <a:t>30 Tage Zahlungsfrist</a:t>
          </a:r>
          <a:endParaRPr lang="de-CH" dirty="0"/>
        </a:p>
      </dgm:t>
    </dgm:pt>
    <dgm:pt modelId="{8485FB4F-EAD9-4965-BB68-B94844ED5945}" type="parTrans" cxnId="{89B5170F-2E1C-4F9E-BBED-610B0773EBAA}">
      <dgm:prSet/>
      <dgm:spPr/>
      <dgm:t>
        <a:bodyPr/>
        <a:lstStyle/>
        <a:p>
          <a:endParaRPr lang="de-CH"/>
        </a:p>
      </dgm:t>
    </dgm:pt>
    <dgm:pt modelId="{CA4CE25D-7701-4BCB-8117-086FAA9EE979}" type="sibTrans" cxnId="{89B5170F-2E1C-4F9E-BBED-610B0773EBAA}">
      <dgm:prSet/>
      <dgm:spPr/>
      <dgm:t>
        <a:bodyPr/>
        <a:lstStyle/>
        <a:p>
          <a:endParaRPr lang="de-CH"/>
        </a:p>
      </dgm:t>
    </dgm:pt>
    <dgm:pt modelId="{C5539F6E-5B8F-4492-BA1F-845AA9578C2E}">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dirty="0" smtClean="0"/>
            <a:t>nach ca. 40 Tagen</a:t>
          </a:r>
        </a:p>
        <a:p>
          <a:pPr defTabSz="622300">
            <a:lnSpc>
              <a:spcPct val="90000"/>
            </a:lnSpc>
            <a:spcBef>
              <a:spcPct val="0"/>
            </a:spcBef>
            <a:spcAft>
              <a:spcPct val="35000"/>
            </a:spcAft>
          </a:pPr>
          <a:endParaRPr lang="de-CH" dirty="0" smtClean="0"/>
        </a:p>
        <a:p>
          <a:pPr defTabSz="622300">
            <a:lnSpc>
              <a:spcPct val="90000"/>
            </a:lnSpc>
            <a:spcBef>
              <a:spcPct val="0"/>
            </a:spcBef>
            <a:spcAft>
              <a:spcPct val="35000"/>
            </a:spcAft>
          </a:pPr>
          <a:r>
            <a:rPr lang="de-CH" dirty="0" smtClean="0"/>
            <a:t>1. Mahnung </a:t>
          </a:r>
        </a:p>
        <a:p>
          <a:pPr defTabSz="622300">
            <a:lnSpc>
              <a:spcPct val="90000"/>
            </a:lnSpc>
            <a:spcBef>
              <a:spcPct val="0"/>
            </a:spcBef>
            <a:spcAft>
              <a:spcPct val="35000"/>
            </a:spcAft>
          </a:pPr>
          <a:r>
            <a:rPr lang="de-CH" dirty="0" smtClean="0"/>
            <a:t>Zahlungsfrist    10 Tage</a:t>
          </a:r>
        </a:p>
      </dgm:t>
    </dgm:pt>
    <dgm:pt modelId="{FA05C296-90B7-41CF-B940-71648C7745AF}" type="parTrans" cxnId="{54CF1477-6934-482A-9E6B-FFC54EEA64ED}">
      <dgm:prSet/>
      <dgm:spPr/>
      <dgm:t>
        <a:bodyPr/>
        <a:lstStyle/>
        <a:p>
          <a:endParaRPr lang="de-CH"/>
        </a:p>
      </dgm:t>
    </dgm:pt>
    <dgm:pt modelId="{242053B4-D204-47B6-848D-E8A4995503A3}" type="sibTrans" cxnId="{54CF1477-6934-482A-9E6B-FFC54EEA64ED}">
      <dgm:prSet/>
      <dgm:spPr/>
      <dgm:t>
        <a:bodyPr/>
        <a:lstStyle/>
        <a:p>
          <a:endParaRPr lang="de-CH"/>
        </a:p>
      </dgm:t>
    </dgm:pt>
    <dgm:pt modelId="{DCF89EC2-77A5-4609-8056-AAF73F846D0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dirty="0" smtClean="0"/>
            <a:t>nach ca. 10 Tagen</a:t>
          </a:r>
        </a:p>
        <a:p>
          <a:pPr defTabSz="622300">
            <a:lnSpc>
              <a:spcPct val="90000"/>
            </a:lnSpc>
            <a:spcBef>
              <a:spcPct val="0"/>
            </a:spcBef>
            <a:spcAft>
              <a:spcPct val="35000"/>
            </a:spcAft>
          </a:pPr>
          <a:endParaRPr lang="de-CH" dirty="0" smtClean="0"/>
        </a:p>
        <a:p>
          <a:pPr defTabSz="622300">
            <a:lnSpc>
              <a:spcPct val="90000"/>
            </a:lnSpc>
            <a:spcBef>
              <a:spcPct val="0"/>
            </a:spcBef>
            <a:spcAft>
              <a:spcPct val="35000"/>
            </a:spcAft>
          </a:pPr>
          <a:r>
            <a:rPr lang="de-CH" dirty="0" smtClean="0"/>
            <a:t>2. Mahnung «Ein-</a:t>
          </a:r>
        </a:p>
        <a:p>
          <a:pPr defTabSz="622300">
            <a:lnSpc>
              <a:spcPct val="90000"/>
            </a:lnSpc>
            <a:spcBef>
              <a:spcPct val="0"/>
            </a:spcBef>
            <a:spcAft>
              <a:spcPct val="35000"/>
            </a:spcAft>
          </a:pPr>
          <a:r>
            <a:rPr lang="de-CH" dirty="0" smtClean="0"/>
            <a:t>geschrieben»</a:t>
          </a:r>
        </a:p>
        <a:p>
          <a:pPr defTabSz="622300">
            <a:lnSpc>
              <a:spcPct val="90000"/>
            </a:lnSpc>
            <a:spcBef>
              <a:spcPct val="0"/>
            </a:spcBef>
            <a:spcAft>
              <a:spcPct val="35000"/>
            </a:spcAft>
          </a:pPr>
          <a:endParaRPr lang="de-CH" dirty="0" smtClean="0"/>
        </a:p>
        <a:p>
          <a:pPr defTabSz="622300">
            <a:lnSpc>
              <a:spcPct val="90000"/>
            </a:lnSpc>
            <a:spcBef>
              <a:spcPct val="0"/>
            </a:spcBef>
            <a:spcAft>
              <a:spcPct val="35000"/>
            </a:spcAft>
          </a:pPr>
          <a:r>
            <a:rPr lang="de-CH" dirty="0" smtClean="0"/>
            <a:t>Betreibungs-androhung</a:t>
          </a:r>
          <a:endParaRPr lang="de-CH" dirty="0"/>
        </a:p>
      </dgm:t>
    </dgm:pt>
    <dgm:pt modelId="{1EEFF6C2-F39B-4453-A007-F9A0A34EBEF5}" type="parTrans" cxnId="{43FF71FA-1BE8-4745-8233-89C5F0C3D529}">
      <dgm:prSet/>
      <dgm:spPr/>
      <dgm:t>
        <a:bodyPr/>
        <a:lstStyle/>
        <a:p>
          <a:endParaRPr lang="de-CH"/>
        </a:p>
      </dgm:t>
    </dgm:pt>
    <dgm:pt modelId="{63F16ABE-9891-43FD-92DA-A71FD54879F7}" type="sibTrans" cxnId="{43FF71FA-1BE8-4745-8233-89C5F0C3D529}">
      <dgm:prSet/>
      <dgm:spPr/>
      <dgm:t>
        <a:bodyPr/>
        <a:lstStyle/>
        <a:p>
          <a:endParaRPr lang="de-CH"/>
        </a:p>
      </dgm:t>
    </dgm:pt>
    <dgm:pt modelId="{1EC2622E-F974-48E0-AAE2-E2A93395F3B5}">
      <dgm:prSet/>
      <dgm:spPr/>
      <dgm:t>
        <a:bodyPr/>
        <a:lstStyle/>
        <a:p>
          <a:r>
            <a:rPr lang="de-CH" dirty="0" smtClean="0"/>
            <a:t>Betreibungs-begehren an Betreibungsamt</a:t>
          </a:r>
          <a:endParaRPr lang="de-CH" dirty="0"/>
        </a:p>
      </dgm:t>
    </dgm:pt>
    <dgm:pt modelId="{9B83B58B-F939-4F87-B32F-85DD153F5875}" type="parTrans" cxnId="{927F966D-E928-4EAA-9820-A7F6D55ECF24}">
      <dgm:prSet/>
      <dgm:spPr/>
      <dgm:t>
        <a:bodyPr/>
        <a:lstStyle/>
        <a:p>
          <a:endParaRPr lang="de-CH"/>
        </a:p>
      </dgm:t>
    </dgm:pt>
    <dgm:pt modelId="{9A19E310-8CAF-46FD-A82D-F279225872F6}" type="sibTrans" cxnId="{927F966D-E928-4EAA-9820-A7F6D55ECF24}">
      <dgm:prSet/>
      <dgm:spPr/>
      <dgm:t>
        <a:bodyPr/>
        <a:lstStyle/>
        <a:p>
          <a:endParaRPr lang="de-CH"/>
        </a:p>
      </dgm:t>
    </dgm:pt>
    <dgm:pt modelId="{AFBE03E7-EEAF-4ED1-96CE-EED91F291E34}" type="pres">
      <dgm:prSet presAssocID="{091D4FFC-1A4F-4A1A-999F-A3F6F6544ED6}" presName="arrowDiagram" presStyleCnt="0">
        <dgm:presLayoutVars>
          <dgm:chMax val="5"/>
          <dgm:dir/>
          <dgm:resizeHandles val="exact"/>
        </dgm:presLayoutVars>
      </dgm:prSet>
      <dgm:spPr/>
      <dgm:t>
        <a:bodyPr/>
        <a:lstStyle/>
        <a:p>
          <a:endParaRPr lang="de-CH"/>
        </a:p>
      </dgm:t>
    </dgm:pt>
    <dgm:pt modelId="{997B07A7-4342-4047-8F65-8630CE98F202}" type="pres">
      <dgm:prSet presAssocID="{091D4FFC-1A4F-4A1A-999F-A3F6F6544ED6}" presName="arrow" presStyleLbl="bgShp" presStyleIdx="0" presStyleCnt="1"/>
      <dgm:spPr/>
    </dgm:pt>
    <dgm:pt modelId="{761FED16-EB40-47EE-9A91-9A91F0E18AF2}" type="pres">
      <dgm:prSet presAssocID="{091D4FFC-1A4F-4A1A-999F-A3F6F6544ED6}" presName="arrowDiagram4" presStyleCnt="0"/>
      <dgm:spPr/>
    </dgm:pt>
    <dgm:pt modelId="{08EA916D-D6E7-450C-ACDE-2F6F7602CE2A}" type="pres">
      <dgm:prSet presAssocID="{088BC9FC-9F75-46F2-BE71-714FE4C8DD84}" presName="bullet4a" presStyleLbl="node1" presStyleIdx="0" presStyleCnt="4"/>
      <dgm:spPr/>
    </dgm:pt>
    <dgm:pt modelId="{BEAF33F7-F3FE-4BA8-8DC2-A642B28EEE03}" type="pres">
      <dgm:prSet presAssocID="{088BC9FC-9F75-46F2-BE71-714FE4C8DD84}" presName="textBox4a" presStyleLbl="revTx" presStyleIdx="0" presStyleCnt="4">
        <dgm:presLayoutVars>
          <dgm:bulletEnabled val="1"/>
        </dgm:presLayoutVars>
      </dgm:prSet>
      <dgm:spPr/>
      <dgm:t>
        <a:bodyPr/>
        <a:lstStyle/>
        <a:p>
          <a:endParaRPr lang="de-CH"/>
        </a:p>
      </dgm:t>
    </dgm:pt>
    <dgm:pt modelId="{5605E045-40BD-4C25-8A52-0AB7284B37AE}" type="pres">
      <dgm:prSet presAssocID="{C5539F6E-5B8F-4492-BA1F-845AA9578C2E}" presName="bullet4b" presStyleLbl="node1" presStyleIdx="1" presStyleCnt="4"/>
      <dgm:spPr/>
    </dgm:pt>
    <dgm:pt modelId="{4191BD79-02B9-44D4-BCA3-78576C05BCB8}" type="pres">
      <dgm:prSet presAssocID="{C5539F6E-5B8F-4492-BA1F-845AA9578C2E}" presName="textBox4b" presStyleLbl="revTx" presStyleIdx="1" presStyleCnt="4">
        <dgm:presLayoutVars>
          <dgm:bulletEnabled val="1"/>
        </dgm:presLayoutVars>
      </dgm:prSet>
      <dgm:spPr/>
      <dgm:t>
        <a:bodyPr/>
        <a:lstStyle/>
        <a:p>
          <a:endParaRPr lang="de-CH"/>
        </a:p>
      </dgm:t>
    </dgm:pt>
    <dgm:pt modelId="{2D3DDB27-1F41-4FAD-AD03-9915C37D943C}" type="pres">
      <dgm:prSet presAssocID="{DCF89EC2-77A5-4609-8056-AAF73F846D0C}" presName="bullet4c" presStyleLbl="node1" presStyleIdx="2" presStyleCnt="4"/>
      <dgm:spPr/>
    </dgm:pt>
    <dgm:pt modelId="{6A30F420-062C-49E9-8A10-EA5D48FED835}" type="pres">
      <dgm:prSet presAssocID="{DCF89EC2-77A5-4609-8056-AAF73F846D0C}" presName="textBox4c" presStyleLbl="revTx" presStyleIdx="2" presStyleCnt="4">
        <dgm:presLayoutVars>
          <dgm:bulletEnabled val="1"/>
        </dgm:presLayoutVars>
      </dgm:prSet>
      <dgm:spPr/>
      <dgm:t>
        <a:bodyPr/>
        <a:lstStyle/>
        <a:p>
          <a:endParaRPr lang="de-CH"/>
        </a:p>
      </dgm:t>
    </dgm:pt>
    <dgm:pt modelId="{6F9BB780-E799-4782-A132-B23A73FC44AE}" type="pres">
      <dgm:prSet presAssocID="{1EC2622E-F974-48E0-AAE2-E2A93395F3B5}" presName="bullet4d" presStyleLbl="node1" presStyleIdx="3" presStyleCnt="4"/>
      <dgm:spPr/>
    </dgm:pt>
    <dgm:pt modelId="{622A1205-755B-4556-8E5E-BD546E1D6D55}" type="pres">
      <dgm:prSet presAssocID="{1EC2622E-F974-48E0-AAE2-E2A93395F3B5}" presName="textBox4d" presStyleLbl="revTx" presStyleIdx="3" presStyleCnt="4">
        <dgm:presLayoutVars>
          <dgm:bulletEnabled val="1"/>
        </dgm:presLayoutVars>
      </dgm:prSet>
      <dgm:spPr/>
      <dgm:t>
        <a:bodyPr/>
        <a:lstStyle/>
        <a:p>
          <a:endParaRPr lang="de-CH"/>
        </a:p>
      </dgm:t>
    </dgm:pt>
  </dgm:ptLst>
  <dgm:cxnLst>
    <dgm:cxn modelId="{EA4C9CCC-D6BD-4FA5-8F0A-C51A72046A2D}" type="presOf" srcId="{091D4FFC-1A4F-4A1A-999F-A3F6F6544ED6}" destId="{AFBE03E7-EEAF-4ED1-96CE-EED91F291E34}" srcOrd="0" destOrd="0" presId="urn:microsoft.com/office/officeart/2005/8/layout/arrow2"/>
    <dgm:cxn modelId="{50C75490-72D9-43D3-8E7D-74943B866D85}" type="presOf" srcId="{DCF89EC2-77A5-4609-8056-AAF73F846D0C}" destId="{6A30F420-062C-49E9-8A10-EA5D48FED835}" srcOrd="0" destOrd="0" presId="urn:microsoft.com/office/officeart/2005/8/layout/arrow2"/>
    <dgm:cxn modelId="{9E19E5FC-DDE6-4E87-A14A-36E00D2F737B}" type="presOf" srcId="{088BC9FC-9F75-46F2-BE71-714FE4C8DD84}" destId="{BEAF33F7-F3FE-4BA8-8DC2-A642B28EEE03}" srcOrd="0" destOrd="0" presId="urn:microsoft.com/office/officeart/2005/8/layout/arrow2"/>
    <dgm:cxn modelId="{927F966D-E928-4EAA-9820-A7F6D55ECF24}" srcId="{091D4FFC-1A4F-4A1A-999F-A3F6F6544ED6}" destId="{1EC2622E-F974-48E0-AAE2-E2A93395F3B5}" srcOrd="3" destOrd="0" parTransId="{9B83B58B-F939-4F87-B32F-85DD153F5875}" sibTransId="{9A19E310-8CAF-46FD-A82D-F279225872F6}"/>
    <dgm:cxn modelId="{40EA5B9F-2E35-4329-BCDE-28A50DACB06D}" type="presOf" srcId="{1EC2622E-F974-48E0-AAE2-E2A93395F3B5}" destId="{622A1205-755B-4556-8E5E-BD546E1D6D55}" srcOrd="0" destOrd="0" presId="urn:microsoft.com/office/officeart/2005/8/layout/arrow2"/>
    <dgm:cxn modelId="{86816D13-323B-46DF-BA25-748B8E37BE39}" type="presOf" srcId="{C5539F6E-5B8F-4492-BA1F-845AA9578C2E}" destId="{4191BD79-02B9-44D4-BCA3-78576C05BCB8}" srcOrd="0" destOrd="0" presId="urn:microsoft.com/office/officeart/2005/8/layout/arrow2"/>
    <dgm:cxn modelId="{54CF1477-6934-482A-9E6B-FFC54EEA64ED}" srcId="{091D4FFC-1A4F-4A1A-999F-A3F6F6544ED6}" destId="{C5539F6E-5B8F-4492-BA1F-845AA9578C2E}" srcOrd="1" destOrd="0" parTransId="{FA05C296-90B7-41CF-B940-71648C7745AF}" sibTransId="{242053B4-D204-47B6-848D-E8A4995503A3}"/>
    <dgm:cxn modelId="{89B5170F-2E1C-4F9E-BBED-610B0773EBAA}" srcId="{091D4FFC-1A4F-4A1A-999F-A3F6F6544ED6}" destId="{088BC9FC-9F75-46F2-BE71-714FE4C8DD84}" srcOrd="0" destOrd="0" parTransId="{8485FB4F-EAD9-4965-BB68-B94844ED5945}" sibTransId="{CA4CE25D-7701-4BCB-8117-086FAA9EE979}"/>
    <dgm:cxn modelId="{43FF71FA-1BE8-4745-8233-89C5F0C3D529}" srcId="{091D4FFC-1A4F-4A1A-999F-A3F6F6544ED6}" destId="{DCF89EC2-77A5-4609-8056-AAF73F846D0C}" srcOrd="2" destOrd="0" parTransId="{1EEFF6C2-F39B-4453-A007-F9A0A34EBEF5}" sibTransId="{63F16ABE-9891-43FD-92DA-A71FD54879F7}"/>
    <dgm:cxn modelId="{C34B9AD7-F8E3-45A6-80BC-8F44065F3F82}" type="presParOf" srcId="{AFBE03E7-EEAF-4ED1-96CE-EED91F291E34}" destId="{997B07A7-4342-4047-8F65-8630CE98F202}" srcOrd="0" destOrd="0" presId="urn:microsoft.com/office/officeart/2005/8/layout/arrow2"/>
    <dgm:cxn modelId="{B566ADED-EF03-4B2D-B265-B14E46A3368F}" type="presParOf" srcId="{AFBE03E7-EEAF-4ED1-96CE-EED91F291E34}" destId="{761FED16-EB40-47EE-9A91-9A91F0E18AF2}" srcOrd="1" destOrd="0" presId="urn:microsoft.com/office/officeart/2005/8/layout/arrow2"/>
    <dgm:cxn modelId="{A428D11B-2D0B-4649-BD6A-28F1ECC00C1C}" type="presParOf" srcId="{761FED16-EB40-47EE-9A91-9A91F0E18AF2}" destId="{08EA916D-D6E7-450C-ACDE-2F6F7602CE2A}" srcOrd="0" destOrd="0" presId="urn:microsoft.com/office/officeart/2005/8/layout/arrow2"/>
    <dgm:cxn modelId="{6D743E62-BA09-4AF0-9B3F-50CFE3387434}" type="presParOf" srcId="{761FED16-EB40-47EE-9A91-9A91F0E18AF2}" destId="{BEAF33F7-F3FE-4BA8-8DC2-A642B28EEE03}" srcOrd="1" destOrd="0" presId="urn:microsoft.com/office/officeart/2005/8/layout/arrow2"/>
    <dgm:cxn modelId="{A9AA54F8-A9BD-42A9-B56B-DF818F1AC935}" type="presParOf" srcId="{761FED16-EB40-47EE-9A91-9A91F0E18AF2}" destId="{5605E045-40BD-4C25-8A52-0AB7284B37AE}" srcOrd="2" destOrd="0" presId="urn:microsoft.com/office/officeart/2005/8/layout/arrow2"/>
    <dgm:cxn modelId="{77BB2606-125E-427A-9F06-20E30764B686}" type="presParOf" srcId="{761FED16-EB40-47EE-9A91-9A91F0E18AF2}" destId="{4191BD79-02B9-44D4-BCA3-78576C05BCB8}" srcOrd="3" destOrd="0" presId="urn:microsoft.com/office/officeart/2005/8/layout/arrow2"/>
    <dgm:cxn modelId="{745352D7-B495-4E93-B162-87AFDD7A336A}" type="presParOf" srcId="{761FED16-EB40-47EE-9A91-9A91F0E18AF2}" destId="{2D3DDB27-1F41-4FAD-AD03-9915C37D943C}" srcOrd="4" destOrd="0" presId="urn:microsoft.com/office/officeart/2005/8/layout/arrow2"/>
    <dgm:cxn modelId="{B288BEE5-59F8-4D41-A9E6-50050EFB04D5}" type="presParOf" srcId="{761FED16-EB40-47EE-9A91-9A91F0E18AF2}" destId="{6A30F420-062C-49E9-8A10-EA5D48FED835}" srcOrd="5" destOrd="0" presId="urn:microsoft.com/office/officeart/2005/8/layout/arrow2"/>
    <dgm:cxn modelId="{F6F3DEDC-4490-48A2-929A-5225E9C92104}" type="presParOf" srcId="{761FED16-EB40-47EE-9A91-9A91F0E18AF2}" destId="{6F9BB780-E799-4782-A132-B23A73FC44AE}" srcOrd="6" destOrd="0" presId="urn:microsoft.com/office/officeart/2005/8/layout/arrow2"/>
    <dgm:cxn modelId="{0EDAE3F4-C76F-4DC2-A4EC-0DA1D16E5581}" type="presParOf" srcId="{761FED16-EB40-47EE-9A91-9A91F0E18AF2}" destId="{622A1205-755B-4556-8E5E-BD546E1D6D55}"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690BD2-770E-4DC7-8A1D-11DC79F5D361}" type="doc">
      <dgm:prSet loTypeId="urn:microsoft.com/office/officeart/2005/8/layout/hProcess9" loCatId="process" qsTypeId="urn:microsoft.com/office/officeart/2005/8/quickstyle/simple1" qsCatId="simple" csTypeId="urn:microsoft.com/office/officeart/2005/8/colors/accent1_2" csCatId="accent1" phldr="1"/>
      <dgm:spPr/>
    </dgm:pt>
    <dgm:pt modelId="{DE2C376C-7369-4315-8194-B911A71F3C0C}">
      <dgm:prSet phldrT="[Text]" custT="1"/>
      <dgm:spPr/>
      <dgm:t>
        <a:bodyPr/>
        <a:lstStyle/>
        <a:p>
          <a:r>
            <a:rPr lang="de-CH" sz="1400" dirty="0" smtClean="0"/>
            <a:t>Be-</a:t>
          </a:r>
          <a:r>
            <a:rPr lang="de-CH" sz="1400" dirty="0" err="1" smtClean="0"/>
            <a:t>treibungs</a:t>
          </a:r>
          <a:r>
            <a:rPr lang="de-CH" sz="1400" dirty="0" smtClean="0"/>
            <a:t>- begehren</a:t>
          </a:r>
        </a:p>
        <a:p>
          <a:r>
            <a:rPr lang="de-CH" sz="1400" dirty="0" smtClean="0"/>
            <a:t>an das Be-</a:t>
          </a:r>
          <a:r>
            <a:rPr lang="de-CH" sz="1400" dirty="0" err="1" smtClean="0"/>
            <a:t>treibungs</a:t>
          </a:r>
          <a:r>
            <a:rPr lang="de-CH" sz="1400" dirty="0" smtClean="0"/>
            <a:t>-amt</a:t>
          </a:r>
          <a:endParaRPr lang="de-CH" sz="1400" dirty="0"/>
        </a:p>
      </dgm:t>
    </dgm:pt>
    <dgm:pt modelId="{9DA1A511-C133-46CD-9967-95F322BC1442}" type="parTrans" cxnId="{49D7E8EC-092D-4DA7-8CF3-21AF085A5422}">
      <dgm:prSet/>
      <dgm:spPr/>
      <dgm:t>
        <a:bodyPr/>
        <a:lstStyle/>
        <a:p>
          <a:endParaRPr lang="de-CH"/>
        </a:p>
      </dgm:t>
    </dgm:pt>
    <dgm:pt modelId="{5543DF83-3952-4BDB-A6E0-7AB137209258}" type="sibTrans" cxnId="{49D7E8EC-092D-4DA7-8CF3-21AF085A5422}">
      <dgm:prSet/>
      <dgm:spPr/>
      <dgm:t>
        <a:bodyPr/>
        <a:lstStyle/>
        <a:p>
          <a:endParaRPr lang="de-CH"/>
        </a:p>
      </dgm:t>
    </dgm:pt>
    <dgm:pt modelId="{BADC262E-C51F-4F76-87AF-1CF817B5ED3F}">
      <dgm:prSet phldrT="[Text]" custT="1"/>
      <dgm:spPr/>
      <dgm:t>
        <a:bodyPr/>
        <a:lstStyle/>
        <a:p>
          <a:r>
            <a:rPr lang="de-CH" sz="1400" dirty="0" smtClean="0"/>
            <a:t>Be-</a:t>
          </a:r>
          <a:r>
            <a:rPr lang="de-CH" sz="1400" dirty="0" err="1" smtClean="0"/>
            <a:t>treibungs</a:t>
          </a:r>
          <a:r>
            <a:rPr lang="de-CH" sz="1400" dirty="0" smtClean="0"/>
            <a:t>-amt erstellt den Zahlungs-befehl</a:t>
          </a:r>
          <a:endParaRPr lang="de-CH" sz="1400" dirty="0"/>
        </a:p>
      </dgm:t>
    </dgm:pt>
    <dgm:pt modelId="{FA4102AE-32D5-462E-9410-597A1391689F}" type="parTrans" cxnId="{E746518A-5269-4302-9D69-796CD3061917}">
      <dgm:prSet/>
      <dgm:spPr/>
      <dgm:t>
        <a:bodyPr/>
        <a:lstStyle/>
        <a:p>
          <a:endParaRPr lang="de-CH"/>
        </a:p>
      </dgm:t>
    </dgm:pt>
    <dgm:pt modelId="{CD2B08A1-C1AC-46B0-AE23-43FCF3801DA3}" type="sibTrans" cxnId="{E746518A-5269-4302-9D69-796CD3061917}">
      <dgm:prSet/>
      <dgm:spPr/>
      <dgm:t>
        <a:bodyPr/>
        <a:lstStyle/>
        <a:p>
          <a:endParaRPr lang="de-CH"/>
        </a:p>
      </dgm:t>
    </dgm:pt>
    <dgm:pt modelId="{D905C31B-AC19-4C62-A31B-40EC519E9101}">
      <dgm:prSet phldrT="[Text]" custT="1"/>
      <dgm:spPr/>
      <dgm:t>
        <a:bodyPr/>
        <a:lstStyle/>
        <a:p>
          <a:r>
            <a:rPr lang="de-CH" sz="1100" dirty="0" smtClean="0"/>
            <a:t>Zahlungsbefehl wird dem Schuldner zugestellt, dieser hat 3 Möglichkeiten</a:t>
          </a:r>
        </a:p>
        <a:p>
          <a:r>
            <a:rPr lang="de-CH" sz="1100" dirty="0" smtClean="0"/>
            <a:t>Zahlen innert 20 Tagen, Rechtsvorschlag erheben, nichts tun</a:t>
          </a:r>
          <a:endParaRPr lang="de-CH" sz="1100" dirty="0"/>
        </a:p>
      </dgm:t>
    </dgm:pt>
    <dgm:pt modelId="{4182DADD-67C1-485E-BD37-67C0A4F608A5}" type="parTrans" cxnId="{BB8ABAE6-1A67-4B72-BDC5-D0ED5DDB3589}">
      <dgm:prSet/>
      <dgm:spPr/>
      <dgm:t>
        <a:bodyPr/>
        <a:lstStyle/>
        <a:p>
          <a:endParaRPr lang="de-CH"/>
        </a:p>
      </dgm:t>
    </dgm:pt>
    <dgm:pt modelId="{26FB76FC-2816-41C7-AD5F-425C6DE242E1}" type="sibTrans" cxnId="{BB8ABAE6-1A67-4B72-BDC5-D0ED5DDB3589}">
      <dgm:prSet/>
      <dgm:spPr/>
      <dgm:t>
        <a:bodyPr/>
        <a:lstStyle/>
        <a:p>
          <a:endParaRPr lang="de-CH"/>
        </a:p>
      </dgm:t>
    </dgm:pt>
    <dgm:pt modelId="{78501734-F48E-4E96-956B-5FECF3BCF7B0}">
      <dgm:prSet custT="1"/>
      <dgm:spPr/>
      <dgm:t>
        <a:bodyPr/>
        <a:lstStyle/>
        <a:p>
          <a:r>
            <a:rPr lang="de-CH" sz="1200" dirty="0" smtClean="0"/>
            <a:t>Rechts-</a:t>
          </a:r>
          <a:r>
            <a:rPr lang="de-CH" sz="1200" dirty="0" err="1" smtClean="0"/>
            <a:t>vorschlag</a:t>
          </a:r>
          <a:r>
            <a:rPr lang="de-CH" sz="1200" dirty="0" smtClean="0"/>
            <a:t> wird beseitigt </a:t>
          </a:r>
        </a:p>
        <a:p>
          <a:r>
            <a:rPr lang="de-CH" sz="1200" dirty="0" smtClean="0"/>
            <a:t>oder</a:t>
          </a:r>
        </a:p>
        <a:p>
          <a:r>
            <a:rPr lang="de-CH" sz="1200" dirty="0" smtClean="0"/>
            <a:t>wenn nicht bezahlt wurde, wird Betreibung fortgesetzt</a:t>
          </a:r>
          <a:endParaRPr lang="de-CH" sz="1200" dirty="0"/>
        </a:p>
      </dgm:t>
    </dgm:pt>
    <dgm:pt modelId="{0366A679-ADCA-4AB0-B486-EBD64A2B7660}" type="parTrans" cxnId="{1AD90DD8-1F89-46FF-8FA4-D7026B39BFE6}">
      <dgm:prSet/>
      <dgm:spPr/>
      <dgm:t>
        <a:bodyPr/>
        <a:lstStyle/>
        <a:p>
          <a:endParaRPr lang="de-CH"/>
        </a:p>
      </dgm:t>
    </dgm:pt>
    <dgm:pt modelId="{88B8F58E-32F3-42E5-8A77-13654ACC1F3C}" type="sibTrans" cxnId="{1AD90DD8-1F89-46FF-8FA4-D7026B39BFE6}">
      <dgm:prSet/>
      <dgm:spPr/>
      <dgm:t>
        <a:bodyPr/>
        <a:lstStyle/>
        <a:p>
          <a:endParaRPr lang="de-CH"/>
        </a:p>
      </dgm:t>
    </dgm:pt>
    <dgm:pt modelId="{737F9108-380E-4B19-8AC1-B7DC3FEDA4C3}">
      <dgm:prSet custT="1"/>
      <dgm:spPr/>
      <dgm:t>
        <a:bodyPr/>
        <a:lstStyle/>
        <a:p>
          <a:r>
            <a:rPr lang="de-CH" sz="1200" dirty="0" smtClean="0"/>
            <a:t>Fortsetzungs-begehren</a:t>
          </a:r>
        </a:p>
        <a:p>
          <a:r>
            <a:rPr lang="de-CH" sz="1200" dirty="0" smtClean="0"/>
            <a:t>Pfändung während eines Jahres, </a:t>
          </a:r>
        </a:p>
        <a:p>
          <a:r>
            <a:rPr lang="de-CH" sz="1200" dirty="0" smtClean="0"/>
            <a:t>Schuld wird während Pfändung beglichen </a:t>
          </a:r>
        </a:p>
        <a:p>
          <a:r>
            <a:rPr lang="de-CH" sz="1200" dirty="0" smtClean="0"/>
            <a:t>oder … </a:t>
          </a:r>
          <a:endParaRPr lang="de-CH" sz="1200" dirty="0"/>
        </a:p>
      </dgm:t>
    </dgm:pt>
    <dgm:pt modelId="{005E8F7C-200E-4D8F-9FAE-8254C2EF7743}" type="parTrans" cxnId="{3CE4FB7C-4EE9-4325-9797-176389BB30D5}">
      <dgm:prSet/>
      <dgm:spPr/>
      <dgm:t>
        <a:bodyPr/>
        <a:lstStyle/>
        <a:p>
          <a:endParaRPr lang="de-CH"/>
        </a:p>
      </dgm:t>
    </dgm:pt>
    <dgm:pt modelId="{07FD522E-03EC-41E8-BA6E-C6CDF25CA278}" type="sibTrans" cxnId="{3CE4FB7C-4EE9-4325-9797-176389BB30D5}">
      <dgm:prSet/>
      <dgm:spPr/>
      <dgm:t>
        <a:bodyPr/>
        <a:lstStyle/>
        <a:p>
          <a:endParaRPr lang="de-CH"/>
        </a:p>
      </dgm:t>
    </dgm:pt>
    <dgm:pt modelId="{8E185219-0DD8-4842-A8EB-1826FE55ECE7}">
      <dgm:prSet custT="1"/>
      <dgm:spPr/>
      <dgm:t>
        <a:bodyPr/>
        <a:lstStyle/>
        <a:p>
          <a:r>
            <a:rPr lang="de-CH" sz="1400" dirty="0" smtClean="0"/>
            <a:t>Verlust-schein</a:t>
          </a:r>
        </a:p>
        <a:p>
          <a:endParaRPr lang="de-CH" sz="1400" dirty="0" smtClean="0"/>
        </a:p>
        <a:p>
          <a:r>
            <a:rPr lang="de-CH" sz="1400" dirty="0" smtClean="0"/>
            <a:t>Verlust-schein-</a:t>
          </a:r>
          <a:r>
            <a:rPr lang="de-CH" sz="1400" dirty="0" err="1" smtClean="0"/>
            <a:t>bewirt</a:t>
          </a:r>
          <a:r>
            <a:rPr lang="de-CH" sz="1400" dirty="0" smtClean="0"/>
            <a:t>-</a:t>
          </a:r>
          <a:r>
            <a:rPr lang="de-CH" sz="1400" dirty="0" err="1" smtClean="0"/>
            <a:t>schaftung</a:t>
          </a:r>
          <a:endParaRPr lang="de-CH" sz="1400" dirty="0"/>
        </a:p>
      </dgm:t>
    </dgm:pt>
    <dgm:pt modelId="{55C78BDD-7144-4C86-B105-7F07D60B913F}" type="parTrans" cxnId="{46372440-2AAF-4418-828C-C160AADC1C20}">
      <dgm:prSet/>
      <dgm:spPr/>
      <dgm:t>
        <a:bodyPr/>
        <a:lstStyle/>
        <a:p>
          <a:endParaRPr lang="de-CH"/>
        </a:p>
      </dgm:t>
    </dgm:pt>
    <dgm:pt modelId="{C8936E2A-4FC4-44C6-9CA3-F4BCD4F44192}" type="sibTrans" cxnId="{46372440-2AAF-4418-828C-C160AADC1C20}">
      <dgm:prSet/>
      <dgm:spPr/>
      <dgm:t>
        <a:bodyPr/>
        <a:lstStyle/>
        <a:p>
          <a:endParaRPr lang="de-CH"/>
        </a:p>
      </dgm:t>
    </dgm:pt>
    <dgm:pt modelId="{1EF01A2F-E219-462A-8F47-0DBA8E26CBAB}" type="pres">
      <dgm:prSet presAssocID="{B8690BD2-770E-4DC7-8A1D-11DC79F5D361}" presName="CompostProcess" presStyleCnt="0">
        <dgm:presLayoutVars>
          <dgm:dir/>
          <dgm:resizeHandles val="exact"/>
        </dgm:presLayoutVars>
      </dgm:prSet>
      <dgm:spPr/>
    </dgm:pt>
    <dgm:pt modelId="{71C180FE-4017-4681-9AAE-6F5343350282}" type="pres">
      <dgm:prSet presAssocID="{B8690BD2-770E-4DC7-8A1D-11DC79F5D361}" presName="arrow" presStyleLbl="bgShp" presStyleIdx="0" presStyleCnt="1">
        <dgm:style>
          <a:lnRef idx="3">
            <a:schemeClr val="lt1"/>
          </a:lnRef>
          <a:fillRef idx="1">
            <a:schemeClr val="accent3"/>
          </a:fillRef>
          <a:effectRef idx="1">
            <a:schemeClr val="accent3"/>
          </a:effectRef>
          <a:fontRef idx="minor">
            <a:schemeClr val="lt1"/>
          </a:fontRef>
        </dgm:style>
      </dgm:prSet>
      <dgm:spPr/>
    </dgm:pt>
    <dgm:pt modelId="{F5230C0A-870B-49EB-B188-17F0C83FF051}" type="pres">
      <dgm:prSet presAssocID="{B8690BD2-770E-4DC7-8A1D-11DC79F5D361}" presName="linearProcess" presStyleCnt="0"/>
      <dgm:spPr/>
    </dgm:pt>
    <dgm:pt modelId="{CF1F85F4-A2B0-472F-99A7-C7BF4F9D418D}" type="pres">
      <dgm:prSet presAssocID="{DE2C376C-7369-4315-8194-B911A71F3C0C}" presName="textNode" presStyleLbl="node1" presStyleIdx="0" presStyleCnt="6">
        <dgm:presLayoutVars>
          <dgm:bulletEnabled val="1"/>
        </dgm:presLayoutVars>
      </dgm:prSet>
      <dgm:spPr/>
      <dgm:t>
        <a:bodyPr/>
        <a:lstStyle/>
        <a:p>
          <a:endParaRPr lang="de-CH"/>
        </a:p>
      </dgm:t>
    </dgm:pt>
    <dgm:pt modelId="{99D5AD98-D32D-428B-A874-B1164DE069C6}" type="pres">
      <dgm:prSet presAssocID="{5543DF83-3952-4BDB-A6E0-7AB137209258}" presName="sibTrans" presStyleCnt="0"/>
      <dgm:spPr/>
    </dgm:pt>
    <dgm:pt modelId="{FDEF5ABC-563E-4328-B241-459EC5ED8EF7}" type="pres">
      <dgm:prSet presAssocID="{BADC262E-C51F-4F76-87AF-1CF817B5ED3F}" presName="textNode" presStyleLbl="node1" presStyleIdx="1" presStyleCnt="6">
        <dgm:presLayoutVars>
          <dgm:bulletEnabled val="1"/>
        </dgm:presLayoutVars>
      </dgm:prSet>
      <dgm:spPr/>
      <dgm:t>
        <a:bodyPr/>
        <a:lstStyle/>
        <a:p>
          <a:endParaRPr lang="de-CH"/>
        </a:p>
      </dgm:t>
    </dgm:pt>
    <dgm:pt modelId="{A6F7A1BD-1EBC-4627-8F85-C05F9E71216A}" type="pres">
      <dgm:prSet presAssocID="{CD2B08A1-C1AC-46B0-AE23-43FCF3801DA3}" presName="sibTrans" presStyleCnt="0"/>
      <dgm:spPr/>
    </dgm:pt>
    <dgm:pt modelId="{2095A16D-173B-4B2A-A688-5084B7F75459}" type="pres">
      <dgm:prSet presAssocID="{D905C31B-AC19-4C62-A31B-40EC519E9101}" presName="textNode" presStyleLbl="node1" presStyleIdx="2" presStyleCnt="6">
        <dgm:presLayoutVars>
          <dgm:bulletEnabled val="1"/>
        </dgm:presLayoutVars>
      </dgm:prSet>
      <dgm:spPr/>
      <dgm:t>
        <a:bodyPr/>
        <a:lstStyle/>
        <a:p>
          <a:endParaRPr lang="de-CH"/>
        </a:p>
      </dgm:t>
    </dgm:pt>
    <dgm:pt modelId="{058AFC25-11C1-42BC-9D12-F2CC26FA7041}" type="pres">
      <dgm:prSet presAssocID="{26FB76FC-2816-41C7-AD5F-425C6DE242E1}" presName="sibTrans" presStyleCnt="0"/>
      <dgm:spPr/>
    </dgm:pt>
    <dgm:pt modelId="{47D7682E-5E0C-481F-9E97-D35C4BD5C373}" type="pres">
      <dgm:prSet presAssocID="{78501734-F48E-4E96-956B-5FECF3BCF7B0}" presName="textNode" presStyleLbl="node1" presStyleIdx="3" presStyleCnt="6">
        <dgm:presLayoutVars>
          <dgm:bulletEnabled val="1"/>
        </dgm:presLayoutVars>
      </dgm:prSet>
      <dgm:spPr/>
      <dgm:t>
        <a:bodyPr/>
        <a:lstStyle/>
        <a:p>
          <a:endParaRPr lang="de-CH"/>
        </a:p>
      </dgm:t>
    </dgm:pt>
    <dgm:pt modelId="{B1AC58E0-C223-4644-84FC-FF5AC5E62F06}" type="pres">
      <dgm:prSet presAssocID="{88B8F58E-32F3-42E5-8A77-13654ACC1F3C}" presName="sibTrans" presStyleCnt="0"/>
      <dgm:spPr/>
    </dgm:pt>
    <dgm:pt modelId="{1DE7D0D2-32A1-49F6-98D3-0122D82E6085}" type="pres">
      <dgm:prSet presAssocID="{737F9108-380E-4B19-8AC1-B7DC3FEDA4C3}" presName="textNode" presStyleLbl="node1" presStyleIdx="4" presStyleCnt="6">
        <dgm:presLayoutVars>
          <dgm:bulletEnabled val="1"/>
        </dgm:presLayoutVars>
      </dgm:prSet>
      <dgm:spPr/>
      <dgm:t>
        <a:bodyPr/>
        <a:lstStyle/>
        <a:p>
          <a:endParaRPr lang="de-CH"/>
        </a:p>
      </dgm:t>
    </dgm:pt>
    <dgm:pt modelId="{68FA6A63-58A8-4858-8857-18B46E790186}" type="pres">
      <dgm:prSet presAssocID="{07FD522E-03EC-41E8-BA6E-C6CDF25CA278}" presName="sibTrans" presStyleCnt="0"/>
      <dgm:spPr/>
    </dgm:pt>
    <dgm:pt modelId="{9C0A2D38-AD4B-4E2F-8D46-A43DBD2D8AC9}" type="pres">
      <dgm:prSet presAssocID="{8E185219-0DD8-4842-A8EB-1826FE55ECE7}" presName="textNode" presStyleLbl="node1" presStyleIdx="5" presStyleCnt="6">
        <dgm:presLayoutVars>
          <dgm:bulletEnabled val="1"/>
        </dgm:presLayoutVars>
      </dgm:prSet>
      <dgm:spPr/>
      <dgm:t>
        <a:bodyPr/>
        <a:lstStyle/>
        <a:p>
          <a:endParaRPr lang="de-CH"/>
        </a:p>
      </dgm:t>
    </dgm:pt>
  </dgm:ptLst>
  <dgm:cxnLst>
    <dgm:cxn modelId="{0CE250A9-D523-4680-9363-EFF72AFA4CD5}" type="presOf" srcId="{78501734-F48E-4E96-956B-5FECF3BCF7B0}" destId="{47D7682E-5E0C-481F-9E97-D35C4BD5C373}" srcOrd="0" destOrd="0" presId="urn:microsoft.com/office/officeart/2005/8/layout/hProcess9"/>
    <dgm:cxn modelId="{49D7E8EC-092D-4DA7-8CF3-21AF085A5422}" srcId="{B8690BD2-770E-4DC7-8A1D-11DC79F5D361}" destId="{DE2C376C-7369-4315-8194-B911A71F3C0C}" srcOrd="0" destOrd="0" parTransId="{9DA1A511-C133-46CD-9967-95F322BC1442}" sibTransId="{5543DF83-3952-4BDB-A6E0-7AB137209258}"/>
    <dgm:cxn modelId="{3CE4FB7C-4EE9-4325-9797-176389BB30D5}" srcId="{B8690BD2-770E-4DC7-8A1D-11DC79F5D361}" destId="{737F9108-380E-4B19-8AC1-B7DC3FEDA4C3}" srcOrd="4" destOrd="0" parTransId="{005E8F7C-200E-4D8F-9FAE-8254C2EF7743}" sibTransId="{07FD522E-03EC-41E8-BA6E-C6CDF25CA278}"/>
    <dgm:cxn modelId="{A0ED1EBD-ACE6-443D-98E7-496FE86C144B}" type="presOf" srcId="{8E185219-0DD8-4842-A8EB-1826FE55ECE7}" destId="{9C0A2D38-AD4B-4E2F-8D46-A43DBD2D8AC9}" srcOrd="0" destOrd="0" presId="urn:microsoft.com/office/officeart/2005/8/layout/hProcess9"/>
    <dgm:cxn modelId="{115E9017-1A84-4C54-97B1-1C996EF1E7E4}" type="presOf" srcId="{DE2C376C-7369-4315-8194-B911A71F3C0C}" destId="{CF1F85F4-A2B0-472F-99A7-C7BF4F9D418D}" srcOrd="0" destOrd="0" presId="urn:microsoft.com/office/officeart/2005/8/layout/hProcess9"/>
    <dgm:cxn modelId="{853F3172-F457-459B-9370-333684ADF071}" type="presOf" srcId="{737F9108-380E-4B19-8AC1-B7DC3FEDA4C3}" destId="{1DE7D0D2-32A1-49F6-98D3-0122D82E6085}" srcOrd="0" destOrd="0" presId="urn:microsoft.com/office/officeart/2005/8/layout/hProcess9"/>
    <dgm:cxn modelId="{BB8ABAE6-1A67-4B72-BDC5-D0ED5DDB3589}" srcId="{B8690BD2-770E-4DC7-8A1D-11DC79F5D361}" destId="{D905C31B-AC19-4C62-A31B-40EC519E9101}" srcOrd="2" destOrd="0" parTransId="{4182DADD-67C1-485E-BD37-67C0A4F608A5}" sibTransId="{26FB76FC-2816-41C7-AD5F-425C6DE242E1}"/>
    <dgm:cxn modelId="{1AD90DD8-1F89-46FF-8FA4-D7026B39BFE6}" srcId="{B8690BD2-770E-4DC7-8A1D-11DC79F5D361}" destId="{78501734-F48E-4E96-956B-5FECF3BCF7B0}" srcOrd="3" destOrd="0" parTransId="{0366A679-ADCA-4AB0-B486-EBD64A2B7660}" sibTransId="{88B8F58E-32F3-42E5-8A77-13654ACC1F3C}"/>
    <dgm:cxn modelId="{72673E8F-ED37-4466-8327-319C650EBB71}" type="presOf" srcId="{B8690BD2-770E-4DC7-8A1D-11DC79F5D361}" destId="{1EF01A2F-E219-462A-8F47-0DBA8E26CBAB}" srcOrd="0" destOrd="0" presId="urn:microsoft.com/office/officeart/2005/8/layout/hProcess9"/>
    <dgm:cxn modelId="{C4780235-D696-4923-B3D3-17CF5BD7EE24}" type="presOf" srcId="{BADC262E-C51F-4F76-87AF-1CF817B5ED3F}" destId="{FDEF5ABC-563E-4328-B241-459EC5ED8EF7}" srcOrd="0" destOrd="0" presId="urn:microsoft.com/office/officeart/2005/8/layout/hProcess9"/>
    <dgm:cxn modelId="{0A6BAB4B-B804-4A81-AB5A-713D409DDF87}" type="presOf" srcId="{D905C31B-AC19-4C62-A31B-40EC519E9101}" destId="{2095A16D-173B-4B2A-A688-5084B7F75459}" srcOrd="0" destOrd="0" presId="urn:microsoft.com/office/officeart/2005/8/layout/hProcess9"/>
    <dgm:cxn modelId="{46372440-2AAF-4418-828C-C160AADC1C20}" srcId="{B8690BD2-770E-4DC7-8A1D-11DC79F5D361}" destId="{8E185219-0DD8-4842-A8EB-1826FE55ECE7}" srcOrd="5" destOrd="0" parTransId="{55C78BDD-7144-4C86-B105-7F07D60B913F}" sibTransId="{C8936E2A-4FC4-44C6-9CA3-F4BCD4F44192}"/>
    <dgm:cxn modelId="{E746518A-5269-4302-9D69-796CD3061917}" srcId="{B8690BD2-770E-4DC7-8A1D-11DC79F5D361}" destId="{BADC262E-C51F-4F76-87AF-1CF817B5ED3F}" srcOrd="1" destOrd="0" parTransId="{FA4102AE-32D5-462E-9410-597A1391689F}" sibTransId="{CD2B08A1-C1AC-46B0-AE23-43FCF3801DA3}"/>
    <dgm:cxn modelId="{9DFB7496-4C0E-448D-A580-21924CA49601}" type="presParOf" srcId="{1EF01A2F-E219-462A-8F47-0DBA8E26CBAB}" destId="{71C180FE-4017-4681-9AAE-6F5343350282}" srcOrd="0" destOrd="0" presId="urn:microsoft.com/office/officeart/2005/8/layout/hProcess9"/>
    <dgm:cxn modelId="{0C874AE0-F259-48B3-9E75-451EDA1CEC16}" type="presParOf" srcId="{1EF01A2F-E219-462A-8F47-0DBA8E26CBAB}" destId="{F5230C0A-870B-49EB-B188-17F0C83FF051}" srcOrd="1" destOrd="0" presId="urn:microsoft.com/office/officeart/2005/8/layout/hProcess9"/>
    <dgm:cxn modelId="{326EDDAF-01AB-47BE-A812-1BA8E2B6723A}" type="presParOf" srcId="{F5230C0A-870B-49EB-B188-17F0C83FF051}" destId="{CF1F85F4-A2B0-472F-99A7-C7BF4F9D418D}" srcOrd="0" destOrd="0" presId="urn:microsoft.com/office/officeart/2005/8/layout/hProcess9"/>
    <dgm:cxn modelId="{5836F873-CB80-48C6-AA3E-17E40F4E11F4}" type="presParOf" srcId="{F5230C0A-870B-49EB-B188-17F0C83FF051}" destId="{99D5AD98-D32D-428B-A874-B1164DE069C6}" srcOrd="1" destOrd="0" presId="urn:microsoft.com/office/officeart/2005/8/layout/hProcess9"/>
    <dgm:cxn modelId="{0498EB74-A967-4E46-82CA-A27B4EAB7D5E}" type="presParOf" srcId="{F5230C0A-870B-49EB-B188-17F0C83FF051}" destId="{FDEF5ABC-563E-4328-B241-459EC5ED8EF7}" srcOrd="2" destOrd="0" presId="urn:microsoft.com/office/officeart/2005/8/layout/hProcess9"/>
    <dgm:cxn modelId="{6623BA9D-FC13-450D-BF45-D1C3350653F1}" type="presParOf" srcId="{F5230C0A-870B-49EB-B188-17F0C83FF051}" destId="{A6F7A1BD-1EBC-4627-8F85-C05F9E71216A}" srcOrd="3" destOrd="0" presId="urn:microsoft.com/office/officeart/2005/8/layout/hProcess9"/>
    <dgm:cxn modelId="{22DE6D7F-5174-446D-ADCB-2F03085FCA06}" type="presParOf" srcId="{F5230C0A-870B-49EB-B188-17F0C83FF051}" destId="{2095A16D-173B-4B2A-A688-5084B7F75459}" srcOrd="4" destOrd="0" presId="urn:microsoft.com/office/officeart/2005/8/layout/hProcess9"/>
    <dgm:cxn modelId="{3DE5492E-8988-4F85-B420-8FD9A8351F27}" type="presParOf" srcId="{F5230C0A-870B-49EB-B188-17F0C83FF051}" destId="{058AFC25-11C1-42BC-9D12-F2CC26FA7041}" srcOrd="5" destOrd="0" presId="urn:microsoft.com/office/officeart/2005/8/layout/hProcess9"/>
    <dgm:cxn modelId="{EEDFC2C7-4762-4E94-A433-A1898D4BC156}" type="presParOf" srcId="{F5230C0A-870B-49EB-B188-17F0C83FF051}" destId="{47D7682E-5E0C-481F-9E97-D35C4BD5C373}" srcOrd="6" destOrd="0" presId="urn:microsoft.com/office/officeart/2005/8/layout/hProcess9"/>
    <dgm:cxn modelId="{8F59F6C8-9C88-4000-9BCA-A7570F963C60}" type="presParOf" srcId="{F5230C0A-870B-49EB-B188-17F0C83FF051}" destId="{B1AC58E0-C223-4644-84FC-FF5AC5E62F06}" srcOrd="7" destOrd="0" presId="urn:microsoft.com/office/officeart/2005/8/layout/hProcess9"/>
    <dgm:cxn modelId="{851A4533-D358-4D40-B64F-1BD5A09259F9}" type="presParOf" srcId="{F5230C0A-870B-49EB-B188-17F0C83FF051}" destId="{1DE7D0D2-32A1-49F6-98D3-0122D82E6085}" srcOrd="8" destOrd="0" presId="urn:microsoft.com/office/officeart/2005/8/layout/hProcess9"/>
    <dgm:cxn modelId="{AE49EFD4-BBF2-4EE7-84E3-74CB4ED0DEDB}" type="presParOf" srcId="{F5230C0A-870B-49EB-B188-17F0C83FF051}" destId="{68FA6A63-58A8-4858-8857-18B46E790186}" srcOrd="9" destOrd="0" presId="urn:microsoft.com/office/officeart/2005/8/layout/hProcess9"/>
    <dgm:cxn modelId="{75A79CC1-D172-431A-A525-0A7A3100139A}" type="presParOf" srcId="{F5230C0A-870B-49EB-B188-17F0C83FF051}" destId="{9C0A2D38-AD4B-4E2F-8D46-A43DBD2D8AC9}"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18830" cy="49331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15374" y="1"/>
            <a:ext cx="2918830" cy="493315"/>
          </a:xfrm>
          <a:prstGeom prst="rect">
            <a:avLst/>
          </a:prstGeom>
        </p:spPr>
        <p:txBody>
          <a:bodyPr vert="horz" lIns="91440" tIns="45720" rIns="91440" bIns="45720" rtlCol="0"/>
          <a:lstStyle>
            <a:lvl1pPr algn="r">
              <a:defRPr sz="1200"/>
            </a:lvl1pPr>
          </a:lstStyle>
          <a:p>
            <a:fld id="{C8FF177C-A279-4176-9405-5838BFA8184C}" type="datetimeFigureOut">
              <a:rPr lang="de-CH" smtClean="0"/>
              <a:pPr/>
              <a:t>25.06.2014</a:t>
            </a:fld>
            <a:endParaRPr lang="de-CH"/>
          </a:p>
        </p:txBody>
      </p:sp>
      <p:sp>
        <p:nvSpPr>
          <p:cNvPr id="4" name="Fußzeilenplatzhalter 3"/>
          <p:cNvSpPr>
            <a:spLocks noGrp="1"/>
          </p:cNvSpPr>
          <p:nvPr>
            <p:ph type="ftr" sz="quarter" idx="2"/>
          </p:nvPr>
        </p:nvSpPr>
        <p:spPr>
          <a:xfrm>
            <a:off x="0" y="9371286"/>
            <a:ext cx="2918830" cy="49331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15374" y="9371286"/>
            <a:ext cx="2918830" cy="493315"/>
          </a:xfrm>
          <a:prstGeom prst="rect">
            <a:avLst/>
          </a:prstGeom>
        </p:spPr>
        <p:txBody>
          <a:bodyPr vert="horz" lIns="91440" tIns="45720" rIns="91440" bIns="45720"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1140613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18830" cy="49331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5374" y="1"/>
            <a:ext cx="2918830" cy="493315"/>
          </a:xfrm>
          <a:prstGeom prst="rect">
            <a:avLst/>
          </a:prstGeom>
        </p:spPr>
        <p:txBody>
          <a:bodyPr vert="horz" lIns="91440" tIns="45720" rIns="91440" bIns="45720" rtlCol="0"/>
          <a:lstStyle>
            <a:lvl1pPr algn="r">
              <a:defRPr sz="1200"/>
            </a:lvl1pPr>
          </a:lstStyle>
          <a:p>
            <a:fld id="{4B16823F-8271-4E40-8173-30F60AD3F097}" type="datetimeFigureOut">
              <a:rPr lang="de-DE" smtClean="0"/>
              <a:pPr/>
              <a:t>25.06.2014</a:t>
            </a:fld>
            <a:endParaRPr lang="de-CH"/>
          </a:p>
        </p:txBody>
      </p:sp>
      <p:sp>
        <p:nvSpPr>
          <p:cNvPr id="4" name="Folienbildplatzhalter 3"/>
          <p:cNvSpPr>
            <a:spLocks noGrp="1" noRot="1" noChangeAspect="1"/>
          </p:cNvSpPr>
          <p:nvPr>
            <p:ph type="sldImg" idx="2"/>
          </p:nvPr>
        </p:nvSpPr>
        <p:spPr>
          <a:xfrm>
            <a:off x="901700" y="739775"/>
            <a:ext cx="4932363" cy="36988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371286"/>
            <a:ext cx="2918830" cy="49331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5374" y="9371286"/>
            <a:ext cx="2918830" cy="493315"/>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288227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 Beispiel Zeitungsbericht Stadt Wil:</a:t>
            </a:r>
            <a:r>
              <a:rPr lang="de-CH" baseline="0" dirty="0" smtClean="0"/>
              <a:t> Selbstfinanzierungsgrad von 37,64 %; vorher betrug er 226%.</a:t>
            </a:r>
          </a:p>
          <a:p>
            <a:r>
              <a:rPr lang="de-CH" baseline="0" dirty="0" smtClean="0"/>
              <a:t>Das heisst, in den vorangegangenen Jahren konnten Schulden abgebaut werden. Durch die neuen Investitionen kommt es zu einer Neuverschuldung.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19</a:t>
            </a:fld>
            <a:endParaRPr lang="de-CH"/>
          </a:p>
        </p:txBody>
      </p:sp>
    </p:spTree>
    <p:extLst>
      <p:ext uri="{BB962C8B-B14F-4D97-AF65-F5344CB8AC3E}">
        <p14:creationId xmlns:p14="http://schemas.microsoft.com/office/powerpoint/2010/main" val="367257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21</a:t>
            </a:fld>
            <a:endParaRPr lang="de-CH"/>
          </a:p>
        </p:txBody>
      </p:sp>
    </p:spTree>
    <p:extLst>
      <p:ext uri="{BB962C8B-B14F-4D97-AF65-F5344CB8AC3E}">
        <p14:creationId xmlns:p14="http://schemas.microsoft.com/office/powerpoint/2010/main" val="1191419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22</a:t>
            </a:fld>
            <a:endParaRPr lang="de-CH"/>
          </a:p>
        </p:txBody>
      </p:sp>
    </p:spTree>
    <p:extLst>
      <p:ext uri="{BB962C8B-B14F-4D97-AF65-F5344CB8AC3E}">
        <p14:creationId xmlns:p14="http://schemas.microsoft.com/office/powerpoint/2010/main" val="1189525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extLst>
      <p:ext uri="{BB962C8B-B14F-4D97-AF65-F5344CB8AC3E}">
        <p14:creationId xmlns:p14="http://schemas.microsoft.com/office/powerpoint/2010/main" val="709003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26</a:t>
            </a:fld>
            <a:endParaRPr lang="de-CH"/>
          </a:p>
        </p:txBody>
      </p:sp>
    </p:spTree>
    <p:extLst>
      <p:ext uri="{BB962C8B-B14F-4D97-AF65-F5344CB8AC3E}">
        <p14:creationId xmlns:p14="http://schemas.microsoft.com/office/powerpoint/2010/main" val="2011078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29</a:t>
            </a:fld>
            <a:endParaRPr lang="de-CH"/>
          </a:p>
        </p:txBody>
      </p:sp>
    </p:spTree>
    <p:extLst>
      <p:ext uri="{BB962C8B-B14F-4D97-AF65-F5344CB8AC3E}">
        <p14:creationId xmlns:p14="http://schemas.microsoft.com/office/powerpoint/2010/main" val="777276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30</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a:t>
            </a:r>
            <a:r>
              <a:rPr lang="de-CH" baseline="0" dirty="0" smtClean="0"/>
              <a:t> Beilage «HRM-Kontenplan» oder bringen Sie einen gängigen aus Ihrem Kanton mit.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extLst>
      <p:ext uri="{BB962C8B-B14F-4D97-AF65-F5344CB8AC3E}">
        <p14:creationId xmlns:p14="http://schemas.microsoft.com/office/powerpoint/2010/main" val="162765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a:t>
            </a:r>
            <a:r>
              <a:rPr lang="de-CH" baseline="0" dirty="0" smtClean="0"/>
              <a:t> Beilage «HRM-Kontenplan» oder bringen Sie einen gängigen aus Ihrem Kanton mit.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extLst>
      <p:ext uri="{BB962C8B-B14F-4D97-AF65-F5344CB8AC3E}">
        <p14:creationId xmlns:p14="http://schemas.microsoft.com/office/powerpoint/2010/main" val="1627652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BD884B9-74AD-4548-AEF8-5F08030D19F8}" type="slidenum">
              <a:rPr lang="de-CH" smtClean="0"/>
              <a:pPr/>
              <a:t>9</a:t>
            </a:fld>
            <a:endParaRPr lang="de-CH"/>
          </a:p>
        </p:txBody>
      </p:sp>
    </p:spTree>
    <p:extLst>
      <p:ext uri="{BB962C8B-B14F-4D97-AF65-F5344CB8AC3E}">
        <p14:creationId xmlns:p14="http://schemas.microsoft.com/office/powerpoint/2010/main" val="95658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Eine Kennzahl ist eine Masszahl, mit der</a:t>
            </a:r>
            <a:r>
              <a:rPr lang="de-CH" baseline="0" dirty="0" smtClean="0"/>
              <a:t> eine Grösse, ein Umstand, Zustand oder ein Vorgang messbar und vergleichbar gemacht werden kann.</a:t>
            </a:r>
          </a:p>
          <a:p>
            <a:endParaRPr lang="de-CH" baseline="0" dirty="0" smtClean="0"/>
          </a:p>
          <a:p>
            <a:r>
              <a:rPr lang="de-CH" baseline="0" dirty="0" smtClean="0"/>
              <a:t>Der Kennzahlenwert ist der Wert der Kennzahl zu einem bestimmten Zeitpunkt.</a:t>
            </a:r>
          </a:p>
          <a:p>
            <a:r>
              <a:rPr lang="de-DE" dirty="0" smtClean="0"/>
              <a:t>Für Kennzahlen benötigt man Ausdrucksformen wie:</a:t>
            </a:r>
            <a:r>
              <a:rPr lang="de-DE" baseline="0" dirty="0" smtClean="0"/>
              <a:t> -anteil, -faktor, -quote, </a:t>
            </a:r>
          </a:p>
          <a:p>
            <a:r>
              <a:rPr lang="de-DE" baseline="0" dirty="0" smtClean="0"/>
              <a:t>-verhältnis.</a:t>
            </a:r>
          </a:p>
          <a:p>
            <a:endParaRPr lang="de-DE" baseline="0" dirty="0" smtClean="0"/>
          </a:p>
          <a:p>
            <a:r>
              <a:rPr lang="de-DE" baseline="0" dirty="0" smtClean="0"/>
              <a:t>Eine Kennzahl alleine gibt keine Auskunft. Sie steht immer zu einer </a:t>
            </a:r>
            <a:r>
              <a:rPr lang="de-DE" baseline="0" dirty="0" err="1" smtClean="0"/>
              <a:t>Grösse</a:t>
            </a:r>
            <a:r>
              <a:rPr lang="de-DE" baseline="0" dirty="0" smtClean="0"/>
              <a:t> und besteht deshalb aus einer Zahl und einer Einheit mit Bezug auf eine </a:t>
            </a:r>
            <a:r>
              <a:rPr lang="de-DE" baseline="0" dirty="0" err="1" smtClean="0"/>
              <a:t>Grösse</a:t>
            </a:r>
            <a:r>
              <a:rPr lang="de-DE" baseline="0" dirty="0" smtClean="0"/>
              <a:t>, ein Produkt. </a:t>
            </a:r>
          </a:p>
          <a:p>
            <a:endParaRPr lang="de-DE" baseline="0" dirty="0" smtClean="0"/>
          </a:p>
          <a:p>
            <a:r>
              <a:rPr lang="de-DE" baseline="0" dirty="0" smtClean="0"/>
              <a:t>Kennzahlen ermöglichen es Vergleiche anzustellen. So zum Beispiel Jahresrechnungen zu vergleichen.</a:t>
            </a:r>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12</a:t>
            </a:fld>
            <a:endParaRPr lang="de-CH"/>
          </a:p>
        </p:txBody>
      </p:sp>
    </p:spTree>
    <p:extLst>
      <p:ext uri="{BB962C8B-B14F-4D97-AF65-F5344CB8AC3E}">
        <p14:creationId xmlns:p14="http://schemas.microsoft.com/office/powerpoint/2010/main" val="299771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13</a:t>
            </a:fld>
            <a:endParaRPr lang="de-CH"/>
          </a:p>
        </p:txBody>
      </p:sp>
    </p:spTree>
    <p:extLst>
      <p:ext uri="{BB962C8B-B14F-4D97-AF65-F5344CB8AC3E}">
        <p14:creationId xmlns:p14="http://schemas.microsoft.com/office/powerpoint/2010/main" val="78788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15</a:t>
            </a:fld>
            <a:endParaRPr lang="de-CH"/>
          </a:p>
        </p:txBody>
      </p:sp>
    </p:spTree>
    <p:extLst>
      <p:ext uri="{BB962C8B-B14F-4D97-AF65-F5344CB8AC3E}">
        <p14:creationId xmlns:p14="http://schemas.microsoft.com/office/powerpoint/2010/main" val="199156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Bezug zum Artikel herstellen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63782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3616789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pic>
        <p:nvPicPr>
          <p:cNvPr id="8" name="Grafik 7" descr="pp-titelseite-balken.jpg"/>
          <p:cNvPicPr>
            <a:picLocks noChangeAspect="1"/>
          </p:cNvPicPr>
          <p:nvPr userDrawn="1"/>
        </p:nvPicPr>
        <p:blipFill>
          <a:blip r:embed="rId2" cstate="print"/>
          <a:stretch>
            <a:fillRect/>
          </a:stretch>
        </p:blipFill>
        <p:spPr>
          <a:xfrm>
            <a:off x="737616" y="476672"/>
            <a:ext cx="8406384" cy="1377696"/>
          </a:xfrm>
          <a:prstGeom prst="rect">
            <a:avLst/>
          </a:prstGeom>
        </p:spPr>
      </p:pic>
      <p:sp>
        <p:nvSpPr>
          <p:cNvPr id="6" name="Datumsplatzhalter 5"/>
          <p:cNvSpPr>
            <a:spLocks noGrp="1"/>
          </p:cNvSpPr>
          <p:nvPr>
            <p:ph type="dt" sz="half" idx="10"/>
          </p:nvPr>
        </p:nvSpPr>
        <p:spPr/>
        <p:txBody>
          <a:bodyPr/>
          <a:lstStyle/>
          <a:p>
            <a:fld id="{8DD54A1C-B387-479E-9ED8-24E1BBC035A5}" type="datetime1">
              <a:rPr lang="de-CH" smtClean="0"/>
              <a:pPr/>
              <a:t>25.06.2014</a:t>
            </a:fld>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‹Nr.›</a:t>
            </a:fld>
            <a:endParaRPr lang="de-CH"/>
          </a:p>
        </p:txBody>
      </p:sp>
      <p:sp>
        <p:nvSpPr>
          <p:cNvPr id="10" name="Fußzeilenplatzhalter 9"/>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14DDAD9-2EB7-497D-82F6-4415D0CC23D5}" type="datetime1">
              <a:rPr lang="de-CH" smtClean="0"/>
              <a:pPr/>
              <a:t>25.06.2014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2CE02DD-E908-4AE7-A98C-FE145A29A242}" type="datetime1">
              <a:rPr lang="de-CH" smtClean="0"/>
              <a:pPr/>
              <a:t>25.06.2014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1219200" y="304800"/>
            <a:ext cx="7772400" cy="1206500"/>
          </a:xfrm>
        </p:spPr>
        <p:txBody>
          <a:bodyPr/>
          <a:lstStyle/>
          <a:p>
            <a:r>
              <a:rPr lang="de-DE" smtClean="0"/>
              <a:t>Titelmasterformat durch Klicken bearbeiten</a:t>
            </a:r>
            <a:endParaRPr lang="de-CH"/>
          </a:p>
        </p:txBody>
      </p:sp>
      <p:sp>
        <p:nvSpPr>
          <p:cNvPr id="3" name="SmartArt-Platzhalter 2"/>
          <p:cNvSpPr>
            <a:spLocks noGrp="1"/>
          </p:cNvSpPr>
          <p:nvPr>
            <p:ph type="dgm" idx="1"/>
          </p:nvPr>
        </p:nvSpPr>
        <p:spPr>
          <a:xfrm>
            <a:off x="1219200" y="1600200"/>
            <a:ext cx="7772400" cy="4495800"/>
          </a:xfrm>
        </p:spPr>
        <p:txBody>
          <a:bodyPr/>
          <a:lstStyle/>
          <a:p>
            <a:endParaRPr lang="de-CH"/>
          </a:p>
        </p:txBody>
      </p:sp>
      <p:sp>
        <p:nvSpPr>
          <p:cNvPr id="4" name="Datumsplatzhalter 3"/>
          <p:cNvSpPr>
            <a:spLocks noGrp="1"/>
          </p:cNvSpPr>
          <p:nvPr>
            <p:ph type="dt" sz="half" idx="10"/>
          </p:nvPr>
        </p:nvSpPr>
        <p:spPr>
          <a:xfrm>
            <a:off x="1143000" y="6400800"/>
            <a:ext cx="1905000" cy="457200"/>
          </a:xfrm>
        </p:spPr>
        <p:txBody>
          <a:bodyPr/>
          <a:lstStyle>
            <a:lvl1pPr>
              <a:defRPr/>
            </a:lvl1pPr>
          </a:lstStyle>
          <a:p>
            <a:endParaRPr lang="de-DE"/>
          </a:p>
        </p:txBody>
      </p:sp>
      <p:sp>
        <p:nvSpPr>
          <p:cNvPr id="5" name="Fußzeilenplatzhalter 4"/>
          <p:cNvSpPr>
            <a:spLocks noGrp="1"/>
          </p:cNvSpPr>
          <p:nvPr>
            <p:ph type="ftr" sz="quarter" idx="11"/>
          </p:nvPr>
        </p:nvSpPr>
        <p:spPr>
          <a:xfrm>
            <a:off x="3581400" y="6400800"/>
            <a:ext cx="2895600" cy="457200"/>
          </a:xfrm>
        </p:spPr>
        <p:txBody>
          <a:bodyPr/>
          <a:lstStyle>
            <a:lvl1pPr>
              <a:defRPr/>
            </a:lvl1pPr>
          </a:lstStyle>
          <a:p>
            <a:endParaRPr lang="de-DE"/>
          </a:p>
        </p:txBody>
      </p:sp>
      <p:sp>
        <p:nvSpPr>
          <p:cNvPr id="6" name="Foliennummernplatzhalter 5"/>
          <p:cNvSpPr>
            <a:spLocks noGrp="1"/>
          </p:cNvSpPr>
          <p:nvPr>
            <p:ph type="sldNum" sz="quarter" idx="12"/>
          </p:nvPr>
        </p:nvSpPr>
        <p:spPr>
          <a:xfrm>
            <a:off x="7239000" y="6400800"/>
            <a:ext cx="1905000" cy="457200"/>
          </a:xfrm>
        </p:spPr>
        <p:txBody>
          <a:bodyPr/>
          <a:lstStyle>
            <a:lvl1pPr>
              <a:defRPr/>
            </a:lvl1pPr>
          </a:lstStyle>
          <a:p>
            <a:fld id="{DEE87D57-37A7-469A-8920-2B90C3136A4C}" type="slidenum">
              <a:rPr lang="de-DE"/>
              <a:pPr/>
              <a:t>‹Nr.›</a:t>
            </a:fld>
            <a:endParaRPr lang="de-DE"/>
          </a:p>
        </p:txBody>
      </p:sp>
    </p:spTree>
    <p:extLst>
      <p:ext uri="{BB962C8B-B14F-4D97-AF65-F5344CB8AC3E}">
        <p14:creationId xmlns:p14="http://schemas.microsoft.com/office/powerpoint/2010/main" val="82026990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BFEA3929-7798-432A-A9B3-893E1C0FB6A6}" type="datetime1">
              <a:rPr lang="de-CH" smtClean="0"/>
              <a:pPr/>
              <a:t>25.06.2014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83AAE3D-CC1C-4E28-AE52-8E6AF2589B95}" type="datetime1">
              <a:rPr lang="de-CH" smtClean="0"/>
              <a:pPr/>
              <a:t>25.06.2014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B41A34D-3D2B-4348-AD6A-74C1C5BBF941}" type="datetime1">
              <a:rPr lang="de-CH" smtClean="0"/>
              <a:pPr/>
              <a:t>25.06.2014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2B699E50-F471-4CB5-9918-D107661CA3CE}" type="datetime1">
              <a:rPr lang="de-CH" smtClean="0"/>
              <a:pPr/>
              <a:t>25.06.2014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DC646017-FF5A-471D-BC73-2DAC7A8E8DA8}" type="datetime1">
              <a:rPr lang="de-CH" smtClean="0"/>
              <a:pPr/>
              <a:t>25.06.2014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21D27A8-C257-49CB-9DE8-B37E9634434E}" type="datetime1">
              <a:rPr lang="de-CH" smtClean="0"/>
              <a:pPr/>
              <a:t>25.06.2014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7050EBD-D086-457E-8DE9-7356E3F774CC}" type="datetime1">
              <a:rPr lang="de-CH" smtClean="0"/>
              <a:pPr/>
              <a:t>25.06.2014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vl1pPr>
            <a:lvl2pPr>
              <a:defRPr sz="2400"/>
            </a:lvl2pPr>
            <a:lvl3pPr>
              <a:defRPr sz="2400"/>
            </a:lvl3pPr>
            <a:lvl4pPr>
              <a:defRPr sz="2400"/>
            </a:lvl4pPr>
            <a:lvl5pPr>
              <a:defRPr sz="2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pic>
        <p:nvPicPr>
          <p:cNvPr id="7" name="Grafik 6" descr="pp-folgeseite-balken.jpg"/>
          <p:cNvPicPr>
            <a:picLocks noChangeAspect="1"/>
          </p:cNvPicPr>
          <p:nvPr userDrawn="1"/>
        </p:nvPicPr>
        <p:blipFill>
          <a:blip r:embed="rId2" cstate="print"/>
          <a:stretch>
            <a:fillRect/>
          </a:stretch>
        </p:blipFill>
        <p:spPr>
          <a:xfrm>
            <a:off x="0" y="0"/>
            <a:ext cx="9144000" cy="740278"/>
          </a:xfrm>
          <a:prstGeom prst="rect">
            <a:avLst/>
          </a:prstGeom>
        </p:spPr>
      </p:pic>
      <p:sp>
        <p:nvSpPr>
          <p:cNvPr id="5" name="Datumsplatzhalter 4"/>
          <p:cNvSpPr>
            <a:spLocks noGrp="1"/>
          </p:cNvSpPr>
          <p:nvPr>
            <p:ph type="dt" sz="half" idx="10"/>
          </p:nvPr>
        </p:nvSpPr>
        <p:spPr/>
        <p:txBody>
          <a:bodyPr/>
          <a:lstStyle/>
          <a:p>
            <a:fld id="{BA7A46AA-4D60-4A64-91C6-A6F3A4F53B3E}" type="datetime1">
              <a:rPr lang="de-CH" smtClean="0"/>
              <a:pPr/>
              <a:t>25.06.2014</a:t>
            </a:fld>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‹Nr.›</a:t>
            </a:fld>
            <a:endParaRPr lang="de-CH"/>
          </a:p>
        </p:txBody>
      </p:sp>
      <p:sp>
        <p:nvSpPr>
          <p:cNvPr id="8" name="Fußzeilenplatzhalter 7"/>
          <p:cNvSpPr>
            <a:spLocks noGrp="1"/>
          </p:cNvSpPr>
          <p:nvPr>
            <p:ph type="ftr" sz="quarter" idx="12"/>
          </p:nvPr>
        </p:nvSpPr>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C49FFB8-F5D8-45F9-BB1E-45E31519EBD7}" type="datetime1">
              <a:rPr lang="de-CH" smtClean="0"/>
              <a:pPr/>
              <a:t>25.06.2014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644D71B-D688-47D3-A620-AF81B386DAE4}" type="datetime1">
              <a:rPr lang="de-CH" smtClean="0"/>
              <a:pPr/>
              <a:t>25.06.2014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2D14743-09FF-4757-A648-7A993D650DA3}" type="datetime1">
              <a:rPr lang="de-CH" smtClean="0"/>
              <a:pPr/>
              <a:t>25.06.2014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7847345-2E04-45AE-86FA-11A1B4C08D7C}" type="datetime1">
              <a:rPr lang="de-CH" smtClean="0"/>
              <a:pPr/>
              <a:t>25.06.2014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6955F1C0-B743-4FB4-AF6F-4C3B066C1BA9}" type="datetime1">
              <a:rPr lang="de-CH" smtClean="0"/>
              <a:pPr/>
              <a:t>25.06.2014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A91D4DD-CA84-444B-BA36-9F228EBA7EB4}" type="datetime1">
              <a:rPr lang="de-CH" smtClean="0"/>
              <a:pPr/>
              <a:t>25.06.2014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F6936D4-8642-4574-9548-D3B9A4CCB8EA}" type="datetime1">
              <a:rPr lang="de-CH" smtClean="0"/>
              <a:pPr/>
              <a:t>25.06.2014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75E7AAFC-C815-4A10-8173-E7BC40F652E8}" type="datetime1">
              <a:rPr lang="de-CH" smtClean="0"/>
              <a:pPr/>
              <a:t>25.06.2014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1D388F23-8DA8-4BA7-BF97-5A57A3A5BC4F}" type="datetime1">
              <a:rPr lang="de-CH" smtClean="0"/>
              <a:pPr/>
              <a:t>25.06.2014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79CF8F8-5FA9-4B45-AF16-11F4DD378586}" type="datetime1">
              <a:rPr lang="de-CH" smtClean="0"/>
              <a:pPr/>
              <a:t>25.06.2014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EF6ABA6-649F-42BC-89D8-7D6818F785F0}" type="datetime1">
              <a:rPr lang="de-CH" smtClean="0"/>
              <a:pPr/>
              <a:t>25.06.2014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8D91BA7-95D5-438A-96E0-A932090CE0EB}" type="datetime1">
              <a:rPr lang="de-CH" smtClean="0"/>
              <a:pPr/>
              <a:t>25.06.2014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6275072-5BCF-4A82-8137-0F02E296A029}" type="datetime1">
              <a:rPr lang="de-CH" smtClean="0"/>
              <a:pPr/>
              <a:t>25.06.2014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8AD0748-E8DA-4284-8FED-1908127090F9}" type="datetime1">
              <a:rPr lang="de-CH" smtClean="0"/>
              <a:pPr/>
              <a:t>25.06.2014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104A5A0-889A-4474-BDDC-B62FB9454261}" type="datetime1">
              <a:rPr lang="de-CH" smtClean="0"/>
              <a:pPr/>
              <a:t>25.06.2014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EAF20C7-AE95-4DA0-8CB5-FEFF3B16A84B}" type="datetime1">
              <a:rPr lang="de-CH" smtClean="0"/>
              <a:pPr/>
              <a:t>25.06.2014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0054D47-FB2A-4E6A-B28B-E8D470ED79CB}" type="datetime1">
              <a:rPr lang="de-CH" smtClean="0"/>
              <a:pPr/>
              <a:t>25.06.2014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EC988635-2A42-47A3-BF09-5C971C0F9BDE}" type="datetime1">
              <a:rPr lang="de-CH" smtClean="0"/>
              <a:pPr/>
              <a:t>25.06.2014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1EDBD8C2-1531-4A5A-9DB8-3A912298F1F0}" type="datetime1">
              <a:rPr lang="de-CH" smtClean="0"/>
              <a:pPr/>
              <a:t>25.06.2014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FCA28B9-BF48-47D3-9DF2-D9E3C43A4097}" type="datetime1">
              <a:rPr lang="de-CH" smtClean="0"/>
              <a:pPr/>
              <a:t>25.06.2014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8513F14-4F47-4E0D-8D32-EBE7B76823E4}" type="datetime1">
              <a:rPr lang="de-CH" smtClean="0"/>
              <a:pPr/>
              <a:t>25.06.2014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6E79633-74BD-4A71-B902-80917C391B13}" type="datetime1">
              <a:rPr lang="de-CH" smtClean="0"/>
              <a:pPr/>
              <a:t>25.06.2014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9D088-27DC-4080-A240-86948479A28B}" type="datetime1">
              <a:rPr lang="de-CH" smtClean="0"/>
              <a:pPr/>
              <a:t>25.06.2014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1D337-1AC3-4C90-A6D6-C76901335803}" type="datetime1">
              <a:rPr lang="de-CH" smtClean="0"/>
              <a:pPr/>
              <a:t>25.06.2014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1D45D-C437-4629-92E5-447F4DCA3AC5}" type="datetime1">
              <a:rPr lang="de-CH" smtClean="0"/>
              <a:pPr/>
              <a:t>25.06.2014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dirty="0" smtClean="0"/>
              <a:t>Modul G-08/1b</a:t>
            </a:r>
            <a:br>
              <a:rPr lang="de-CH" dirty="0" smtClean="0"/>
            </a:br>
            <a:r>
              <a:rPr lang="de-CH" dirty="0" smtClean="0"/>
              <a:t>Finanzen</a:t>
            </a:r>
            <a:endParaRPr lang="de-CH" dirty="0"/>
          </a:p>
        </p:txBody>
      </p:sp>
      <p:sp>
        <p:nvSpPr>
          <p:cNvPr id="6" name="Untertitel 5"/>
          <p:cNvSpPr>
            <a:spLocks noGrp="1"/>
          </p:cNvSpPr>
          <p:nvPr>
            <p:ph type="subTitle" idx="1"/>
          </p:nvPr>
        </p:nvSpPr>
        <p:spPr/>
        <p:txBody>
          <a:bodyPr>
            <a:normAutofit/>
          </a:bodyPr>
          <a:lstStyle/>
          <a:p>
            <a:r>
              <a:rPr lang="de-CH" sz="2400" dirty="0">
                <a:solidFill>
                  <a:schemeClr val="bg1">
                    <a:lumMod val="50000"/>
                  </a:schemeClr>
                </a:solidFill>
              </a:rPr>
              <a:t>Jahresrechnung/Abschluss/</a:t>
            </a:r>
          </a:p>
          <a:p>
            <a:r>
              <a:rPr lang="de-CH" sz="2400" dirty="0" smtClean="0">
                <a:solidFill>
                  <a:schemeClr val="bg1">
                    <a:lumMod val="50000"/>
                  </a:schemeClr>
                </a:solidFill>
              </a:rPr>
              <a:t>Genehmigungsverfahren/ </a:t>
            </a:r>
            <a:endParaRPr lang="de-CH" sz="2400" dirty="0">
              <a:solidFill>
                <a:schemeClr val="bg1">
                  <a:lumMod val="50000"/>
                </a:schemeClr>
              </a:solidFill>
            </a:endParaRPr>
          </a:p>
          <a:p>
            <a:r>
              <a:rPr lang="de-CH" sz="2400" dirty="0" smtClean="0">
                <a:solidFill>
                  <a:schemeClr val="bg1">
                    <a:lumMod val="50000"/>
                  </a:schemeClr>
                </a:solidFill>
              </a:rPr>
              <a:t>Kreditoren/Debitoren</a:t>
            </a:r>
            <a:endParaRPr lang="de-CH" sz="2400" dirty="0">
              <a:solidFill>
                <a:schemeClr val="bg1">
                  <a:lumMod val="50000"/>
                </a:schemeClr>
              </a:solidFill>
            </a:endParaRPr>
          </a:p>
          <a:p>
            <a:endParaRPr lang="de-CH" sz="2400" dirty="0"/>
          </a:p>
        </p:txBody>
      </p:sp>
    </p:spTree>
    <p:extLst>
      <p:ext uri="{BB962C8B-B14F-4D97-AF65-F5344CB8AC3E}">
        <p14:creationId xmlns:p14="http://schemas.microsoft.com/office/powerpoint/2010/main" val="559338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87674F0A-37BA-4CE3-B1FD-DE57A7E2F2C6}" type="slidenum">
              <a:rPr lang="de-CH" smtClean="0"/>
              <a:pPr/>
              <a:t>10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362398121"/>
              </p:ext>
            </p:extLst>
          </p:nvPr>
        </p:nvGraphicFramePr>
        <p:xfrm>
          <a:off x="755576" y="980735"/>
          <a:ext cx="7632848" cy="5413062"/>
        </p:xfrm>
        <a:graphic>
          <a:graphicData uri="http://schemas.openxmlformats.org/drawingml/2006/table">
            <a:tbl>
              <a:tblPr>
                <a:tableStyleId>{5C22544A-7EE6-4342-B048-85BDC9FD1C3A}</a:tableStyleId>
              </a:tblPr>
              <a:tblGrid>
                <a:gridCol w="3787776"/>
                <a:gridCol w="1293753"/>
                <a:gridCol w="1257565"/>
                <a:gridCol w="1293754"/>
              </a:tblGrid>
              <a:tr h="156341">
                <a:tc>
                  <a:txBody>
                    <a:bodyPr/>
                    <a:lstStyle/>
                    <a:p>
                      <a:pPr algn="l" fontAlgn="b"/>
                      <a:r>
                        <a:rPr lang="de-CH" sz="800" u="none" strike="noStrike" dirty="0">
                          <a:effectLst/>
                        </a:rPr>
                        <a:t>Ergebnis und Erfolgsausweis Gemeinde Fislisbach</a:t>
                      </a:r>
                      <a:endParaRPr lang="de-CH" sz="800" b="1" i="0" u="none" strike="noStrike" dirty="0">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r>
              <a:tr h="128174">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r>
              <a:tr h="737037">
                <a:tc>
                  <a:txBody>
                    <a:bodyPr/>
                    <a:lstStyle/>
                    <a:p>
                      <a:pPr algn="l" fontAlgn="b"/>
                      <a:r>
                        <a:rPr lang="de-CH" sz="1700" u="none" strike="noStrike" dirty="0">
                          <a:effectLst/>
                        </a:rPr>
                        <a:t>EINWOHNERGEMEINDE</a:t>
                      </a:r>
                      <a:br>
                        <a:rPr lang="de-CH" sz="1700" u="none" strike="noStrike" dirty="0">
                          <a:effectLst/>
                        </a:rPr>
                      </a:br>
                      <a:r>
                        <a:rPr lang="de-CH" sz="1700" u="none" strike="noStrike" dirty="0">
                          <a:effectLst/>
                        </a:rPr>
                        <a:t>ohne Werke</a:t>
                      </a:r>
                      <a:endParaRPr lang="de-CH" sz="1700" b="1" i="0" u="none" strike="noStrike" dirty="0">
                        <a:solidFill>
                          <a:srgbClr val="FFFFFF"/>
                        </a:solidFill>
                        <a:effectLst/>
                        <a:latin typeface="Arial"/>
                      </a:endParaRPr>
                    </a:p>
                  </a:txBody>
                  <a:tcPr marL="6578" marR="6578" marT="6578" marB="0" anchor="b"/>
                </a:tc>
                <a:tc>
                  <a:txBody>
                    <a:bodyPr/>
                    <a:lstStyle/>
                    <a:p>
                      <a:pPr algn="r" fontAlgn="b"/>
                      <a:r>
                        <a:rPr lang="de-CH" sz="1000" u="none" strike="noStrike">
                          <a:effectLst/>
                        </a:rPr>
                        <a:t>Rechnung 2012</a:t>
                      </a:r>
                      <a:endParaRPr lang="de-CH" sz="1000" b="0" i="0" u="none" strike="noStrike">
                        <a:effectLst/>
                        <a:latin typeface="Arial"/>
                      </a:endParaRPr>
                    </a:p>
                  </a:txBody>
                  <a:tcPr marL="6578" marR="6578" marT="6578" marB="0" anchor="b"/>
                </a:tc>
                <a:tc>
                  <a:txBody>
                    <a:bodyPr/>
                    <a:lstStyle/>
                    <a:p>
                      <a:pPr algn="r" fontAlgn="b"/>
                      <a:r>
                        <a:rPr lang="de-CH" sz="1000" u="none" strike="noStrike" dirty="0">
                          <a:effectLst/>
                        </a:rPr>
                        <a:t>Budget 2012</a:t>
                      </a:r>
                      <a:endParaRPr lang="de-CH" sz="1000" b="0" i="0" u="none" strike="noStrike" dirty="0">
                        <a:effectLst/>
                        <a:latin typeface="Arial"/>
                      </a:endParaRPr>
                    </a:p>
                  </a:txBody>
                  <a:tcPr marL="6578" marR="6578" marT="6578" marB="0" anchor="b"/>
                </a:tc>
                <a:tc>
                  <a:txBody>
                    <a:bodyPr/>
                    <a:lstStyle/>
                    <a:p>
                      <a:pPr algn="r" fontAlgn="b"/>
                      <a:r>
                        <a:rPr lang="de-CH" sz="1000" u="none" strike="noStrike">
                          <a:effectLst/>
                        </a:rPr>
                        <a:t>Rechnung 2011</a:t>
                      </a:r>
                      <a:endParaRPr lang="de-CH" sz="1000" b="0" i="0" u="none" strike="noStrike">
                        <a:effectLst/>
                        <a:latin typeface="Arial"/>
                      </a:endParaRPr>
                    </a:p>
                  </a:txBody>
                  <a:tcPr marL="6578" marR="6578" marT="6578" marB="0" anchor="b"/>
                </a:tc>
              </a:tr>
              <a:tr h="128174">
                <a:tc>
                  <a:txBody>
                    <a:bodyPr/>
                    <a:lstStyle/>
                    <a:p>
                      <a:pPr algn="l" fontAlgn="b"/>
                      <a:r>
                        <a:rPr lang="de-CH" sz="700" u="none" strike="noStrike">
                          <a:effectLst/>
                        </a:rPr>
                        <a:t>ERFOLGSRECHNUNG</a:t>
                      </a:r>
                      <a:endParaRPr lang="de-CH" sz="700" b="1"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r>
              <a:tr h="128174">
                <a:tc>
                  <a:txBody>
                    <a:bodyPr/>
                    <a:lstStyle/>
                    <a:p>
                      <a:pPr algn="l" fontAlgn="b"/>
                      <a:r>
                        <a:rPr lang="de-CH" sz="700" b="1" u="none" strike="noStrike" dirty="0">
                          <a:effectLst/>
                        </a:rPr>
                        <a:t>Betrieblicher Aufwand</a:t>
                      </a:r>
                      <a:endParaRPr lang="de-CH" sz="700" b="1" i="0" u="none" strike="noStrike" dirty="0">
                        <a:effectLst/>
                        <a:latin typeface="Arial"/>
                      </a:endParaRPr>
                    </a:p>
                  </a:txBody>
                  <a:tcPr marL="6578" marR="6578" marT="6578" marB="0" anchor="b"/>
                </a:tc>
                <a:tc>
                  <a:txBody>
                    <a:bodyPr/>
                    <a:lstStyle/>
                    <a:p>
                      <a:pPr algn="r" fontAlgn="b"/>
                      <a:r>
                        <a:rPr lang="de-CH" sz="700" b="1" u="none" strike="noStrike" dirty="0">
                          <a:effectLst/>
                        </a:rPr>
                        <a:t>15'389'259.69 </a:t>
                      </a:r>
                      <a:endParaRPr lang="de-CH" sz="700" b="1" i="0" u="none" strike="noStrike" dirty="0">
                        <a:effectLst/>
                        <a:latin typeface="Arial"/>
                      </a:endParaRPr>
                    </a:p>
                  </a:txBody>
                  <a:tcPr marL="6578" marR="6578" marT="6578" marB="0" anchor="b"/>
                </a:tc>
                <a:tc>
                  <a:txBody>
                    <a:bodyPr/>
                    <a:lstStyle/>
                    <a:p>
                      <a:pPr algn="r" fontAlgn="b"/>
                      <a:r>
                        <a:rPr lang="de-CH" sz="700" b="1" u="none" strike="noStrike" dirty="0">
                          <a:effectLst/>
                        </a:rPr>
                        <a:t>15'471'400.00 </a:t>
                      </a:r>
                      <a:endParaRPr lang="de-CH" sz="700" b="1" i="0" u="none" strike="noStrike" dirty="0">
                        <a:effectLst/>
                        <a:latin typeface="Arial"/>
                      </a:endParaRPr>
                    </a:p>
                  </a:txBody>
                  <a:tcPr marL="6578" marR="6578" marT="6578" marB="0" anchor="b"/>
                </a:tc>
                <a:tc>
                  <a:txBody>
                    <a:bodyPr/>
                    <a:lstStyle/>
                    <a:p>
                      <a:pPr algn="r" fontAlgn="b"/>
                      <a:r>
                        <a:rPr lang="de-CH" sz="700" b="1" u="none" strike="noStrike" dirty="0">
                          <a:effectLst/>
                        </a:rPr>
                        <a:t>14'371'920.71 </a:t>
                      </a:r>
                      <a:endParaRPr lang="de-CH" sz="700" b="1" i="0" u="none" strike="noStrike" dirty="0">
                        <a:effectLst/>
                        <a:latin typeface="Arial"/>
                      </a:endParaRPr>
                    </a:p>
                  </a:txBody>
                  <a:tcPr marL="6578" marR="6578" marT="6578" marB="0" anchor="b"/>
                </a:tc>
              </a:tr>
              <a:tr h="128174">
                <a:tc>
                  <a:txBody>
                    <a:bodyPr/>
                    <a:lstStyle/>
                    <a:p>
                      <a:pPr algn="l" fontAlgn="b"/>
                      <a:r>
                        <a:rPr lang="de-CH" sz="700" u="none" strike="noStrike">
                          <a:effectLst/>
                        </a:rPr>
                        <a:t>30 Personalaufwand</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3'808'019.20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3'739'600.00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3'567'764.13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dirty="0">
                          <a:effectLst/>
                        </a:rPr>
                        <a:t>31 Sach- und übriger Betriebsaufwand</a:t>
                      </a:r>
                      <a:endParaRPr lang="de-CH" sz="700" b="0" i="0" u="none" strike="noStrike" dirty="0">
                        <a:effectLst/>
                        <a:latin typeface="Arial"/>
                      </a:endParaRPr>
                    </a:p>
                  </a:txBody>
                  <a:tcPr marL="6578" marR="6578" marT="6578" marB="0" anchor="b"/>
                </a:tc>
                <a:tc>
                  <a:txBody>
                    <a:bodyPr/>
                    <a:lstStyle/>
                    <a:p>
                      <a:pPr algn="r" fontAlgn="b"/>
                      <a:r>
                        <a:rPr lang="de-CH" sz="700" u="none" strike="noStrike">
                          <a:effectLst/>
                        </a:rPr>
                        <a:t>2'049'039.20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2'219'150.00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2'134'189.76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33 Abschreibungen Verwaltungsvermögen</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931'894.05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911'400.00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857'386.20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35 Einlagen Fonds/Spezialfinanzierungen</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7'200.00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30'000.00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23'700.00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36 Transferaufwand</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7'926'101.75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7'935'350.00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7'143'063.72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37</a:t>
                      </a:r>
                      <a:r>
                        <a:rPr lang="de-CH" sz="500" u="none" strike="noStrike">
                          <a:effectLst/>
                        </a:rPr>
                        <a:t> </a:t>
                      </a:r>
                      <a:r>
                        <a:rPr lang="de-CH" sz="700" u="none" strike="noStrike">
                          <a:effectLst/>
                        </a:rPr>
                        <a:t>Durchlaufende Beiträge</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0.00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0.00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39 Interne Verrechnungen</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667'005.49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635'900.00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645'816.90 </a:t>
                      </a:r>
                      <a:endParaRPr lang="de-CH" sz="700" b="0" i="0" u="none" strike="noStrike" dirty="0">
                        <a:effectLst/>
                        <a:latin typeface="Arial"/>
                      </a:endParaRPr>
                    </a:p>
                  </a:txBody>
                  <a:tcPr marL="6578" marR="6578" marT="6578" marB="0" anchor="b"/>
                </a:tc>
              </a:tr>
              <a:tr h="128174">
                <a:tc>
                  <a:txBody>
                    <a:bodyPr/>
                    <a:lstStyle/>
                    <a:p>
                      <a:pPr algn="l" fontAlgn="b"/>
                      <a:r>
                        <a:rPr lang="de-CH" sz="700" b="1" u="none" strike="noStrike" dirty="0">
                          <a:effectLst/>
                        </a:rPr>
                        <a:t>Betrieblicher Ertrag</a:t>
                      </a:r>
                      <a:endParaRPr lang="de-CH" sz="700" b="1" i="0" u="none" strike="noStrike" dirty="0">
                        <a:effectLst/>
                        <a:latin typeface="Arial"/>
                      </a:endParaRPr>
                    </a:p>
                  </a:txBody>
                  <a:tcPr marL="6578" marR="6578" marT="6578" marB="0" anchor="b"/>
                </a:tc>
                <a:tc>
                  <a:txBody>
                    <a:bodyPr/>
                    <a:lstStyle/>
                    <a:p>
                      <a:pPr algn="r" fontAlgn="b"/>
                      <a:r>
                        <a:rPr lang="de-CH" sz="700" b="1" u="none" strike="noStrike" dirty="0">
                          <a:effectLst/>
                        </a:rPr>
                        <a:t>16'146'569.00 </a:t>
                      </a:r>
                      <a:endParaRPr lang="de-CH" sz="700" b="1" i="0" u="none" strike="noStrike" dirty="0">
                        <a:effectLst/>
                        <a:latin typeface="Arial"/>
                      </a:endParaRPr>
                    </a:p>
                  </a:txBody>
                  <a:tcPr marL="6578" marR="6578" marT="6578" marB="0" anchor="b"/>
                </a:tc>
                <a:tc>
                  <a:txBody>
                    <a:bodyPr/>
                    <a:lstStyle/>
                    <a:p>
                      <a:pPr algn="r" fontAlgn="b"/>
                      <a:r>
                        <a:rPr lang="de-CH" sz="700" b="1" u="none" strike="noStrike" dirty="0">
                          <a:effectLst/>
                        </a:rPr>
                        <a:t>15'415'600.00 </a:t>
                      </a:r>
                      <a:endParaRPr lang="de-CH" sz="700" b="1" i="0" u="none" strike="noStrike" dirty="0">
                        <a:effectLst/>
                        <a:latin typeface="Arial"/>
                      </a:endParaRPr>
                    </a:p>
                  </a:txBody>
                  <a:tcPr marL="6578" marR="6578" marT="6578" marB="0" anchor="b"/>
                </a:tc>
                <a:tc>
                  <a:txBody>
                    <a:bodyPr/>
                    <a:lstStyle/>
                    <a:p>
                      <a:pPr algn="r" fontAlgn="b"/>
                      <a:r>
                        <a:rPr lang="de-CH" sz="700" b="1" u="none" strike="noStrike" dirty="0">
                          <a:effectLst/>
                        </a:rPr>
                        <a:t>15'228'222.28 </a:t>
                      </a:r>
                      <a:endParaRPr lang="de-CH" sz="700" b="1" i="0" u="none" strike="noStrike" dirty="0">
                        <a:effectLst/>
                        <a:latin typeface="Arial"/>
                      </a:endParaRPr>
                    </a:p>
                  </a:txBody>
                  <a:tcPr marL="6578" marR="6578" marT="6578" marB="0" anchor="b"/>
                </a:tc>
              </a:tr>
              <a:tr h="128174">
                <a:tc>
                  <a:txBody>
                    <a:bodyPr/>
                    <a:lstStyle/>
                    <a:p>
                      <a:pPr algn="l" fontAlgn="b"/>
                      <a:r>
                        <a:rPr lang="de-CH" sz="700" u="none" strike="noStrike">
                          <a:effectLst/>
                        </a:rPr>
                        <a:t>40 Fiskalertrag</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13'196'854.90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13'036'000.00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12'842'287.25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41 Regalien und Konzessionen</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1'000.00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1'000.00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42 Entgelte</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1'490'991.04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1'231'200.00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1'142'907.27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43 Verschiedene Erträge</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0.00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0.00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45 Entnahmen Fonds/Spezialfinanzierungen</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36'637.20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36'500.00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47'349.55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46 Transferertrag</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726'627.42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507'100.00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579'647.76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47 Durchlaufende Beiträge</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0.00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0.00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49 Interne Verrechnungen</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694'458.44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604'800.00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615'030.45 </a:t>
                      </a:r>
                      <a:endParaRPr lang="de-CH" sz="700" b="0" i="0" u="none" strike="noStrike" dirty="0">
                        <a:effectLst/>
                        <a:latin typeface="Arial"/>
                      </a:endParaRPr>
                    </a:p>
                  </a:txBody>
                  <a:tcPr marL="6578" marR="6578" marT="6578" marB="0" anchor="b"/>
                </a:tc>
              </a:tr>
              <a:tr h="156341">
                <a:tc>
                  <a:txBody>
                    <a:bodyPr/>
                    <a:lstStyle/>
                    <a:p>
                      <a:pPr algn="l" fontAlgn="b"/>
                      <a:r>
                        <a:rPr lang="de-CH" sz="800" b="1" u="none" strike="noStrike" dirty="0">
                          <a:effectLst/>
                        </a:rPr>
                        <a:t>Ergebnis aus betrieblicher Tätigkeit</a:t>
                      </a:r>
                      <a:endParaRPr lang="de-CH" sz="800" b="1" i="0" u="none" strike="noStrike" dirty="0">
                        <a:effectLst/>
                        <a:latin typeface="Arial"/>
                      </a:endParaRPr>
                    </a:p>
                  </a:txBody>
                  <a:tcPr marL="6578" marR="6578" marT="6578" marB="0" anchor="b"/>
                </a:tc>
                <a:tc>
                  <a:txBody>
                    <a:bodyPr/>
                    <a:lstStyle/>
                    <a:p>
                      <a:pPr algn="r" fontAlgn="b"/>
                      <a:r>
                        <a:rPr lang="de-CH" sz="800" b="1" u="none" strike="noStrike" dirty="0">
                          <a:effectLst/>
                        </a:rPr>
                        <a:t>757'309.31 </a:t>
                      </a:r>
                      <a:endParaRPr lang="de-CH" sz="800" b="1" i="0" u="none" strike="noStrike" dirty="0">
                        <a:effectLst/>
                        <a:latin typeface="Arial"/>
                      </a:endParaRPr>
                    </a:p>
                  </a:txBody>
                  <a:tcPr marL="6578" marR="6578" marT="6578" marB="0" anchor="b"/>
                </a:tc>
                <a:tc>
                  <a:txBody>
                    <a:bodyPr/>
                    <a:lstStyle/>
                    <a:p>
                      <a:pPr algn="r" fontAlgn="b"/>
                      <a:r>
                        <a:rPr lang="de-CH" sz="800" b="1" u="none" strike="noStrike" dirty="0">
                          <a:effectLst/>
                        </a:rPr>
                        <a:t>-55'800.00 </a:t>
                      </a:r>
                      <a:endParaRPr lang="de-CH" sz="800" b="1" i="0" u="none" strike="noStrike" dirty="0">
                        <a:effectLst/>
                        <a:latin typeface="Arial"/>
                      </a:endParaRPr>
                    </a:p>
                  </a:txBody>
                  <a:tcPr marL="6578" marR="6578" marT="6578" marB="0" anchor="b"/>
                </a:tc>
                <a:tc>
                  <a:txBody>
                    <a:bodyPr/>
                    <a:lstStyle/>
                    <a:p>
                      <a:pPr algn="r" fontAlgn="b"/>
                      <a:r>
                        <a:rPr lang="de-CH" sz="800" b="1" u="none" strike="noStrike" dirty="0">
                          <a:effectLst/>
                        </a:rPr>
                        <a:t>856'301.57 </a:t>
                      </a:r>
                      <a:endParaRPr lang="de-CH" sz="800" b="1" i="0" u="none" strike="noStrike" dirty="0">
                        <a:effectLst/>
                        <a:latin typeface="Arial"/>
                      </a:endParaRPr>
                    </a:p>
                  </a:txBody>
                  <a:tcPr marL="6578" marR="6578" marT="6578" marB="0" anchor="b"/>
                </a:tc>
              </a:tr>
              <a:tr h="128174">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dirty="0">
                          <a:effectLst/>
                        </a:rPr>
                        <a:t>34 Finanzaufwand</a:t>
                      </a:r>
                      <a:endParaRPr lang="de-CH" sz="700" b="0" i="0" u="none" strike="noStrike" dirty="0">
                        <a:effectLst/>
                        <a:latin typeface="Arial"/>
                      </a:endParaRPr>
                    </a:p>
                  </a:txBody>
                  <a:tcPr marL="6578" marR="6578" marT="6578" marB="0" anchor="b"/>
                </a:tc>
                <a:tc>
                  <a:txBody>
                    <a:bodyPr/>
                    <a:lstStyle/>
                    <a:p>
                      <a:pPr algn="r" fontAlgn="b"/>
                      <a:r>
                        <a:rPr lang="de-CH" sz="700" u="none" strike="noStrike">
                          <a:effectLst/>
                        </a:rPr>
                        <a:t>95'408.95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105'200.00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104'229.39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44 Finanzertrag</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96'225.51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89'900.00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114'520.61 </a:t>
                      </a:r>
                      <a:endParaRPr lang="de-CH" sz="700" b="0" i="0" u="none" strike="noStrike" dirty="0">
                        <a:effectLst/>
                        <a:latin typeface="Arial"/>
                      </a:endParaRPr>
                    </a:p>
                  </a:txBody>
                  <a:tcPr marL="6578" marR="6578" marT="6578" marB="0" anchor="b"/>
                </a:tc>
              </a:tr>
              <a:tr h="156341">
                <a:tc>
                  <a:txBody>
                    <a:bodyPr/>
                    <a:lstStyle/>
                    <a:p>
                      <a:pPr algn="l" fontAlgn="b"/>
                      <a:r>
                        <a:rPr lang="de-CH" sz="800" b="1" u="none" strike="noStrike" dirty="0">
                          <a:effectLst/>
                        </a:rPr>
                        <a:t>Ergebnis aus Finanzierung</a:t>
                      </a:r>
                      <a:endParaRPr lang="de-CH" sz="800" b="1" i="0" u="none" strike="noStrike" dirty="0">
                        <a:effectLst/>
                        <a:latin typeface="Arial"/>
                      </a:endParaRPr>
                    </a:p>
                  </a:txBody>
                  <a:tcPr marL="6578" marR="6578" marT="6578" marB="0" anchor="b"/>
                </a:tc>
                <a:tc>
                  <a:txBody>
                    <a:bodyPr/>
                    <a:lstStyle/>
                    <a:p>
                      <a:pPr algn="r" fontAlgn="b"/>
                      <a:r>
                        <a:rPr lang="de-CH" sz="800" b="1" u="none" strike="noStrike" dirty="0">
                          <a:effectLst/>
                        </a:rPr>
                        <a:t>816.56 </a:t>
                      </a:r>
                      <a:endParaRPr lang="de-CH" sz="800" b="1" i="0" u="none" strike="noStrike" dirty="0">
                        <a:effectLst/>
                        <a:latin typeface="Arial"/>
                      </a:endParaRPr>
                    </a:p>
                  </a:txBody>
                  <a:tcPr marL="6578" marR="6578" marT="6578" marB="0" anchor="b"/>
                </a:tc>
                <a:tc>
                  <a:txBody>
                    <a:bodyPr/>
                    <a:lstStyle/>
                    <a:p>
                      <a:pPr algn="r" fontAlgn="b"/>
                      <a:r>
                        <a:rPr lang="de-CH" sz="800" b="1" u="none" strike="noStrike" dirty="0">
                          <a:effectLst/>
                        </a:rPr>
                        <a:t>-15'300.00 </a:t>
                      </a:r>
                      <a:endParaRPr lang="de-CH" sz="800" b="1" i="0" u="none" strike="noStrike" dirty="0">
                        <a:effectLst/>
                        <a:latin typeface="Arial"/>
                      </a:endParaRPr>
                    </a:p>
                  </a:txBody>
                  <a:tcPr marL="6578" marR="6578" marT="6578" marB="0" anchor="b"/>
                </a:tc>
                <a:tc>
                  <a:txBody>
                    <a:bodyPr/>
                    <a:lstStyle/>
                    <a:p>
                      <a:pPr algn="r" fontAlgn="b"/>
                      <a:r>
                        <a:rPr lang="de-CH" sz="800" b="1" u="none" strike="noStrike" dirty="0">
                          <a:effectLst/>
                        </a:rPr>
                        <a:t>10'291.22 </a:t>
                      </a:r>
                      <a:endParaRPr lang="de-CH" sz="800" b="1" i="0" u="none" strike="noStrike" dirty="0">
                        <a:effectLst/>
                        <a:latin typeface="Arial"/>
                      </a:endParaRPr>
                    </a:p>
                  </a:txBody>
                  <a:tcPr marL="6578" marR="6578" marT="6578" marB="0" anchor="b"/>
                </a:tc>
              </a:tr>
              <a:tr h="128174">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dirty="0">
                        <a:effectLst/>
                        <a:latin typeface="Arial"/>
                      </a:endParaRPr>
                    </a:p>
                  </a:txBody>
                  <a:tcPr marL="6578" marR="6578" marT="6578" marB="0" anchor="b"/>
                </a:tc>
              </a:tr>
              <a:tr h="156341">
                <a:tc>
                  <a:txBody>
                    <a:bodyPr/>
                    <a:lstStyle/>
                    <a:p>
                      <a:pPr algn="l" fontAlgn="b"/>
                      <a:r>
                        <a:rPr lang="de-CH" sz="1200" b="1" u="none" strike="noStrike" dirty="0">
                          <a:effectLst/>
                        </a:rPr>
                        <a:t>Operatives Ergebnis</a:t>
                      </a:r>
                      <a:endParaRPr lang="de-CH" sz="1200" b="1" i="0" u="none" strike="noStrike" dirty="0">
                        <a:effectLst/>
                        <a:latin typeface="Arial"/>
                      </a:endParaRPr>
                    </a:p>
                  </a:txBody>
                  <a:tcPr marL="6578" marR="6578" marT="6578" marB="0" anchor="b"/>
                </a:tc>
                <a:tc>
                  <a:txBody>
                    <a:bodyPr/>
                    <a:lstStyle/>
                    <a:p>
                      <a:pPr algn="r" fontAlgn="b"/>
                      <a:r>
                        <a:rPr lang="de-CH" sz="1200" b="1" u="none" strike="noStrike" dirty="0">
                          <a:effectLst/>
                        </a:rPr>
                        <a:t>             758'125.87 </a:t>
                      </a:r>
                      <a:endParaRPr lang="de-CH" sz="1200" b="1" i="0" u="none" strike="noStrike" dirty="0">
                        <a:effectLst/>
                        <a:latin typeface="Arial"/>
                      </a:endParaRPr>
                    </a:p>
                  </a:txBody>
                  <a:tcPr marL="6578" marR="6578" marT="6578" marB="0" anchor="b"/>
                </a:tc>
                <a:tc>
                  <a:txBody>
                    <a:bodyPr/>
                    <a:lstStyle/>
                    <a:p>
                      <a:pPr algn="r" fontAlgn="b"/>
                      <a:r>
                        <a:rPr lang="de-CH" sz="1200" b="1" u="none" strike="noStrike" dirty="0">
                          <a:effectLst/>
                        </a:rPr>
                        <a:t>            </a:t>
                      </a:r>
                      <a:r>
                        <a:rPr lang="de-CH" sz="1200" b="1" u="none" strike="noStrike" dirty="0" smtClean="0">
                          <a:effectLst/>
                        </a:rPr>
                        <a:t>-71'100.00 </a:t>
                      </a:r>
                      <a:endParaRPr lang="de-CH" sz="1200" b="1" i="0" u="none" strike="noStrike" dirty="0">
                        <a:effectLst/>
                        <a:latin typeface="Arial"/>
                      </a:endParaRPr>
                    </a:p>
                  </a:txBody>
                  <a:tcPr marL="6578" marR="6578" marT="6578" marB="0" anchor="b"/>
                </a:tc>
                <a:tc>
                  <a:txBody>
                    <a:bodyPr/>
                    <a:lstStyle/>
                    <a:p>
                      <a:pPr algn="r" fontAlgn="b"/>
                      <a:r>
                        <a:rPr lang="de-CH" sz="1200" b="1" u="none" strike="noStrike" dirty="0">
                          <a:effectLst/>
                        </a:rPr>
                        <a:t>             866'592.79 </a:t>
                      </a:r>
                      <a:endParaRPr lang="de-CH" sz="1200" b="1" i="0" u="none" strike="noStrike" dirty="0">
                        <a:effectLst/>
                        <a:latin typeface="Arial"/>
                      </a:endParaRPr>
                    </a:p>
                  </a:txBody>
                  <a:tcPr marL="6578" marR="6578" marT="6578" marB="0" anchor="b"/>
                </a:tc>
              </a:tr>
              <a:tr h="128174">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a:effectLst/>
                        <a:latin typeface="Arial"/>
                      </a:endParaRPr>
                    </a:p>
                  </a:txBody>
                  <a:tcPr marL="6578" marR="6578" marT="6578" marB="0" anchor="b"/>
                </a:tc>
                <a:tc>
                  <a:txBody>
                    <a:bodyPr/>
                    <a:lstStyle/>
                    <a:p>
                      <a:pPr algn="l" fontAlgn="b"/>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38 Ausserordentlicher Aufwand</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0.00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0.00 </a:t>
                      </a:r>
                      <a:endParaRPr lang="de-CH" sz="700" b="0" i="0" u="none" strike="noStrike" dirty="0">
                        <a:effectLst/>
                        <a:latin typeface="Arial"/>
                      </a:endParaRPr>
                    </a:p>
                  </a:txBody>
                  <a:tcPr marL="6578" marR="6578" marT="6578" marB="0" anchor="b"/>
                </a:tc>
              </a:tr>
              <a:tr h="128174">
                <a:tc>
                  <a:txBody>
                    <a:bodyPr/>
                    <a:lstStyle/>
                    <a:p>
                      <a:pPr algn="l" fontAlgn="b"/>
                      <a:r>
                        <a:rPr lang="de-CH" sz="700" u="none" strike="noStrike">
                          <a:effectLst/>
                        </a:rPr>
                        <a:t>48 Ausserordentlicher Ertrag</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500'000.00 </a:t>
                      </a:r>
                      <a:endParaRPr lang="de-CH" sz="700" b="0" i="0" u="none" strike="noStrike">
                        <a:effectLst/>
                        <a:latin typeface="Arial"/>
                      </a:endParaRPr>
                    </a:p>
                  </a:txBody>
                  <a:tcPr marL="6578" marR="6578" marT="6578" marB="0" anchor="b"/>
                </a:tc>
                <a:tc>
                  <a:txBody>
                    <a:bodyPr/>
                    <a:lstStyle/>
                    <a:p>
                      <a:pPr algn="r" fontAlgn="b"/>
                      <a:r>
                        <a:rPr lang="de-CH" sz="700" u="none" strike="noStrike">
                          <a:effectLst/>
                        </a:rPr>
                        <a:t>0.00 </a:t>
                      </a:r>
                      <a:endParaRPr lang="de-CH" sz="700" b="0" i="0" u="none" strike="noStrike">
                        <a:effectLst/>
                        <a:latin typeface="Arial"/>
                      </a:endParaRPr>
                    </a:p>
                  </a:txBody>
                  <a:tcPr marL="6578" marR="6578" marT="6578" marB="0" anchor="b"/>
                </a:tc>
                <a:tc>
                  <a:txBody>
                    <a:bodyPr/>
                    <a:lstStyle/>
                    <a:p>
                      <a:pPr algn="r" fontAlgn="b"/>
                      <a:r>
                        <a:rPr lang="de-CH" sz="700" u="none" strike="noStrike" dirty="0">
                          <a:effectLst/>
                        </a:rPr>
                        <a:t>0.00 </a:t>
                      </a:r>
                      <a:endParaRPr lang="de-CH" sz="700" b="0" i="0" u="none" strike="noStrike" dirty="0">
                        <a:effectLst/>
                        <a:latin typeface="Arial"/>
                      </a:endParaRPr>
                    </a:p>
                  </a:txBody>
                  <a:tcPr marL="6578" marR="6578" marT="6578" marB="0" anchor="b"/>
                </a:tc>
              </a:tr>
              <a:tr h="156341">
                <a:tc>
                  <a:txBody>
                    <a:bodyPr/>
                    <a:lstStyle/>
                    <a:p>
                      <a:pPr algn="l" fontAlgn="b"/>
                      <a:r>
                        <a:rPr lang="de-CH" sz="800" b="1" u="none" strike="noStrike" dirty="0">
                          <a:effectLst/>
                        </a:rPr>
                        <a:t>Ausserordentliches Ergebnis</a:t>
                      </a:r>
                      <a:endParaRPr lang="de-CH" sz="800" b="1" i="0" u="none" strike="noStrike" dirty="0">
                        <a:effectLst/>
                        <a:latin typeface="Arial"/>
                      </a:endParaRPr>
                    </a:p>
                  </a:txBody>
                  <a:tcPr marL="6578" marR="6578" marT="6578" marB="0" anchor="b"/>
                </a:tc>
                <a:tc>
                  <a:txBody>
                    <a:bodyPr/>
                    <a:lstStyle/>
                    <a:p>
                      <a:pPr algn="r" fontAlgn="b"/>
                      <a:r>
                        <a:rPr lang="de-CH" sz="800" b="1" u="none" strike="noStrike" dirty="0">
                          <a:effectLst/>
                        </a:rPr>
                        <a:t>500'000.00 </a:t>
                      </a:r>
                      <a:endParaRPr lang="de-CH" sz="800" b="1" i="0" u="none" strike="noStrike" dirty="0">
                        <a:effectLst/>
                        <a:latin typeface="Arial"/>
                      </a:endParaRPr>
                    </a:p>
                  </a:txBody>
                  <a:tcPr marL="6578" marR="6578" marT="6578" marB="0" anchor="b"/>
                </a:tc>
                <a:tc>
                  <a:txBody>
                    <a:bodyPr/>
                    <a:lstStyle/>
                    <a:p>
                      <a:pPr algn="r" fontAlgn="b"/>
                      <a:r>
                        <a:rPr lang="de-CH" sz="800" b="1" u="none" strike="noStrike" dirty="0">
                          <a:effectLst/>
                        </a:rPr>
                        <a:t>0.00 </a:t>
                      </a:r>
                      <a:endParaRPr lang="de-CH" sz="800" b="1" i="0" u="none" strike="noStrike" dirty="0">
                        <a:effectLst/>
                        <a:latin typeface="Arial"/>
                      </a:endParaRPr>
                    </a:p>
                  </a:txBody>
                  <a:tcPr marL="6578" marR="6578" marT="6578" marB="0" anchor="b"/>
                </a:tc>
                <a:tc>
                  <a:txBody>
                    <a:bodyPr/>
                    <a:lstStyle/>
                    <a:p>
                      <a:pPr algn="r" fontAlgn="b"/>
                      <a:r>
                        <a:rPr lang="de-CH" sz="800" b="1" u="none" strike="noStrike" dirty="0">
                          <a:effectLst/>
                        </a:rPr>
                        <a:t>0.00 </a:t>
                      </a:r>
                      <a:endParaRPr lang="de-CH" sz="800" b="1" i="0" u="none" strike="noStrike" dirty="0">
                        <a:effectLst/>
                        <a:latin typeface="Arial"/>
                      </a:endParaRPr>
                    </a:p>
                  </a:txBody>
                  <a:tcPr marL="6578" marR="6578" marT="6578" marB="0" anchor="b"/>
                </a:tc>
              </a:tr>
              <a:tr h="156341">
                <a:tc>
                  <a:txBody>
                    <a:bodyPr/>
                    <a:lstStyle/>
                    <a:p>
                      <a:pPr algn="l" fontAlgn="b"/>
                      <a:endParaRPr lang="de-CH" sz="800" b="1" i="0" u="none" strike="noStrike">
                        <a:effectLst/>
                        <a:latin typeface="Arial"/>
                      </a:endParaRPr>
                    </a:p>
                  </a:txBody>
                  <a:tcPr marL="6578" marR="6578" marT="6578" marB="0" anchor="b"/>
                </a:tc>
                <a:tc>
                  <a:txBody>
                    <a:bodyPr/>
                    <a:lstStyle/>
                    <a:p>
                      <a:pPr algn="l" fontAlgn="b"/>
                      <a:endParaRPr lang="de-CH" sz="800" b="1" i="0" u="none" strike="noStrike">
                        <a:effectLst/>
                        <a:latin typeface="Arial"/>
                      </a:endParaRPr>
                    </a:p>
                  </a:txBody>
                  <a:tcPr marL="6578" marR="6578" marT="6578" marB="0" anchor="b"/>
                </a:tc>
                <a:tc>
                  <a:txBody>
                    <a:bodyPr/>
                    <a:lstStyle/>
                    <a:p>
                      <a:pPr algn="l" fontAlgn="b"/>
                      <a:endParaRPr lang="de-CH" sz="800" b="1" i="0" u="none" strike="noStrike">
                        <a:effectLst/>
                        <a:latin typeface="Arial"/>
                      </a:endParaRPr>
                    </a:p>
                  </a:txBody>
                  <a:tcPr marL="6578" marR="6578" marT="6578" marB="0" anchor="b"/>
                </a:tc>
                <a:tc>
                  <a:txBody>
                    <a:bodyPr/>
                    <a:lstStyle/>
                    <a:p>
                      <a:pPr algn="l" fontAlgn="b"/>
                      <a:endParaRPr lang="de-CH" sz="800" b="1" i="0" u="none" strike="noStrike" dirty="0">
                        <a:effectLst/>
                        <a:latin typeface="Arial"/>
                      </a:endParaRPr>
                    </a:p>
                  </a:txBody>
                  <a:tcPr marL="6578" marR="6578" marT="6578" marB="0" anchor="b"/>
                </a:tc>
              </a:tr>
              <a:tr h="156341">
                <a:tc>
                  <a:txBody>
                    <a:bodyPr/>
                    <a:lstStyle/>
                    <a:p>
                      <a:pPr algn="l" fontAlgn="b"/>
                      <a:r>
                        <a:rPr lang="de-CH" sz="1200" b="1" u="none" strike="noStrike" dirty="0">
                          <a:effectLst/>
                        </a:rPr>
                        <a:t>Gesamtergebnis Erfolgsrechnung ER</a:t>
                      </a:r>
                      <a:endParaRPr lang="de-CH" sz="1200" b="1" i="0" u="none" strike="noStrike" dirty="0">
                        <a:effectLst/>
                        <a:latin typeface="Arial"/>
                      </a:endParaRPr>
                    </a:p>
                  </a:txBody>
                  <a:tcPr marL="6578" marR="6578" marT="6578" marB="0" anchor="b"/>
                </a:tc>
                <a:tc>
                  <a:txBody>
                    <a:bodyPr/>
                    <a:lstStyle/>
                    <a:p>
                      <a:pPr algn="r" fontAlgn="b"/>
                      <a:r>
                        <a:rPr lang="de-CH" sz="1200" b="1" u="none" strike="noStrike" dirty="0">
                          <a:effectLst/>
                        </a:rPr>
                        <a:t>1'258'125.87 </a:t>
                      </a:r>
                      <a:endParaRPr lang="de-CH" sz="1200" b="1" i="0" u="none" strike="noStrike" dirty="0">
                        <a:effectLst/>
                        <a:latin typeface="Arial"/>
                      </a:endParaRPr>
                    </a:p>
                  </a:txBody>
                  <a:tcPr marL="6578" marR="6578" marT="6578" marB="0" anchor="b"/>
                </a:tc>
                <a:tc>
                  <a:txBody>
                    <a:bodyPr/>
                    <a:lstStyle/>
                    <a:p>
                      <a:pPr algn="r" fontAlgn="b"/>
                      <a:r>
                        <a:rPr lang="de-CH" sz="1200" b="1" u="none" strike="noStrike" dirty="0">
                          <a:effectLst/>
                        </a:rPr>
                        <a:t>-71'100.00 </a:t>
                      </a:r>
                      <a:endParaRPr lang="de-CH" sz="1200" b="1" i="0" u="none" strike="noStrike" dirty="0">
                        <a:effectLst/>
                        <a:latin typeface="Arial"/>
                      </a:endParaRPr>
                    </a:p>
                  </a:txBody>
                  <a:tcPr marL="6578" marR="6578" marT="6578" marB="0" anchor="b"/>
                </a:tc>
                <a:tc>
                  <a:txBody>
                    <a:bodyPr/>
                    <a:lstStyle/>
                    <a:p>
                      <a:pPr algn="r" fontAlgn="b"/>
                      <a:r>
                        <a:rPr lang="de-CH" sz="1200" b="1" u="none" strike="noStrike" dirty="0">
                          <a:effectLst/>
                        </a:rPr>
                        <a:t>866'592.79 </a:t>
                      </a:r>
                      <a:endParaRPr lang="de-CH" sz="1200" b="1" i="0" u="none" strike="noStrike" dirty="0">
                        <a:effectLst/>
                        <a:latin typeface="Arial"/>
                      </a:endParaRPr>
                    </a:p>
                  </a:txBody>
                  <a:tcPr marL="6578" marR="6578" marT="6578" marB="0" anchor="b"/>
                </a:tc>
              </a:tr>
            </a:tbl>
          </a:graphicData>
        </a:graphic>
      </p:graphicFrame>
      <p:sp>
        <p:nvSpPr>
          <p:cNvPr id="9" name="Pfeil nach rechts 8"/>
          <p:cNvSpPr/>
          <p:nvPr/>
        </p:nvSpPr>
        <p:spPr>
          <a:xfrm>
            <a:off x="107504" y="1916832"/>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2" name="Pfeil nach rechts 11"/>
          <p:cNvSpPr/>
          <p:nvPr/>
        </p:nvSpPr>
        <p:spPr>
          <a:xfrm>
            <a:off x="107504" y="4293096"/>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3" name="Pfeil nach rechts 12"/>
          <p:cNvSpPr/>
          <p:nvPr/>
        </p:nvSpPr>
        <p:spPr>
          <a:xfrm>
            <a:off x="107504" y="4797152"/>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4" name="Pfeil nach rechts 13"/>
          <p:cNvSpPr/>
          <p:nvPr/>
        </p:nvSpPr>
        <p:spPr>
          <a:xfrm>
            <a:off x="83236" y="5229200"/>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5" name="Pfeil nach rechts 14"/>
          <p:cNvSpPr/>
          <p:nvPr/>
        </p:nvSpPr>
        <p:spPr>
          <a:xfrm>
            <a:off x="99180" y="5845616"/>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6" name="Pfeil nach rechts 15"/>
          <p:cNvSpPr/>
          <p:nvPr/>
        </p:nvSpPr>
        <p:spPr>
          <a:xfrm>
            <a:off x="107504" y="6165304"/>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2740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87674F0A-37BA-4CE3-B1FD-DE57A7E2F2C6}" type="slidenum">
              <a:rPr lang="de-CH" smtClean="0"/>
              <a:pPr/>
              <a:t>11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754978580"/>
              </p:ext>
            </p:extLst>
          </p:nvPr>
        </p:nvGraphicFramePr>
        <p:xfrm>
          <a:off x="869206" y="980718"/>
          <a:ext cx="7879257" cy="5145449"/>
        </p:xfrm>
        <a:graphic>
          <a:graphicData uri="http://schemas.openxmlformats.org/drawingml/2006/table">
            <a:tbl>
              <a:tblPr>
                <a:tableStyleId>{5C22544A-7EE6-4342-B048-85BDC9FD1C3A}</a:tableStyleId>
              </a:tblPr>
              <a:tblGrid>
                <a:gridCol w="3910054"/>
                <a:gridCol w="1335520"/>
                <a:gridCol w="1298163"/>
                <a:gridCol w="1335520"/>
              </a:tblGrid>
              <a:tr h="989121">
                <a:tc>
                  <a:txBody>
                    <a:bodyPr/>
                    <a:lstStyle/>
                    <a:p>
                      <a:pPr algn="l" fontAlgn="b"/>
                      <a:r>
                        <a:rPr lang="de-CH" sz="2200" u="none" strike="noStrike" dirty="0">
                          <a:effectLst/>
                        </a:rPr>
                        <a:t>EINWOHNERGEMEINDE</a:t>
                      </a:r>
                      <a:br>
                        <a:rPr lang="de-CH" sz="2200" u="none" strike="noStrike" dirty="0">
                          <a:effectLst/>
                        </a:rPr>
                      </a:br>
                      <a:r>
                        <a:rPr lang="de-CH" sz="2200" u="none" strike="noStrike" dirty="0">
                          <a:effectLst/>
                        </a:rPr>
                        <a:t>ohne Werke</a:t>
                      </a:r>
                      <a:endParaRPr lang="de-CH" sz="2200" b="1" i="0" u="none" strike="noStrike" dirty="0">
                        <a:solidFill>
                          <a:srgbClr val="FFFFFF"/>
                        </a:solidFill>
                        <a:effectLst/>
                        <a:latin typeface="Arial"/>
                      </a:endParaRPr>
                    </a:p>
                  </a:txBody>
                  <a:tcPr marL="8788" marR="8788" marT="8788" marB="0" anchor="b"/>
                </a:tc>
                <a:tc>
                  <a:txBody>
                    <a:bodyPr/>
                    <a:lstStyle/>
                    <a:p>
                      <a:pPr algn="r" fontAlgn="b"/>
                      <a:r>
                        <a:rPr lang="de-CH" sz="1300" u="none" strike="noStrike">
                          <a:effectLst/>
                        </a:rPr>
                        <a:t>Rechung 2012</a:t>
                      </a:r>
                      <a:endParaRPr lang="de-CH" sz="1300" b="0" i="0" u="none" strike="noStrike">
                        <a:effectLst/>
                        <a:latin typeface="Arial"/>
                      </a:endParaRPr>
                    </a:p>
                  </a:txBody>
                  <a:tcPr marL="8788" marR="8788" marT="8788" marB="0" anchor="b"/>
                </a:tc>
                <a:tc>
                  <a:txBody>
                    <a:bodyPr/>
                    <a:lstStyle/>
                    <a:p>
                      <a:pPr algn="r" fontAlgn="b"/>
                      <a:r>
                        <a:rPr lang="de-CH" sz="1300" u="none" strike="noStrike">
                          <a:effectLst/>
                        </a:rPr>
                        <a:t>Budget 2012</a:t>
                      </a:r>
                      <a:endParaRPr lang="de-CH" sz="1300" b="0" i="0" u="none" strike="noStrike">
                        <a:effectLst/>
                        <a:latin typeface="Arial"/>
                      </a:endParaRPr>
                    </a:p>
                  </a:txBody>
                  <a:tcPr marL="8788" marR="8788" marT="8788" marB="0" anchor="b"/>
                </a:tc>
                <a:tc>
                  <a:txBody>
                    <a:bodyPr/>
                    <a:lstStyle/>
                    <a:p>
                      <a:pPr algn="r" fontAlgn="b"/>
                      <a:r>
                        <a:rPr lang="de-CH" sz="1300" u="none" strike="noStrike">
                          <a:effectLst/>
                        </a:rPr>
                        <a:t>Rechnung 2011</a:t>
                      </a:r>
                      <a:endParaRPr lang="de-CH" sz="1300" b="0" i="0" u="none" strike="noStrike">
                        <a:effectLst/>
                        <a:latin typeface="Arial"/>
                      </a:endParaRPr>
                    </a:p>
                  </a:txBody>
                  <a:tcPr marL="8788" marR="8788" marT="8788" marB="0" anchor="b"/>
                </a:tc>
              </a:tr>
              <a:tr h="169850">
                <a:tc>
                  <a:txBody>
                    <a:bodyPr/>
                    <a:lstStyle/>
                    <a:p>
                      <a:pPr algn="l" fontAlgn="b"/>
                      <a:r>
                        <a:rPr lang="de-CH" sz="900" u="none" strike="noStrike">
                          <a:effectLst/>
                        </a:rPr>
                        <a:t>INVESTITIONSRECHNUNG</a:t>
                      </a:r>
                      <a:endParaRPr lang="de-CH" sz="900" b="1" i="0" u="none" strike="noStrike">
                        <a:effectLst/>
                        <a:latin typeface="Arial"/>
                      </a:endParaRPr>
                    </a:p>
                  </a:txBody>
                  <a:tcPr marL="8788" marR="8788" marT="8788" marB="0" anchor="b"/>
                </a:tc>
                <a:tc>
                  <a:txBody>
                    <a:bodyPr/>
                    <a:lstStyle/>
                    <a:p>
                      <a:pPr algn="l" fontAlgn="b"/>
                      <a:endParaRPr lang="de-CH" sz="900" b="0" i="0" u="none" strike="noStrike">
                        <a:effectLst/>
                        <a:latin typeface="Arial"/>
                      </a:endParaRPr>
                    </a:p>
                  </a:txBody>
                  <a:tcPr marL="8788" marR="8788" marT="8788" marB="0" anchor="b"/>
                </a:tc>
                <a:tc>
                  <a:txBody>
                    <a:bodyPr/>
                    <a:lstStyle/>
                    <a:p>
                      <a:pPr algn="l" fontAlgn="b"/>
                      <a:endParaRPr lang="de-CH" sz="900" b="0" i="0" u="none" strike="noStrike">
                        <a:effectLst/>
                        <a:latin typeface="Arial"/>
                      </a:endParaRPr>
                    </a:p>
                  </a:txBody>
                  <a:tcPr marL="8788" marR="8788" marT="8788" marB="0" anchor="b"/>
                </a:tc>
                <a:tc>
                  <a:txBody>
                    <a:bodyPr/>
                    <a:lstStyle/>
                    <a:p>
                      <a:pPr algn="l" fontAlgn="b"/>
                      <a:endParaRPr lang="de-CH" sz="900" b="0" i="0" u="none" strike="noStrike">
                        <a:effectLst/>
                        <a:latin typeface="Arial"/>
                      </a:endParaRPr>
                    </a:p>
                  </a:txBody>
                  <a:tcPr marL="8788" marR="8788" marT="8788" marB="0" anchor="b"/>
                </a:tc>
              </a:tr>
              <a:tr h="169850">
                <a:tc>
                  <a:txBody>
                    <a:bodyPr/>
                    <a:lstStyle/>
                    <a:p>
                      <a:pPr algn="l" fontAlgn="b"/>
                      <a:r>
                        <a:rPr lang="de-CH" sz="900" u="none" strike="noStrike">
                          <a:effectLst/>
                        </a:rPr>
                        <a:t>Investitionsausgaben</a:t>
                      </a:r>
                      <a:endParaRPr lang="de-CH" sz="900" b="1" i="0" u="none" strike="noStrike">
                        <a:effectLst/>
                        <a:latin typeface="Arial"/>
                      </a:endParaRPr>
                    </a:p>
                  </a:txBody>
                  <a:tcPr marL="8788" marR="8788" marT="8788" marB="0" anchor="b"/>
                </a:tc>
                <a:tc>
                  <a:txBody>
                    <a:bodyPr/>
                    <a:lstStyle/>
                    <a:p>
                      <a:pPr algn="r" fontAlgn="b"/>
                      <a:r>
                        <a:rPr lang="de-CH" sz="900" u="none" strike="noStrike" dirty="0">
                          <a:effectLst/>
                        </a:rPr>
                        <a:t>               2'021'370.31 </a:t>
                      </a:r>
                      <a:endParaRPr lang="de-CH" sz="900" b="1" i="0" u="none" strike="noStrike" dirty="0">
                        <a:effectLst/>
                        <a:latin typeface="Arial"/>
                      </a:endParaRPr>
                    </a:p>
                  </a:txBody>
                  <a:tcPr marL="8788" marR="8788" marT="8788" marB="0" anchor="b"/>
                </a:tc>
                <a:tc>
                  <a:txBody>
                    <a:bodyPr/>
                    <a:lstStyle/>
                    <a:p>
                      <a:pPr algn="r" fontAlgn="b"/>
                      <a:r>
                        <a:rPr lang="de-CH" sz="900" u="none" strike="noStrike">
                          <a:effectLst/>
                        </a:rPr>
                        <a:t>              2'664'900.00 </a:t>
                      </a:r>
                      <a:endParaRPr lang="de-CH" sz="900" b="1" i="0" u="none" strike="noStrike">
                        <a:effectLst/>
                        <a:latin typeface="Arial"/>
                      </a:endParaRPr>
                    </a:p>
                  </a:txBody>
                  <a:tcPr marL="8788" marR="8788" marT="8788" marB="0" anchor="b"/>
                </a:tc>
                <a:tc>
                  <a:txBody>
                    <a:bodyPr/>
                    <a:lstStyle/>
                    <a:p>
                      <a:pPr algn="r" fontAlgn="b"/>
                      <a:r>
                        <a:rPr lang="de-CH" sz="900" u="none" strike="noStrike">
                          <a:effectLst/>
                        </a:rPr>
                        <a:t>                 639'173.30 </a:t>
                      </a:r>
                      <a:endParaRPr lang="de-CH" sz="900" b="1" i="0" u="none" strike="noStrike">
                        <a:effectLst/>
                        <a:latin typeface="Arial"/>
                      </a:endParaRPr>
                    </a:p>
                  </a:txBody>
                  <a:tcPr marL="8788" marR="8788" marT="8788" marB="0" anchor="b"/>
                </a:tc>
              </a:tr>
              <a:tr h="169850">
                <a:tc>
                  <a:txBody>
                    <a:bodyPr/>
                    <a:lstStyle/>
                    <a:p>
                      <a:pPr algn="l" fontAlgn="b"/>
                      <a:r>
                        <a:rPr lang="de-CH" sz="900" u="none" strike="noStrike">
                          <a:effectLst/>
                        </a:rPr>
                        <a:t>50 Sachanlagen</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976'395.65 </a:t>
                      </a:r>
                      <a:endParaRPr lang="de-CH" sz="900" b="0" i="0" u="none" strike="noStrike" dirty="0">
                        <a:effectLst/>
                        <a:latin typeface="Arial"/>
                      </a:endParaRPr>
                    </a:p>
                  </a:txBody>
                  <a:tcPr marL="8788" marR="8788" marT="8788" marB="0" anchor="b"/>
                </a:tc>
                <a:tc>
                  <a:txBody>
                    <a:bodyPr/>
                    <a:lstStyle/>
                    <a:p>
                      <a:pPr algn="r" fontAlgn="b"/>
                      <a:r>
                        <a:rPr lang="de-CH" sz="900" u="none" strike="noStrike">
                          <a:effectLst/>
                        </a:rPr>
                        <a:t>                 852'000.00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425'201.80 </a:t>
                      </a:r>
                      <a:endParaRPr lang="de-CH" sz="900" b="0" i="0" u="none" strike="noStrike">
                        <a:effectLst/>
                        <a:latin typeface="Arial"/>
                      </a:endParaRPr>
                    </a:p>
                  </a:txBody>
                  <a:tcPr marL="8788" marR="8788" marT="8788" marB="0" anchor="b"/>
                </a:tc>
              </a:tr>
              <a:tr h="169850">
                <a:tc>
                  <a:txBody>
                    <a:bodyPr/>
                    <a:lstStyle/>
                    <a:p>
                      <a:pPr algn="l" fontAlgn="b"/>
                      <a:r>
                        <a:rPr lang="de-CH" sz="900" u="none" strike="noStrike" dirty="0">
                          <a:effectLst/>
                        </a:rPr>
                        <a:t>51 Investitionen auf Rechnung Dritter</a:t>
                      </a:r>
                      <a:endParaRPr lang="de-CH" sz="900" b="0" i="0" u="none" strike="noStrike" dirty="0">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   </a:t>
                      </a:r>
                      <a:endParaRPr lang="de-CH" sz="900" b="0" i="0" u="none" strike="noStrike" dirty="0">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r>
              <a:tr h="169850">
                <a:tc>
                  <a:txBody>
                    <a:bodyPr/>
                    <a:lstStyle/>
                    <a:p>
                      <a:pPr algn="l" fontAlgn="b"/>
                      <a:r>
                        <a:rPr lang="de-CH" sz="900" u="none" strike="noStrike">
                          <a:effectLst/>
                        </a:rPr>
                        <a:t>52 Immaterielle Anlagen</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177'593.16 </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225'400.00 </a:t>
                      </a:r>
                      <a:endParaRPr lang="de-CH" sz="900" b="0" i="0" u="none" strike="noStrike" dirty="0">
                        <a:effectLst/>
                        <a:latin typeface="Arial"/>
                      </a:endParaRPr>
                    </a:p>
                  </a:txBody>
                  <a:tcPr marL="8788" marR="8788" marT="8788" marB="0" anchor="b"/>
                </a:tc>
                <a:tc>
                  <a:txBody>
                    <a:bodyPr/>
                    <a:lstStyle/>
                    <a:p>
                      <a:pPr algn="r" fontAlgn="b"/>
                      <a:r>
                        <a:rPr lang="de-CH" sz="900" u="none" strike="noStrike" dirty="0">
                          <a:effectLst/>
                        </a:rPr>
                        <a:t>                   59'350.95 </a:t>
                      </a:r>
                      <a:endParaRPr lang="de-CH" sz="900" b="0" i="0" u="none" strike="noStrike" dirty="0">
                        <a:effectLst/>
                        <a:latin typeface="Arial"/>
                      </a:endParaRPr>
                    </a:p>
                  </a:txBody>
                  <a:tcPr marL="8788" marR="8788" marT="8788" marB="0" anchor="b"/>
                </a:tc>
              </a:tr>
              <a:tr h="169850">
                <a:tc>
                  <a:txBody>
                    <a:bodyPr/>
                    <a:lstStyle/>
                    <a:p>
                      <a:pPr algn="l" fontAlgn="b"/>
                      <a:r>
                        <a:rPr lang="de-CH" sz="900" u="none" strike="noStrike">
                          <a:effectLst/>
                        </a:rPr>
                        <a:t>54 Darlehen</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   </a:t>
                      </a:r>
                      <a:endParaRPr lang="de-CH" sz="900" b="0" i="0" u="none" strike="noStrike" dirty="0">
                        <a:effectLst/>
                        <a:latin typeface="Arial"/>
                      </a:endParaRPr>
                    </a:p>
                  </a:txBody>
                  <a:tcPr marL="8788" marR="8788" marT="8788" marB="0" anchor="b"/>
                </a:tc>
              </a:tr>
              <a:tr h="169850">
                <a:tc>
                  <a:txBody>
                    <a:bodyPr/>
                    <a:lstStyle/>
                    <a:p>
                      <a:pPr algn="l" fontAlgn="b"/>
                      <a:r>
                        <a:rPr lang="de-CH" sz="900" u="none" strike="noStrike">
                          <a:effectLst/>
                        </a:rPr>
                        <a:t>55 Beteiligungen und Grundkapitalien</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   </a:t>
                      </a:r>
                      <a:endParaRPr lang="de-CH" sz="900" b="0" i="0" u="none" strike="noStrike" dirty="0">
                        <a:effectLst/>
                        <a:latin typeface="Arial"/>
                      </a:endParaRPr>
                    </a:p>
                  </a:txBody>
                  <a:tcPr marL="8788" marR="8788" marT="8788" marB="0" anchor="b"/>
                </a:tc>
              </a:tr>
              <a:tr h="169850">
                <a:tc>
                  <a:txBody>
                    <a:bodyPr/>
                    <a:lstStyle/>
                    <a:p>
                      <a:pPr algn="l" fontAlgn="b"/>
                      <a:r>
                        <a:rPr lang="de-CH" sz="900" u="none" strike="noStrike">
                          <a:effectLst/>
                        </a:rPr>
                        <a:t>56 Eigene Investitionsbeiträge</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867'381.50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1'587'500.00 </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154'620.55 </a:t>
                      </a:r>
                      <a:endParaRPr lang="de-CH" sz="900" b="0" i="0" u="none" strike="noStrike" dirty="0">
                        <a:effectLst/>
                        <a:latin typeface="Arial"/>
                      </a:endParaRPr>
                    </a:p>
                  </a:txBody>
                  <a:tcPr marL="8788" marR="8788" marT="8788" marB="0" anchor="b"/>
                </a:tc>
              </a:tr>
              <a:tr h="169850">
                <a:tc>
                  <a:txBody>
                    <a:bodyPr/>
                    <a:lstStyle/>
                    <a:p>
                      <a:pPr algn="l" fontAlgn="b"/>
                      <a:r>
                        <a:rPr lang="de-CH" sz="900" u="none" strike="noStrike">
                          <a:effectLst/>
                        </a:rPr>
                        <a:t>58 Ausserordentliche Investitionen</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   </a:t>
                      </a:r>
                      <a:endParaRPr lang="de-CH" sz="900" b="0" i="0" u="none" strike="noStrike" dirty="0">
                        <a:effectLst/>
                        <a:latin typeface="Arial"/>
                      </a:endParaRPr>
                    </a:p>
                  </a:txBody>
                  <a:tcPr marL="8788" marR="8788" marT="8788" marB="0" anchor="b"/>
                </a:tc>
              </a:tr>
              <a:tr h="169850">
                <a:tc>
                  <a:txBody>
                    <a:bodyPr/>
                    <a:lstStyle/>
                    <a:p>
                      <a:pPr algn="l" fontAlgn="b"/>
                      <a:endParaRPr lang="de-CH" sz="900" b="0" i="0" u="none" strike="noStrike">
                        <a:effectLst/>
                        <a:latin typeface="Arial"/>
                      </a:endParaRPr>
                    </a:p>
                  </a:txBody>
                  <a:tcPr marL="8788" marR="8788" marT="8788" marB="0" anchor="b"/>
                </a:tc>
                <a:tc>
                  <a:txBody>
                    <a:bodyPr/>
                    <a:lstStyle/>
                    <a:p>
                      <a:pPr algn="r" fontAlgn="b"/>
                      <a:endParaRPr lang="de-CH" sz="900" b="0" i="0" u="none" strike="noStrike">
                        <a:effectLst/>
                        <a:latin typeface="Arial"/>
                      </a:endParaRPr>
                    </a:p>
                  </a:txBody>
                  <a:tcPr marL="8788" marR="8788" marT="8788" marB="0" anchor="b"/>
                </a:tc>
                <a:tc>
                  <a:txBody>
                    <a:bodyPr/>
                    <a:lstStyle/>
                    <a:p>
                      <a:pPr algn="r" fontAlgn="b"/>
                      <a:endParaRPr lang="de-CH" sz="900" b="0" i="0" u="none" strike="noStrike">
                        <a:effectLst/>
                        <a:latin typeface="Arial"/>
                      </a:endParaRPr>
                    </a:p>
                  </a:txBody>
                  <a:tcPr marL="8788" marR="8788" marT="8788" marB="0" anchor="b"/>
                </a:tc>
                <a:tc>
                  <a:txBody>
                    <a:bodyPr/>
                    <a:lstStyle/>
                    <a:p>
                      <a:pPr algn="r" fontAlgn="b"/>
                      <a:endParaRPr lang="de-CH" sz="900" b="0" i="0" u="none" strike="noStrike" dirty="0">
                        <a:effectLst/>
                        <a:latin typeface="Arial"/>
                      </a:endParaRPr>
                    </a:p>
                  </a:txBody>
                  <a:tcPr marL="8788" marR="8788" marT="8788" marB="0" anchor="b"/>
                </a:tc>
              </a:tr>
              <a:tr h="169850">
                <a:tc>
                  <a:txBody>
                    <a:bodyPr/>
                    <a:lstStyle/>
                    <a:p>
                      <a:pPr algn="l" fontAlgn="b"/>
                      <a:r>
                        <a:rPr lang="de-CH" sz="900" u="none" strike="noStrike">
                          <a:effectLst/>
                        </a:rPr>
                        <a:t>Investitionseinnahmen</a:t>
                      </a:r>
                      <a:endParaRPr lang="de-CH" sz="900" b="1" i="0" u="none" strike="noStrike">
                        <a:effectLst/>
                        <a:latin typeface="Arial"/>
                      </a:endParaRPr>
                    </a:p>
                  </a:txBody>
                  <a:tcPr marL="8788" marR="8788" marT="8788" marB="0" anchor="b"/>
                </a:tc>
                <a:tc>
                  <a:txBody>
                    <a:bodyPr/>
                    <a:lstStyle/>
                    <a:p>
                      <a:pPr algn="r" fontAlgn="b"/>
                      <a:r>
                        <a:rPr lang="de-CH" sz="900" u="none" strike="noStrike">
                          <a:effectLst/>
                        </a:rPr>
                        <a:t>                 220'000.00 </a:t>
                      </a:r>
                      <a:endParaRPr lang="de-CH" sz="900" b="1" i="0" u="none" strike="noStrike">
                        <a:effectLst/>
                        <a:latin typeface="Arial"/>
                      </a:endParaRPr>
                    </a:p>
                  </a:txBody>
                  <a:tcPr marL="8788" marR="8788" marT="8788" marB="0" anchor="b"/>
                </a:tc>
                <a:tc>
                  <a:txBody>
                    <a:bodyPr/>
                    <a:lstStyle/>
                    <a:p>
                      <a:pPr algn="r" fontAlgn="b"/>
                      <a:r>
                        <a:rPr lang="de-CH" sz="900" u="none" strike="noStrike">
                          <a:effectLst/>
                        </a:rPr>
                        <a:t>                310'000.00 </a:t>
                      </a:r>
                      <a:endParaRPr lang="de-CH" sz="900" b="1" i="0" u="none" strike="noStrike">
                        <a:effectLst/>
                        <a:latin typeface="Arial"/>
                      </a:endParaRPr>
                    </a:p>
                  </a:txBody>
                  <a:tcPr marL="8788" marR="8788" marT="8788" marB="0" anchor="b"/>
                </a:tc>
                <a:tc>
                  <a:txBody>
                    <a:bodyPr/>
                    <a:lstStyle/>
                    <a:p>
                      <a:pPr algn="r" fontAlgn="b"/>
                      <a:r>
                        <a:rPr lang="de-CH" sz="900" u="none" strike="noStrike" dirty="0">
                          <a:effectLst/>
                        </a:rPr>
                        <a:t>                              -   </a:t>
                      </a:r>
                      <a:endParaRPr lang="de-CH" sz="900" b="1" i="0" u="none" strike="noStrike" dirty="0">
                        <a:effectLst/>
                        <a:latin typeface="Arial"/>
                      </a:endParaRPr>
                    </a:p>
                  </a:txBody>
                  <a:tcPr marL="8788" marR="8788" marT="8788" marB="0" anchor="b"/>
                </a:tc>
              </a:tr>
              <a:tr h="169850">
                <a:tc>
                  <a:txBody>
                    <a:bodyPr/>
                    <a:lstStyle/>
                    <a:p>
                      <a:pPr algn="l" fontAlgn="b"/>
                      <a:r>
                        <a:rPr lang="de-CH" sz="900" u="none" strike="noStrike">
                          <a:effectLst/>
                        </a:rPr>
                        <a:t>60 Übertragung von Sachanlagen in das </a:t>
                      </a:r>
                      <a:r>
                        <a:rPr lang="de-CH" sz="800" u="none" strike="noStrike">
                          <a:effectLst/>
                        </a:rPr>
                        <a:t>Finanzvermögen</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   </a:t>
                      </a:r>
                      <a:endParaRPr lang="de-CH" sz="900" b="0" i="0" u="none" strike="noStrike" dirty="0">
                        <a:effectLst/>
                        <a:latin typeface="Arial"/>
                      </a:endParaRPr>
                    </a:p>
                  </a:txBody>
                  <a:tcPr marL="8788" marR="8788" marT="8788" marB="0" anchor="b"/>
                </a:tc>
              </a:tr>
              <a:tr h="169850">
                <a:tc>
                  <a:txBody>
                    <a:bodyPr/>
                    <a:lstStyle/>
                    <a:p>
                      <a:pPr algn="l" fontAlgn="b"/>
                      <a:r>
                        <a:rPr lang="de-CH" sz="900" u="none" strike="noStrike">
                          <a:effectLst/>
                        </a:rPr>
                        <a:t>61 Rückerstattungen</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   </a:t>
                      </a:r>
                      <a:endParaRPr lang="de-CH" sz="900" b="0" i="0" u="none" strike="noStrike" dirty="0">
                        <a:effectLst/>
                        <a:latin typeface="Arial"/>
                      </a:endParaRPr>
                    </a:p>
                  </a:txBody>
                  <a:tcPr marL="8788" marR="8788" marT="8788" marB="0" anchor="b"/>
                </a:tc>
              </a:tr>
              <a:tr h="169850">
                <a:tc>
                  <a:txBody>
                    <a:bodyPr/>
                    <a:lstStyle/>
                    <a:p>
                      <a:pPr algn="l" fontAlgn="b"/>
                      <a:r>
                        <a:rPr lang="de-CH" sz="900" u="none" strike="noStrike">
                          <a:effectLst/>
                        </a:rPr>
                        <a:t>62 Abgang immaterielle Anlagen</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   </a:t>
                      </a:r>
                      <a:endParaRPr lang="de-CH" sz="900" b="0" i="0" u="none" strike="noStrike" dirty="0">
                        <a:effectLst/>
                        <a:latin typeface="Arial"/>
                      </a:endParaRPr>
                    </a:p>
                  </a:txBody>
                  <a:tcPr marL="8788" marR="8788" marT="8788" marB="0" anchor="b"/>
                </a:tc>
              </a:tr>
              <a:tr h="169850">
                <a:tc>
                  <a:txBody>
                    <a:bodyPr/>
                    <a:lstStyle/>
                    <a:p>
                      <a:pPr algn="l" fontAlgn="b"/>
                      <a:r>
                        <a:rPr lang="de-CH" sz="900" u="none" strike="noStrike">
                          <a:effectLst/>
                        </a:rPr>
                        <a:t>63 Investitionsbeiträge für eigene Rechnung</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220'000.00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310'000.00 </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   </a:t>
                      </a:r>
                      <a:endParaRPr lang="de-CH" sz="900" b="0" i="0" u="none" strike="noStrike" dirty="0">
                        <a:effectLst/>
                        <a:latin typeface="Arial"/>
                      </a:endParaRPr>
                    </a:p>
                  </a:txBody>
                  <a:tcPr marL="8788" marR="8788" marT="8788" marB="0" anchor="b"/>
                </a:tc>
              </a:tr>
              <a:tr h="169850">
                <a:tc>
                  <a:txBody>
                    <a:bodyPr/>
                    <a:lstStyle/>
                    <a:p>
                      <a:pPr algn="l" fontAlgn="b"/>
                      <a:r>
                        <a:rPr lang="de-CH" sz="900" u="none" strike="noStrike">
                          <a:effectLst/>
                        </a:rPr>
                        <a:t>64 Rückzahlung von Darlehen</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   </a:t>
                      </a:r>
                      <a:endParaRPr lang="de-CH" sz="900" b="0" i="0" u="none" strike="noStrike" dirty="0">
                        <a:effectLst/>
                        <a:latin typeface="Arial"/>
                      </a:endParaRPr>
                    </a:p>
                  </a:txBody>
                  <a:tcPr marL="8788" marR="8788" marT="8788" marB="0" anchor="b"/>
                </a:tc>
              </a:tr>
              <a:tr h="169850">
                <a:tc>
                  <a:txBody>
                    <a:bodyPr/>
                    <a:lstStyle/>
                    <a:p>
                      <a:pPr algn="l" fontAlgn="b"/>
                      <a:r>
                        <a:rPr lang="de-CH" sz="900" u="none" strike="noStrike">
                          <a:effectLst/>
                        </a:rPr>
                        <a:t>65 Übertragung von Beteiligungen</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r>
              <a:tr h="169850">
                <a:tc>
                  <a:txBody>
                    <a:bodyPr/>
                    <a:lstStyle/>
                    <a:p>
                      <a:pPr algn="l" fontAlgn="b"/>
                      <a:r>
                        <a:rPr lang="de-CH" sz="900" u="none" strike="noStrike">
                          <a:effectLst/>
                        </a:rPr>
                        <a:t>66 Rückzahlung eigener Investitionsbeiträge</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   </a:t>
                      </a:r>
                      <a:endParaRPr lang="de-CH" sz="900" b="0" i="0" u="none" strike="noStrike" dirty="0">
                        <a:effectLst/>
                        <a:latin typeface="Arial"/>
                      </a:endParaRPr>
                    </a:p>
                  </a:txBody>
                  <a:tcPr marL="8788" marR="8788" marT="8788" marB="0" anchor="b"/>
                </a:tc>
              </a:tr>
              <a:tr h="169850">
                <a:tc>
                  <a:txBody>
                    <a:bodyPr/>
                    <a:lstStyle/>
                    <a:p>
                      <a:pPr algn="l" fontAlgn="b"/>
                      <a:r>
                        <a:rPr lang="de-CH" sz="900" u="none" strike="noStrike">
                          <a:effectLst/>
                        </a:rPr>
                        <a:t>68 Ausserordentliche Investitionseinnahmen</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   </a:t>
                      </a:r>
                      <a:endParaRPr lang="de-CH" sz="900" b="0" i="0" u="none" strike="noStrike">
                        <a:effectLst/>
                        <a:latin typeface="Arial"/>
                      </a:endParaRPr>
                    </a:p>
                  </a:txBody>
                  <a:tcPr marL="8788" marR="8788" marT="8788" marB="0" anchor="b"/>
                </a:tc>
              </a:tr>
              <a:tr h="169850">
                <a:tc>
                  <a:txBody>
                    <a:bodyPr/>
                    <a:lstStyle/>
                    <a:p>
                      <a:pPr algn="l" fontAlgn="b"/>
                      <a:endParaRPr lang="de-CH" sz="900" b="0" i="0" u="none" strike="noStrike">
                        <a:effectLst/>
                        <a:latin typeface="Arial"/>
                      </a:endParaRPr>
                    </a:p>
                  </a:txBody>
                  <a:tcPr marL="8788" marR="8788" marT="8788" marB="0" anchor="b"/>
                </a:tc>
                <a:tc>
                  <a:txBody>
                    <a:bodyPr/>
                    <a:lstStyle/>
                    <a:p>
                      <a:pPr algn="r" fontAlgn="b"/>
                      <a:endParaRPr lang="de-CH" sz="900" b="0" i="0" u="none" strike="noStrike">
                        <a:effectLst/>
                        <a:latin typeface="Arial"/>
                      </a:endParaRPr>
                    </a:p>
                  </a:txBody>
                  <a:tcPr marL="8788" marR="8788" marT="8788" marB="0" anchor="b"/>
                </a:tc>
                <a:tc>
                  <a:txBody>
                    <a:bodyPr/>
                    <a:lstStyle/>
                    <a:p>
                      <a:pPr algn="r" fontAlgn="b"/>
                      <a:endParaRPr lang="de-CH" sz="900" b="0" i="0" u="none" strike="noStrike">
                        <a:effectLst/>
                        <a:latin typeface="Arial"/>
                      </a:endParaRPr>
                    </a:p>
                  </a:txBody>
                  <a:tcPr marL="8788" marR="8788" marT="8788" marB="0" anchor="b"/>
                </a:tc>
                <a:tc>
                  <a:txBody>
                    <a:bodyPr/>
                    <a:lstStyle/>
                    <a:p>
                      <a:pPr algn="r" fontAlgn="b"/>
                      <a:endParaRPr lang="de-CH" sz="900" b="0" i="0" u="none" strike="noStrike" dirty="0">
                        <a:effectLst/>
                        <a:latin typeface="Arial"/>
                      </a:endParaRPr>
                    </a:p>
                  </a:txBody>
                  <a:tcPr marL="8788" marR="8788" marT="8788" marB="0" anchor="b"/>
                </a:tc>
              </a:tr>
              <a:tr h="209814">
                <a:tc>
                  <a:txBody>
                    <a:bodyPr/>
                    <a:lstStyle/>
                    <a:p>
                      <a:pPr algn="l" fontAlgn="b"/>
                      <a:r>
                        <a:rPr lang="de-CH" sz="1100" b="1" u="none" strike="noStrike" dirty="0">
                          <a:effectLst/>
                        </a:rPr>
                        <a:t>Ergebnis Investitionsrechnung IR</a:t>
                      </a:r>
                      <a:endParaRPr lang="de-CH" sz="1100" b="1" i="0" u="none" strike="noStrike" dirty="0">
                        <a:effectLst/>
                        <a:latin typeface="Arial"/>
                      </a:endParaRPr>
                    </a:p>
                  </a:txBody>
                  <a:tcPr marL="8788" marR="8788" marT="8788" marB="0" anchor="b"/>
                </a:tc>
                <a:tc>
                  <a:txBody>
                    <a:bodyPr/>
                    <a:lstStyle/>
                    <a:p>
                      <a:pPr algn="r" fontAlgn="b"/>
                      <a:r>
                        <a:rPr lang="de-CH" sz="1100" b="1" u="none" strike="noStrike" dirty="0">
                          <a:effectLst/>
                        </a:rPr>
                        <a:t>-1'801'370.31 </a:t>
                      </a:r>
                      <a:endParaRPr lang="de-CH" sz="1100" b="1" i="0" u="none" strike="noStrike" dirty="0">
                        <a:effectLst/>
                        <a:latin typeface="Arial"/>
                      </a:endParaRPr>
                    </a:p>
                  </a:txBody>
                  <a:tcPr marL="8788" marR="8788" marT="8788" marB="0" anchor="b"/>
                </a:tc>
                <a:tc>
                  <a:txBody>
                    <a:bodyPr/>
                    <a:lstStyle/>
                    <a:p>
                      <a:pPr algn="r" fontAlgn="b"/>
                      <a:r>
                        <a:rPr lang="de-CH" sz="1100" b="1" u="none" strike="noStrike" dirty="0">
                          <a:effectLst/>
                        </a:rPr>
                        <a:t>-2'354'900.00 </a:t>
                      </a:r>
                      <a:endParaRPr lang="de-CH" sz="1100" b="1" i="0" u="none" strike="noStrike" dirty="0">
                        <a:effectLst/>
                        <a:latin typeface="Arial"/>
                      </a:endParaRPr>
                    </a:p>
                  </a:txBody>
                  <a:tcPr marL="8788" marR="8788" marT="8788" marB="0" anchor="b"/>
                </a:tc>
                <a:tc>
                  <a:txBody>
                    <a:bodyPr/>
                    <a:lstStyle/>
                    <a:p>
                      <a:pPr algn="r" fontAlgn="b"/>
                      <a:r>
                        <a:rPr lang="de-CH" sz="1100" b="1" u="none" strike="noStrike" dirty="0">
                          <a:effectLst/>
                        </a:rPr>
                        <a:t>-639'173.30 </a:t>
                      </a:r>
                      <a:endParaRPr lang="de-CH" sz="1100" b="1" i="0" u="none" strike="noStrike" dirty="0">
                        <a:effectLst/>
                        <a:latin typeface="Arial"/>
                      </a:endParaRPr>
                    </a:p>
                  </a:txBody>
                  <a:tcPr marL="8788" marR="8788" marT="8788" marB="0" anchor="b"/>
                </a:tc>
              </a:tr>
              <a:tr h="169850">
                <a:tc>
                  <a:txBody>
                    <a:bodyPr/>
                    <a:lstStyle/>
                    <a:p>
                      <a:pPr algn="l" fontAlgn="b"/>
                      <a:endParaRPr lang="de-CH" sz="900" b="0" i="0" u="none" strike="noStrike">
                        <a:effectLst/>
                        <a:latin typeface="Arial"/>
                      </a:endParaRPr>
                    </a:p>
                  </a:txBody>
                  <a:tcPr marL="8788" marR="8788" marT="8788" marB="0" anchor="b"/>
                </a:tc>
                <a:tc>
                  <a:txBody>
                    <a:bodyPr/>
                    <a:lstStyle/>
                    <a:p>
                      <a:pPr algn="r" fontAlgn="b"/>
                      <a:endParaRPr lang="de-CH" sz="900" b="0" i="0" u="none" strike="noStrike">
                        <a:effectLst/>
                        <a:latin typeface="Arial"/>
                      </a:endParaRPr>
                    </a:p>
                  </a:txBody>
                  <a:tcPr marL="8788" marR="8788" marT="8788" marB="0" anchor="b"/>
                </a:tc>
                <a:tc>
                  <a:txBody>
                    <a:bodyPr/>
                    <a:lstStyle/>
                    <a:p>
                      <a:pPr algn="r" fontAlgn="b"/>
                      <a:endParaRPr lang="de-CH" sz="900" b="0" i="0" u="none" strike="noStrike">
                        <a:effectLst/>
                        <a:latin typeface="Arial"/>
                      </a:endParaRPr>
                    </a:p>
                  </a:txBody>
                  <a:tcPr marL="8788" marR="8788" marT="8788" marB="0" anchor="b"/>
                </a:tc>
                <a:tc>
                  <a:txBody>
                    <a:bodyPr/>
                    <a:lstStyle/>
                    <a:p>
                      <a:pPr algn="r" fontAlgn="b"/>
                      <a:endParaRPr lang="de-CH" sz="900" b="0" i="0" u="none" strike="noStrike" dirty="0">
                        <a:effectLst/>
                        <a:latin typeface="Arial"/>
                      </a:endParaRPr>
                    </a:p>
                  </a:txBody>
                  <a:tcPr marL="8788" marR="8788" marT="8788" marB="0" anchor="b"/>
                </a:tc>
              </a:tr>
              <a:tr h="169850">
                <a:tc>
                  <a:txBody>
                    <a:bodyPr/>
                    <a:lstStyle/>
                    <a:p>
                      <a:pPr algn="l" fontAlgn="b"/>
                      <a:r>
                        <a:rPr lang="de-CH" sz="900" u="none" strike="noStrike">
                          <a:effectLst/>
                        </a:rPr>
                        <a:t>Selbstfinanzierung aus Abschreibung (33 Netto + Gesamtergebnis ER)</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1'690'019.92 </a:t>
                      </a:r>
                      <a:endParaRPr lang="de-CH" sz="900" b="0" i="0" u="none" strike="noStrike">
                        <a:effectLst/>
                        <a:latin typeface="Arial"/>
                      </a:endParaRPr>
                    </a:p>
                  </a:txBody>
                  <a:tcPr marL="8788" marR="8788" marT="8788" marB="0" anchor="b"/>
                </a:tc>
                <a:tc>
                  <a:txBody>
                    <a:bodyPr/>
                    <a:lstStyle/>
                    <a:p>
                      <a:pPr algn="r" fontAlgn="b"/>
                      <a:r>
                        <a:rPr lang="de-CH" sz="900" u="none" strike="noStrike">
                          <a:effectLst/>
                        </a:rPr>
                        <a:t>                 840'300.00 </a:t>
                      </a:r>
                      <a:endParaRPr lang="de-CH" sz="900" b="0" i="0" u="none" strike="noStrike">
                        <a:effectLst/>
                        <a:latin typeface="Arial"/>
                      </a:endParaRPr>
                    </a:p>
                  </a:txBody>
                  <a:tcPr marL="8788" marR="8788" marT="8788" marB="0" anchor="b"/>
                </a:tc>
                <a:tc>
                  <a:txBody>
                    <a:bodyPr/>
                    <a:lstStyle/>
                    <a:p>
                      <a:pPr algn="r" fontAlgn="b"/>
                      <a:r>
                        <a:rPr lang="de-CH" sz="900" u="none" strike="noStrike" dirty="0">
                          <a:effectLst/>
                        </a:rPr>
                        <a:t>               1'723'978.99 </a:t>
                      </a:r>
                      <a:endParaRPr lang="de-CH" sz="900" b="0" i="0" u="none" strike="noStrike" dirty="0">
                        <a:effectLst/>
                        <a:latin typeface="Arial"/>
                      </a:endParaRPr>
                    </a:p>
                  </a:txBody>
                  <a:tcPr marL="8788" marR="8788" marT="8788" marB="0" anchor="b"/>
                </a:tc>
              </a:tr>
              <a:tr h="209814">
                <a:tc>
                  <a:txBody>
                    <a:bodyPr/>
                    <a:lstStyle/>
                    <a:p>
                      <a:pPr algn="l" fontAlgn="b"/>
                      <a:r>
                        <a:rPr lang="de-CH" sz="1100" b="1" u="none" strike="noStrike" dirty="0">
                          <a:effectLst/>
                        </a:rPr>
                        <a:t>Finanzierungsüberschuss (+) / -</a:t>
                      </a:r>
                      <a:r>
                        <a:rPr lang="de-CH" sz="1100" b="1" u="none" strike="noStrike" dirty="0" err="1">
                          <a:effectLst/>
                        </a:rPr>
                        <a:t>fehlbetrag</a:t>
                      </a:r>
                      <a:r>
                        <a:rPr lang="de-CH" sz="1100" b="1" u="none" strike="noStrike" dirty="0">
                          <a:effectLst/>
                        </a:rPr>
                        <a:t> (-)</a:t>
                      </a:r>
                      <a:endParaRPr lang="de-CH" sz="1100" b="1" i="0" u="none" strike="noStrike" dirty="0">
                        <a:effectLst/>
                        <a:latin typeface="Arial"/>
                      </a:endParaRPr>
                    </a:p>
                  </a:txBody>
                  <a:tcPr marL="8788" marR="8788" marT="8788" marB="0" anchor="b"/>
                </a:tc>
                <a:tc>
                  <a:txBody>
                    <a:bodyPr/>
                    <a:lstStyle/>
                    <a:p>
                      <a:pPr algn="r" fontAlgn="b"/>
                      <a:r>
                        <a:rPr lang="de-CH" sz="1100" b="1" u="none" strike="noStrike" dirty="0">
                          <a:effectLst/>
                        </a:rPr>
                        <a:t>-111'350.39 </a:t>
                      </a:r>
                      <a:endParaRPr lang="de-CH" sz="1100" b="1" i="0" u="none" strike="noStrike" dirty="0">
                        <a:effectLst/>
                        <a:latin typeface="Arial"/>
                      </a:endParaRPr>
                    </a:p>
                  </a:txBody>
                  <a:tcPr marL="8788" marR="8788" marT="8788" marB="0" anchor="b"/>
                </a:tc>
                <a:tc>
                  <a:txBody>
                    <a:bodyPr/>
                    <a:lstStyle/>
                    <a:p>
                      <a:pPr algn="r" fontAlgn="b"/>
                      <a:r>
                        <a:rPr lang="de-CH" sz="1100" b="1" u="none" strike="noStrike" dirty="0">
                          <a:effectLst/>
                        </a:rPr>
                        <a:t>-1'514'600.00 </a:t>
                      </a:r>
                      <a:endParaRPr lang="de-CH" sz="1100" b="1" i="0" u="none" strike="noStrike" dirty="0">
                        <a:effectLst/>
                        <a:latin typeface="Arial"/>
                      </a:endParaRPr>
                    </a:p>
                  </a:txBody>
                  <a:tcPr marL="8788" marR="8788" marT="8788" marB="0" anchor="b"/>
                </a:tc>
                <a:tc>
                  <a:txBody>
                    <a:bodyPr/>
                    <a:lstStyle/>
                    <a:p>
                      <a:pPr algn="r" fontAlgn="b"/>
                      <a:r>
                        <a:rPr lang="de-CH" sz="1100" b="1" u="none" strike="noStrike" dirty="0">
                          <a:effectLst/>
                        </a:rPr>
                        <a:t>1'084'805.69 </a:t>
                      </a:r>
                      <a:endParaRPr lang="de-CH" sz="1100" b="1" i="0" u="none" strike="noStrike" dirty="0">
                        <a:effectLst/>
                        <a:latin typeface="Arial"/>
                      </a:endParaRPr>
                    </a:p>
                  </a:txBody>
                  <a:tcPr marL="8788" marR="8788" marT="8788" marB="0" anchor="b"/>
                </a:tc>
              </a:tr>
            </a:tbl>
          </a:graphicData>
        </a:graphic>
      </p:graphicFrame>
      <p:sp>
        <p:nvSpPr>
          <p:cNvPr id="8" name="Pfeil nach rechts 7"/>
          <p:cNvSpPr/>
          <p:nvPr/>
        </p:nvSpPr>
        <p:spPr>
          <a:xfrm>
            <a:off x="251520" y="1916832"/>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9" name="Pfeil nach rechts 8"/>
          <p:cNvSpPr/>
          <p:nvPr/>
        </p:nvSpPr>
        <p:spPr>
          <a:xfrm>
            <a:off x="144136" y="5373216"/>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0" name="Pfeil nach rechts 9"/>
          <p:cNvSpPr/>
          <p:nvPr/>
        </p:nvSpPr>
        <p:spPr>
          <a:xfrm>
            <a:off x="144136" y="5877272"/>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78101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sagen uns Kennzahlen?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8195" name="Picture 3" descr="C:\Users\moe\AppData\Local\Microsoft\Windows\Temporary Internet Files\Content.IE5\B1FBQJTK\MC900353251[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860032" y="1412776"/>
            <a:ext cx="1995246" cy="1528309"/>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323528" y="2348880"/>
            <a:ext cx="4114800" cy="9629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e-CH" dirty="0" smtClean="0"/>
              <a:t>Rechtliche Grundlage:</a:t>
            </a:r>
          </a:p>
          <a:p>
            <a:pPr algn="l"/>
            <a:r>
              <a:rPr lang="de-CH" dirty="0" smtClean="0"/>
              <a:t>Finanzverordnung</a:t>
            </a:r>
          </a:p>
          <a:p>
            <a:pPr algn="l"/>
            <a:endParaRPr lang="de-CH" dirty="0"/>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390" t="16197" r="10760" b="22697"/>
          <a:stretch/>
        </p:blipFill>
        <p:spPr bwMode="auto">
          <a:xfrm>
            <a:off x="357645" y="3140968"/>
            <a:ext cx="7185660" cy="3570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12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Nettoschuld / Nettovermögen (1)</a:t>
            </a:r>
            <a:endParaRPr lang="de-CH" dirty="0"/>
          </a:p>
        </p:txBody>
      </p:sp>
      <p:sp>
        <p:nvSpPr>
          <p:cNvPr id="3" name="Inhaltsplatzhalter 2"/>
          <p:cNvSpPr>
            <a:spLocks noGrp="1"/>
          </p:cNvSpPr>
          <p:nvPr>
            <p:ph idx="1"/>
          </p:nvPr>
        </p:nvSpPr>
        <p:spPr/>
        <p:txBody>
          <a:bodyPr/>
          <a:lstStyle/>
          <a:p>
            <a:pPr marL="0" indent="0">
              <a:buNone/>
            </a:pPr>
            <a:r>
              <a:rPr lang="de-CH" dirty="0" smtClean="0"/>
              <a:t>Hier werden Nettoschuld oder Nettovermögen pro Einwohner berechnet.</a:t>
            </a:r>
          </a:p>
          <a:p>
            <a:pPr marL="0" indent="0">
              <a:buNone/>
            </a:pPr>
            <a:endParaRPr lang="de-CH" dirty="0"/>
          </a:p>
          <a:p>
            <a:pPr marL="0" indent="0">
              <a:buNone/>
            </a:pPr>
            <a:r>
              <a:rPr lang="de-CH" dirty="0" smtClean="0"/>
              <a:t>Damit kann die Nettoschuld oder das Nettovermögen pro Einwohner z.B. von verschiedenen Gemeinden verglichen werden.</a:t>
            </a:r>
          </a:p>
          <a:p>
            <a:pPr marL="0" indent="0">
              <a:buNone/>
            </a:pPr>
            <a:endParaRPr lang="de-CH" dirty="0"/>
          </a:p>
          <a:p>
            <a:pPr marL="0" indent="0">
              <a:buNone/>
            </a:pPr>
            <a:r>
              <a:rPr lang="de-CH" dirty="0" smtClean="0"/>
              <a:t>=&gt; Zeitungsartikel</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335929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Kennzahlen und deren Aussagen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038265">
            <a:off x="2842095" y="-830383"/>
            <a:ext cx="3459810" cy="9018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179512" y="1412776"/>
            <a:ext cx="5904656" cy="646331"/>
          </a:xfrm>
          <a:prstGeom prst="rect">
            <a:avLst/>
          </a:prstGeom>
        </p:spPr>
        <p:txBody>
          <a:bodyPr wrap="square">
            <a:spAutoFit/>
          </a:bodyPr>
          <a:lstStyle/>
          <a:p>
            <a:r>
              <a:rPr lang="de-CH" dirty="0"/>
              <a:t>Welche Aussagen macht der Bericht mit Bezug auf die Nettoschuld pro Einwohner?</a:t>
            </a:r>
          </a:p>
        </p:txBody>
      </p:sp>
    </p:spTree>
    <p:extLst>
      <p:ext uri="{BB962C8B-B14F-4D97-AF65-F5344CB8AC3E}">
        <p14:creationId xmlns:p14="http://schemas.microsoft.com/office/powerpoint/2010/main" val="645903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Einzelarbeit mit Austausch</a:t>
            </a:r>
            <a:endParaRPr lang="de-CH" dirty="0"/>
          </a:p>
        </p:txBody>
      </p:sp>
      <p:sp>
        <p:nvSpPr>
          <p:cNvPr id="3" name="Inhaltsplatzhalter 2"/>
          <p:cNvSpPr>
            <a:spLocks noGrp="1"/>
          </p:cNvSpPr>
          <p:nvPr>
            <p:ph idx="1"/>
          </p:nvPr>
        </p:nvSpPr>
        <p:spPr/>
        <p:txBody>
          <a:bodyPr/>
          <a:lstStyle/>
          <a:p>
            <a:pPr marL="457200" lvl="1" indent="0">
              <a:buNone/>
            </a:pPr>
            <a:r>
              <a:rPr lang="de-CH" dirty="0" smtClean="0"/>
              <a:t>Lesen Sie den Artikel! </a:t>
            </a:r>
          </a:p>
          <a:p>
            <a:pPr marL="457200" lvl="1" indent="0">
              <a:buNone/>
            </a:pPr>
            <a:endParaRPr lang="de-CH" dirty="0" smtClean="0"/>
          </a:p>
          <a:p>
            <a:pPr marL="457200" lvl="1" indent="0">
              <a:buNone/>
            </a:pPr>
            <a:r>
              <a:rPr lang="de-CH" dirty="0" smtClean="0"/>
              <a:t>Tauschen Sie sich mit Ihrem Tischnachbarn/ihrer Tischnachbarin zu folgenden Überlegungen aus:</a:t>
            </a:r>
            <a:endParaRPr lang="de-CH" dirty="0"/>
          </a:p>
          <a:p>
            <a:pPr lvl="1"/>
            <a:r>
              <a:rPr lang="de-CH" dirty="0" smtClean="0"/>
              <a:t>Wären Sie als Stimmbürgerin und Stimmbürger mit diesem Resultat zufrieden?</a:t>
            </a:r>
          </a:p>
          <a:p>
            <a:pPr lvl="1"/>
            <a:r>
              <a:rPr lang="de-CH" dirty="0" smtClean="0"/>
              <a:t>In diesem Artikel werden Kennzahlen genannt – welche?</a:t>
            </a:r>
          </a:p>
          <a:p>
            <a:pPr lvl="1"/>
            <a:r>
              <a:rPr lang="de-CH" dirty="0" smtClean="0"/>
              <a:t>Welches sind die Aussagen dieser Kennzahlen?</a:t>
            </a:r>
          </a:p>
          <a:p>
            <a:pPr marL="457200" lvl="1" indent="0">
              <a:buNone/>
            </a:pPr>
            <a:endParaRPr lang="de-CH" dirty="0" smtClean="0"/>
          </a:p>
          <a:p>
            <a:pPr marL="457200" lvl="1" indent="0">
              <a:buNone/>
            </a:pPr>
            <a:r>
              <a:rPr lang="de-CH" dirty="0" smtClean="0"/>
              <a:t>Zeitvorgabe: 5’</a:t>
            </a:r>
          </a:p>
        </p:txBody>
      </p:sp>
      <p:sp>
        <p:nvSpPr>
          <p:cNvPr id="4" name="Foliennummernplatzhalter 3"/>
          <p:cNvSpPr>
            <a:spLocks noGrp="1"/>
          </p:cNvSpPr>
          <p:nvPr>
            <p:ph type="sldNum" sz="quarter" idx="11"/>
          </p:nvPr>
        </p:nvSpPr>
        <p:spPr/>
        <p:txBody>
          <a:bodyPr/>
          <a:lstStyle/>
          <a:p>
            <a:fld id="{87674F0A-37BA-4CE3-B1FD-DE57A7E2F2C6}" type="slidenum">
              <a:rPr lang="de-CH" smtClean="0"/>
              <a:pPr/>
              <a:t>15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040107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5" name="Picture 5" descr="DSC00037-fu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2060848"/>
            <a:ext cx="5187892" cy="4122861"/>
          </a:xfrm>
          <a:prstGeom prst="rect">
            <a:avLst/>
          </a:prstGeom>
          <a:noFill/>
          <a:extLst>
            <a:ext uri="{909E8E84-426E-40DD-AFC4-6F175D3DCCD1}">
              <a14:hiddenFill xmlns:a14="http://schemas.microsoft.com/office/drawing/2010/main">
                <a:solidFill>
                  <a:srgbClr val="FFFFFF"/>
                </a:solidFill>
              </a14:hiddenFill>
            </a:ext>
          </a:extLst>
        </p:spPr>
      </p:pic>
      <p:sp>
        <p:nvSpPr>
          <p:cNvPr id="133122" name="Rectangle 2"/>
          <p:cNvSpPr>
            <a:spLocks noGrp="1" noChangeArrowheads="1"/>
          </p:cNvSpPr>
          <p:nvPr>
            <p:ph type="title"/>
          </p:nvPr>
        </p:nvSpPr>
        <p:spPr/>
        <p:txBody>
          <a:bodyPr/>
          <a:lstStyle/>
          <a:p>
            <a:r>
              <a:rPr lang="de-CH" dirty="0"/>
              <a:t>Praxisbeispiel Selbstfinanzierung</a:t>
            </a:r>
            <a:endParaRPr lang="de-DE" dirty="0"/>
          </a:p>
        </p:txBody>
      </p:sp>
      <p:sp>
        <p:nvSpPr>
          <p:cNvPr id="133123" name="Rectangle 3"/>
          <p:cNvSpPr>
            <a:spLocks noGrp="1" noChangeArrowheads="1"/>
          </p:cNvSpPr>
          <p:nvPr>
            <p:ph type="body" idx="1"/>
          </p:nvPr>
        </p:nvSpPr>
        <p:spPr>
          <a:xfrm>
            <a:off x="137167" y="1784539"/>
            <a:ext cx="4496626" cy="4459257"/>
          </a:xfrm>
          <a:solidFill>
            <a:schemeClr val="bg1"/>
          </a:solidFill>
        </p:spPr>
        <p:txBody>
          <a:bodyPr/>
          <a:lstStyle/>
          <a:p>
            <a:pPr marL="0" indent="0">
              <a:buNone/>
            </a:pPr>
            <a:r>
              <a:rPr lang="de-CH" sz="1600" dirty="0"/>
              <a:t>Bau eines Einfamilienhauses</a:t>
            </a:r>
          </a:p>
          <a:p>
            <a:endParaRPr lang="de-CH" sz="1600" dirty="0"/>
          </a:p>
          <a:p>
            <a:pPr marL="0" indent="0">
              <a:buNone/>
            </a:pPr>
            <a:r>
              <a:rPr lang="de-CH" sz="1600" dirty="0"/>
              <a:t>Preis „Schlüsselfertig“ 	CHF 750‘000</a:t>
            </a:r>
          </a:p>
          <a:p>
            <a:pPr marL="0" indent="0">
              <a:buNone/>
            </a:pPr>
            <a:r>
              <a:rPr lang="de-CH" sz="1600" dirty="0"/>
              <a:t>Minus eigene Mittel:</a:t>
            </a:r>
          </a:p>
          <a:p>
            <a:pPr marL="0" indent="0">
              <a:buNone/>
            </a:pPr>
            <a:r>
              <a:rPr lang="de-CH" sz="1600" dirty="0"/>
              <a:t>   - Lohnkonto 	 	CHF   20‘000</a:t>
            </a:r>
          </a:p>
          <a:p>
            <a:pPr marL="0" indent="0">
              <a:buNone/>
            </a:pPr>
            <a:r>
              <a:rPr lang="de-CH" sz="1600" dirty="0"/>
              <a:t>   - Sparkonto Ehemann	CHF 180‘000</a:t>
            </a:r>
          </a:p>
          <a:p>
            <a:pPr marL="0" indent="0">
              <a:buNone/>
            </a:pPr>
            <a:r>
              <a:rPr lang="de-CH" sz="1600" dirty="0"/>
              <a:t>   - Sparkonto Ehefrau	</a:t>
            </a:r>
            <a:r>
              <a:rPr lang="de-CH" sz="1600" u="sng" dirty="0"/>
              <a:t>CHF 300‘000</a:t>
            </a:r>
          </a:p>
          <a:p>
            <a:pPr marL="0" indent="0">
              <a:buNone/>
            </a:pPr>
            <a:r>
              <a:rPr lang="de-CH" sz="1600" dirty="0"/>
              <a:t>Total fremde Mittel:	</a:t>
            </a:r>
            <a:r>
              <a:rPr lang="de-CH" sz="1600" dirty="0" smtClean="0"/>
              <a:t>	CHF </a:t>
            </a:r>
            <a:r>
              <a:rPr lang="de-CH" sz="1600" dirty="0"/>
              <a:t>250‘000</a:t>
            </a:r>
          </a:p>
          <a:p>
            <a:endParaRPr lang="de-CH" sz="1600" dirty="0"/>
          </a:p>
          <a:p>
            <a:pPr marL="0" indent="0">
              <a:buNone/>
            </a:pPr>
            <a:r>
              <a:rPr lang="de-CH" sz="1600" dirty="0"/>
              <a:t>Eigenfinanzierungsgrad:</a:t>
            </a:r>
          </a:p>
          <a:p>
            <a:pPr marL="0" indent="0">
              <a:buNone/>
            </a:pPr>
            <a:r>
              <a:rPr lang="de-CH" sz="1600" u="sng" dirty="0"/>
              <a:t>500‘000 x 100</a:t>
            </a:r>
            <a:r>
              <a:rPr lang="de-CH" sz="1600" dirty="0"/>
              <a:t>                                  66 %</a:t>
            </a:r>
            <a:endParaRPr lang="de-CH" sz="1600" u="sng" dirty="0"/>
          </a:p>
          <a:p>
            <a:pPr marL="0" indent="0">
              <a:buNone/>
            </a:pPr>
            <a:r>
              <a:rPr lang="de-CH" sz="1600" dirty="0"/>
              <a:t>     750‘000</a:t>
            </a:r>
          </a:p>
          <a:p>
            <a:endParaRPr lang="de-CH" sz="1600" dirty="0"/>
          </a:p>
          <a:p>
            <a:pPr marL="0" indent="0">
              <a:buNone/>
            </a:pPr>
            <a:r>
              <a:rPr lang="de-CH" sz="1600" dirty="0"/>
              <a:t>Fremdfinanzierungsgrad:                34 %		</a:t>
            </a:r>
            <a:endParaRPr lang="de-DE" sz="1600" dirty="0"/>
          </a:p>
        </p:txBody>
      </p:sp>
    </p:spTree>
    <p:extLst>
      <p:ext uri="{BB962C8B-B14F-4D97-AF65-F5344CB8AC3E}">
        <p14:creationId xmlns:p14="http://schemas.microsoft.com/office/powerpoint/2010/main" val="2710481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heisst das?</a:t>
            </a:r>
            <a:endParaRPr lang="de-CH" dirty="0"/>
          </a:p>
        </p:txBody>
      </p:sp>
      <p:sp>
        <p:nvSpPr>
          <p:cNvPr id="3" name="Inhaltsplatzhalter 2"/>
          <p:cNvSpPr>
            <a:spLocks noGrp="1"/>
          </p:cNvSpPr>
          <p:nvPr>
            <p:ph idx="1"/>
          </p:nvPr>
        </p:nvSpPr>
        <p:spPr/>
        <p:txBody>
          <a:bodyPr/>
          <a:lstStyle/>
          <a:p>
            <a:pPr marL="0" indent="0">
              <a:buNone/>
            </a:pPr>
            <a:r>
              <a:rPr lang="de-CH" dirty="0" smtClean="0"/>
              <a:t>«….Der Selbstfinanzierungsgrad betrage 37,64 Prozent. Im Vorjahr habe der Selbstfinanzierungsgrad wegen der Entschuldungsbeiträge des Kantons an die Gemeindevereinigung von 6,88 Mio. Franken noch 226 Prozent betragen. Der tiefe Selbstfinanzierungsgrad 2012 sei vor allem auf die hohen Investitionsausgaben von 14,41 Mio. Franken für den Sportpark Bergholz zurückzuführen, sagte der Finanzverwalter…..»</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648016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Selbstfinanzierungsgrad</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graphicFrame>
        <p:nvGraphicFramePr>
          <p:cNvPr id="6" name="Tabelle 5"/>
          <p:cNvGraphicFramePr>
            <a:graphicFrameLocks noGrp="1"/>
          </p:cNvGraphicFramePr>
          <p:nvPr>
            <p:extLst>
              <p:ext uri="{D42A27DB-BD31-4B8C-83A1-F6EECF244321}">
                <p14:modId xmlns:p14="http://schemas.microsoft.com/office/powerpoint/2010/main" val="3850813016"/>
              </p:ext>
            </p:extLst>
          </p:nvPr>
        </p:nvGraphicFramePr>
        <p:xfrm>
          <a:off x="1619672" y="1916832"/>
          <a:ext cx="6096000" cy="1112520"/>
        </p:xfrm>
        <a:graphic>
          <a:graphicData uri="http://schemas.openxmlformats.org/drawingml/2006/table">
            <a:tbl>
              <a:tblPr firstRow="1" bandRow="1">
                <a:tableStyleId>{5C22544A-7EE6-4342-B048-85BDC9FD1C3A}</a:tableStyleId>
              </a:tblPr>
              <a:tblGrid>
                <a:gridCol w="6096000"/>
              </a:tblGrid>
              <a:tr h="370840">
                <a:tc>
                  <a:txBody>
                    <a:bodyPr/>
                    <a:lstStyle/>
                    <a:p>
                      <a:pPr marL="0" algn="l" defTabSz="914400" rtl="0" eaLnBrk="1" latinLnBrk="0" hangingPunct="1"/>
                      <a:r>
                        <a:rPr lang="de-CH" sz="1800" b="1" kern="1200" dirty="0" smtClean="0">
                          <a:solidFill>
                            <a:schemeClr val="dk1"/>
                          </a:solidFill>
                          <a:latin typeface="+mn-lt"/>
                          <a:ea typeface="+mn-ea"/>
                          <a:cs typeface="+mn-cs"/>
                        </a:rPr>
                        <a:t>+   Aktivierte Investitionsausgaben</a:t>
                      </a:r>
                      <a:endParaRPr lang="de-CH" sz="1800" b="1" kern="1200" dirty="0">
                        <a:solidFill>
                          <a:schemeClr val="dk1"/>
                        </a:solidFill>
                        <a:latin typeface="+mn-lt"/>
                        <a:ea typeface="+mn-ea"/>
                        <a:cs typeface="+mn-cs"/>
                      </a:endParaRPr>
                    </a:p>
                  </a:txBody>
                  <a:tcPr>
                    <a:solidFill>
                      <a:schemeClr val="tx2">
                        <a:lumMod val="20000"/>
                        <a:lumOff val="80000"/>
                      </a:schemeClr>
                    </a:solidFill>
                  </a:tcPr>
                </a:tc>
              </a:tr>
              <a:tr h="370840">
                <a:tc>
                  <a:txBody>
                    <a:bodyPr/>
                    <a:lstStyle/>
                    <a:p>
                      <a:pPr marL="0" algn="l" defTabSz="914400" rtl="0" eaLnBrk="1" latinLnBrk="0" hangingPunct="1"/>
                      <a:r>
                        <a:rPr lang="de-CH" sz="1800" b="1" kern="1200" dirty="0" smtClean="0">
                          <a:solidFill>
                            <a:schemeClr val="dk1"/>
                          </a:solidFill>
                          <a:latin typeface="+mn-lt"/>
                          <a:ea typeface="+mn-ea"/>
                          <a:cs typeface="+mn-cs"/>
                        </a:rPr>
                        <a:t>-    Passivierte Investitionseinnahmen</a:t>
                      </a:r>
                      <a:endParaRPr lang="de-CH" sz="1800" b="1" kern="1200" dirty="0">
                        <a:solidFill>
                          <a:schemeClr val="dk1"/>
                        </a:solidFill>
                        <a:latin typeface="+mn-lt"/>
                        <a:ea typeface="+mn-ea"/>
                        <a:cs typeface="+mn-cs"/>
                      </a:endParaRPr>
                    </a:p>
                  </a:txBody>
                  <a:tcPr>
                    <a:solidFill>
                      <a:schemeClr val="tx2">
                        <a:lumMod val="20000"/>
                        <a:lumOff val="80000"/>
                      </a:schemeClr>
                    </a:solidFill>
                  </a:tcPr>
                </a:tc>
              </a:tr>
              <a:tr h="370840">
                <a:tc>
                  <a:txBody>
                    <a:bodyPr/>
                    <a:lstStyle/>
                    <a:p>
                      <a:r>
                        <a:rPr lang="de-CH" b="1" dirty="0" smtClean="0"/>
                        <a:t>=   Total Nettoinvestition</a:t>
                      </a:r>
                      <a:endParaRPr lang="de-CH" b="1" dirty="0"/>
                    </a:p>
                  </a:txBody>
                  <a:tcPr/>
                </a:tc>
              </a:tr>
            </a:tbl>
          </a:graphicData>
        </a:graphic>
      </p:graphicFrame>
      <p:sp>
        <p:nvSpPr>
          <p:cNvPr id="7" name="Textfeld 6"/>
          <p:cNvSpPr txBox="1"/>
          <p:nvPr/>
        </p:nvSpPr>
        <p:spPr>
          <a:xfrm>
            <a:off x="1115616" y="3573016"/>
            <a:ext cx="6912768" cy="646331"/>
          </a:xfrm>
          <a:prstGeom prst="rect">
            <a:avLst/>
          </a:prstGeom>
          <a:noFill/>
        </p:spPr>
        <p:txBody>
          <a:bodyPr wrap="square" rtlCol="0">
            <a:spAutoFit/>
          </a:bodyPr>
          <a:lstStyle/>
          <a:p>
            <a:r>
              <a:rPr lang="de-CH" dirty="0" smtClean="0"/>
              <a:t>Selbstfinanzierungsgrad:		</a:t>
            </a:r>
            <a:r>
              <a:rPr lang="de-CH" u="sng" dirty="0" smtClean="0"/>
              <a:t>Selbstfinanzierung x 100</a:t>
            </a:r>
          </a:p>
          <a:p>
            <a:r>
              <a:rPr lang="de-CH" dirty="0" smtClean="0"/>
              <a:t>                                                                  Nettoinvestition</a:t>
            </a:r>
            <a:endParaRPr lang="de-CH" dirty="0"/>
          </a:p>
        </p:txBody>
      </p:sp>
    </p:spTree>
    <p:extLst>
      <p:ext uri="{BB962C8B-B14F-4D97-AF65-F5344CB8AC3E}">
        <p14:creationId xmlns:p14="http://schemas.microsoft.com/office/powerpoint/2010/main" val="1758960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Selbstfinanzierungsgrad</a:t>
            </a:r>
            <a:endParaRPr lang="de-CH" dirty="0"/>
          </a:p>
        </p:txBody>
      </p:sp>
      <p:sp>
        <p:nvSpPr>
          <p:cNvPr id="3" name="Inhaltsplatzhalter 2"/>
          <p:cNvSpPr>
            <a:spLocks noGrp="1"/>
          </p:cNvSpPr>
          <p:nvPr>
            <p:ph idx="1"/>
          </p:nvPr>
        </p:nvSpPr>
        <p:spPr>
          <a:xfrm>
            <a:off x="425668" y="1442540"/>
            <a:ext cx="3394720" cy="4781127"/>
          </a:xfrm>
        </p:spPr>
        <p:txBody>
          <a:bodyPr/>
          <a:lstStyle/>
          <a:p>
            <a:pPr marL="0" indent="0">
              <a:buNone/>
            </a:pPr>
            <a:r>
              <a:rPr lang="de-CH" sz="2000" dirty="0"/>
              <a:t>Der Vergleich dieser Kennzahl über mehrere Jahre zeigt auf, ob eine Investition finanziell verkraftet werden kann.</a:t>
            </a:r>
          </a:p>
          <a:p>
            <a:pPr marL="0" indent="0">
              <a:buNone/>
            </a:pPr>
            <a:endParaRPr lang="de-CH" sz="2000" dirty="0"/>
          </a:p>
          <a:p>
            <a:pPr marL="0" indent="0">
              <a:spcBef>
                <a:spcPts val="0"/>
              </a:spcBef>
              <a:buNone/>
            </a:pPr>
            <a:r>
              <a:rPr lang="de-CH" sz="2000" dirty="0"/>
              <a:t>Liegt </a:t>
            </a:r>
            <a:r>
              <a:rPr lang="de-CH" sz="2000" dirty="0" smtClean="0"/>
              <a:t>der Selbstfinanzierungsgrad </a:t>
            </a:r>
            <a:r>
              <a:rPr lang="de-CH" sz="2000" dirty="0"/>
              <a:t>über 100%, werden</a:t>
            </a:r>
          </a:p>
          <a:p>
            <a:pPr marL="0" indent="0">
              <a:spcBef>
                <a:spcPts val="0"/>
              </a:spcBef>
              <a:buNone/>
            </a:pPr>
            <a:r>
              <a:rPr lang="de-CH" sz="2000" dirty="0"/>
              <a:t>Schulden abgetragen (Entschuldung). Liegt der Selbstfinanzierungsgrad unter 100%, kommt es zu einer Neuverschuldung, </a:t>
            </a:r>
            <a:r>
              <a:rPr lang="de-CH" sz="2000" dirty="0" smtClean="0"/>
              <a:t>die Schulden </a:t>
            </a:r>
            <a:r>
              <a:rPr lang="de-CH" sz="2000" dirty="0"/>
              <a:t>nehmen zu</a:t>
            </a:r>
            <a:r>
              <a:rPr lang="de-CH" dirty="0"/>
              <a:t>.</a:t>
            </a:r>
          </a:p>
        </p:txBody>
      </p:sp>
      <p:sp>
        <p:nvSpPr>
          <p:cNvPr id="4" name="Foliennummernplatzhalter 3"/>
          <p:cNvSpPr>
            <a:spLocks noGrp="1"/>
          </p:cNvSpPr>
          <p:nvPr>
            <p:ph type="sldNum" sz="quarter" idx="11"/>
          </p:nvPr>
        </p:nvSpPr>
        <p:spPr/>
        <p:txBody>
          <a:bodyPr/>
          <a:lstStyle/>
          <a:p>
            <a:fld id="{87674F0A-37BA-4CE3-B1FD-DE57A7E2F2C6}" type="slidenum">
              <a:rPr lang="de-CH" smtClean="0"/>
              <a:pPr/>
              <a:t>19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844824"/>
            <a:ext cx="5544616" cy="3436962"/>
          </a:xfrm>
          <a:prstGeom prst="rect">
            <a:avLst/>
          </a:prstGeom>
        </p:spPr>
      </p:pic>
    </p:spTree>
    <p:extLst>
      <p:ext uri="{BB962C8B-B14F-4D97-AF65-F5344CB8AC3E}">
        <p14:creationId xmlns:p14="http://schemas.microsoft.com/office/powerpoint/2010/main" val="1017624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Inhalt der Lektion G-08/1b</a:t>
            </a:r>
            <a:endParaRPr lang="de-CH" dirty="0"/>
          </a:p>
        </p:txBody>
      </p:sp>
      <p:sp>
        <p:nvSpPr>
          <p:cNvPr id="3" name="Inhaltsplatzhalter 2"/>
          <p:cNvSpPr>
            <a:spLocks noGrp="1"/>
          </p:cNvSpPr>
          <p:nvPr>
            <p:ph idx="1"/>
          </p:nvPr>
        </p:nvSpPr>
        <p:spPr>
          <a:xfrm>
            <a:off x="608032" y="1468223"/>
            <a:ext cx="8229600" cy="2116832"/>
          </a:xfrm>
        </p:spPr>
        <p:txBody>
          <a:bodyPr/>
          <a:lstStyle/>
          <a:p>
            <a:r>
              <a:rPr lang="de-CH" dirty="0" smtClean="0"/>
              <a:t>Abschluss Jahresrechnung </a:t>
            </a:r>
          </a:p>
          <a:p>
            <a:r>
              <a:rPr lang="de-CH" dirty="0" smtClean="0"/>
              <a:t>Kennzahlen</a:t>
            </a:r>
          </a:p>
          <a:p>
            <a:r>
              <a:rPr lang="de-CH" dirty="0" smtClean="0"/>
              <a:t>Kreditoren und Debitoren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Inhaltsplatzhalter 2"/>
          <p:cNvSpPr txBox="1">
            <a:spLocks/>
          </p:cNvSpPr>
          <p:nvPr/>
        </p:nvSpPr>
        <p:spPr>
          <a:xfrm>
            <a:off x="609600" y="3729298"/>
            <a:ext cx="8229600" cy="193195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smtClean="0"/>
              <a:t>Ziel der Lektion:</a:t>
            </a:r>
          </a:p>
          <a:p>
            <a:r>
              <a:rPr lang="de-CH" dirty="0" smtClean="0"/>
              <a:t>Ablauf des Abschlusses erklären können</a:t>
            </a:r>
          </a:p>
          <a:p>
            <a:r>
              <a:rPr lang="de-CH" dirty="0" smtClean="0"/>
              <a:t>Sinn einer Kennzahl erläutern können</a:t>
            </a:r>
          </a:p>
          <a:p>
            <a:r>
              <a:rPr lang="de-CH" dirty="0" smtClean="0"/>
              <a:t>Einem Kunden den Mahnlauf aufzeichnen können</a:t>
            </a:r>
            <a:endParaRPr lang="de-CH" dirty="0"/>
          </a:p>
        </p:txBody>
      </p:sp>
    </p:spTree>
    <p:extLst>
      <p:ext uri="{BB962C8B-B14F-4D97-AF65-F5344CB8AC3E}">
        <p14:creationId xmlns:p14="http://schemas.microsoft.com/office/powerpoint/2010/main" val="3173389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Kreditoren- und Debitorenverarbeitung</a:t>
            </a:r>
            <a:endParaRPr lang="de-CH" dirty="0"/>
          </a:p>
        </p:txBody>
      </p:sp>
      <p:sp>
        <p:nvSpPr>
          <p:cNvPr id="3" name="Inhaltsplatzhalter 2"/>
          <p:cNvSpPr>
            <a:spLocks noGrp="1"/>
          </p:cNvSpPr>
          <p:nvPr>
            <p:ph idx="1"/>
          </p:nvPr>
        </p:nvSpPr>
        <p:spPr>
          <a:xfrm>
            <a:off x="457200" y="1600200"/>
            <a:ext cx="3970784" cy="4525963"/>
          </a:xfrm>
        </p:spPr>
        <p:txBody>
          <a:bodyPr/>
          <a:lstStyle/>
          <a:p>
            <a:r>
              <a:rPr lang="de-CH" dirty="0" smtClean="0"/>
              <a:t>Kreditorenverarbeitung</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Inhaltsplatzhalter 2"/>
          <p:cNvSpPr txBox="1">
            <a:spLocks/>
          </p:cNvSpPr>
          <p:nvPr/>
        </p:nvSpPr>
        <p:spPr>
          <a:xfrm>
            <a:off x="4716016" y="1628800"/>
            <a:ext cx="3970784"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dirty="0" smtClean="0"/>
              <a:t>Debitorenverarbeitung</a:t>
            </a:r>
            <a:endParaRPr lang="de-CH"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060848"/>
            <a:ext cx="2746673" cy="3890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093033"/>
            <a:ext cx="2740955" cy="3858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732240" y="2780928"/>
            <a:ext cx="1008112"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1200" dirty="0" smtClean="0"/>
              <a:t>Adresse</a:t>
            </a:r>
            <a:endParaRPr lang="de-CH" sz="1200" dirty="0"/>
          </a:p>
        </p:txBody>
      </p:sp>
      <p:sp>
        <p:nvSpPr>
          <p:cNvPr id="10" name="Textfeld 9"/>
          <p:cNvSpPr txBox="1"/>
          <p:nvPr/>
        </p:nvSpPr>
        <p:spPr>
          <a:xfrm>
            <a:off x="6884640" y="5229200"/>
            <a:ext cx="1008112"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1200" dirty="0" smtClean="0"/>
              <a:t>Adresse</a:t>
            </a:r>
            <a:endParaRPr lang="de-CH" sz="1200" dirty="0"/>
          </a:p>
        </p:txBody>
      </p:sp>
      <p:sp>
        <p:nvSpPr>
          <p:cNvPr id="11" name="Textfeld 10"/>
          <p:cNvSpPr txBox="1"/>
          <p:nvPr/>
        </p:nvSpPr>
        <p:spPr>
          <a:xfrm>
            <a:off x="5305901" y="5475421"/>
            <a:ext cx="648072" cy="21544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800" dirty="0" smtClean="0"/>
              <a:t>Adresse</a:t>
            </a:r>
            <a:endParaRPr lang="de-CH" sz="800" dirty="0"/>
          </a:p>
        </p:txBody>
      </p:sp>
      <p:sp>
        <p:nvSpPr>
          <p:cNvPr id="12" name="Textfeld 11"/>
          <p:cNvSpPr txBox="1"/>
          <p:nvPr/>
        </p:nvSpPr>
        <p:spPr>
          <a:xfrm>
            <a:off x="6076285" y="3201339"/>
            <a:ext cx="864096" cy="1385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de-CH" sz="1200" dirty="0"/>
          </a:p>
        </p:txBody>
      </p:sp>
    </p:spTree>
    <p:extLst>
      <p:ext uri="{BB962C8B-B14F-4D97-AF65-F5344CB8AC3E}">
        <p14:creationId xmlns:p14="http://schemas.microsoft.com/office/powerpoint/2010/main" val="2872857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Betriebliche Leistungsziele im RW</a:t>
            </a:r>
            <a:endParaRPr lang="de-CH" dirty="0"/>
          </a:p>
        </p:txBody>
      </p:sp>
      <p:sp>
        <p:nvSpPr>
          <p:cNvPr id="3" name="Inhaltsplatzhalter 2"/>
          <p:cNvSpPr>
            <a:spLocks noGrp="1"/>
          </p:cNvSpPr>
          <p:nvPr>
            <p:ph idx="1"/>
          </p:nvPr>
        </p:nvSpPr>
        <p:spPr/>
        <p:txBody>
          <a:bodyPr/>
          <a:lstStyle/>
          <a:p>
            <a:r>
              <a:rPr lang="de-CH" dirty="0" smtClean="0"/>
              <a:t>1.1.6.1 Ein- und ausgehende Rechnungen bearbeiten</a:t>
            </a:r>
          </a:p>
          <a:p>
            <a:pPr marL="0" indent="0">
              <a:buNone/>
            </a:pPr>
            <a:r>
              <a:rPr lang="de-CH" dirty="0" smtClean="0"/>
              <a:t>Ich erledige im Bereich des Rechnungswesens die folgenden Arbeiten und setze die entsprechenden Dokumente und elektronischen Hilfsmittel nach Vorgaben ein:</a:t>
            </a:r>
          </a:p>
          <a:p>
            <a:r>
              <a:rPr lang="de-CH" dirty="0"/>
              <a:t>Kreditorenrechnungen verarbeiten</a:t>
            </a:r>
          </a:p>
          <a:p>
            <a:r>
              <a:rPr lang="de-CH" dirty="0" smtClean="0"/>
              <a:t>Debitorenrechnungen erstellen und verarbeiten</a:t>
            </a:r>
          </a:p>
          <a:p>
            <a:r>
              <a:rPr lang="de-CH" dirty="0" smtClean="0"/>
              <a:t>Rechnungsfehler korrigieren</a:t>
            </a:r>
          </a:p>
          <a:p>
            <a:r>
              <a:rPr lang="de-CH" dirty="0" smtClean="0"/>
              <a:t>Mahnungen bearbeiten</a:t>
            </a:r>
          </a:p>
          <a:p>
            <a:r>
              <a:rPr lang="de-CH" dirty="0" smtClean="0"/>
              <a:t>Betreibungsabläufe erklären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2681196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Zu bearbeitende </a:t>
            </a:r>
            <a:r>
              <a:rPr lang="de-CH" dirty="0" smtClean="0"/>
              <a:t>Fragen: Kreditorenrechnungen</a:t>
            </a:r>
            <a:endParaRPr lang="de-CH" dirty="0"/>
          </a:p>
        </p:txBody>
      </p:sp>
      <p:sp>
        <p:nvSpPr>
          <p:cNvPr id="3" name="Inhaltsplatzhalter 2"/>
          <p:cNvSpPr>
            <a:spLocks noGrp="1"/>
          </p:cNvSpPr>
          <p:nvPr>
            <p:ph idx="1"/>
          </p:nvPr>
        </p:nvSpPr>
        <p:spPr/>
        <p:txBody>
          <a:bodyPr/>
          <a:lstStyle/>
          <a:p>
            <a:r>
              <a:rPr lang="de-CH" dirty="0" smtClean="0"/>
              <a:t>Welche Kreditorenrechnungen gehen bei ihnen in ihrer Ausbildungsabteilung ein?</a:t>
            </a:r>
          </a:p>
          <a:p>
            <a:pPr lvl="1"/>
            <a:r>
              <a:rPr lang="de-CH" dirty="0" smtClean="0"/>
              <a:t>…….</a:t>
            </a:r>
          </a:p>
          <a:p>
            <a:pPr lvl="1"/>
            <a:endParaRPr lang="de-CH" dirty="0"/>
          </a:p>
          <a:p>
            <a:r>
              <a:rPr lang="de-CH" dirty="0" smtClean="0"/>
              <a:t>Worauf achten sie bei der Bearbeitung dieser Kreditorenrechnungen besonders?</a:t>
            </a:r>
          </a:p>
          <a:p>
            <a:pPr lvl="1"/>
            <a:r>
              <a:rPr lang="de-CH" dirty="0" smtClean="0"/>
              <a:t>Vorsteuer-Abzug / MWST</a:t>
            </a:r>
          </a:p>
          <a:p>
            <a:pPr lvl="1"/>
            <a:r>
              <a:rPr lang="de-CH" dirty="0" smtClean="0"/>
              <a:t>…</a:t>
            </a:r>
          </a:p>
          <a:p>
            <a:r>
              <a:rPr lang="de-CH" dirty="0" smtClean="0"/>
              <a:t>In welcher Form oder mit welcher Software werden die Kreditorenrechnungen verarbeitet?</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3322638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4114800" cy="652934"/>
          </a:xfrm>
        </p:spPr>
        <p:txBody>
          <a:bodyPr/>
          <a:lstStyle/>
          <a:p>
            <a:pPr algn="l"/>
            <a:r>
              <a:rPr lang="de-CH" dirty="0" smtClean="0"/>
              <a:t>Kreditorenrechnung</a:t>
            </a:r>
            <a:endParaRPr lang="de-CH" dirty="0"/>
          </a:p>
        </p:txBody>
      </p:sp>
      <p:sp>
        <p:nvSpPr>
          <p:cNvPr id="3" name="Inhaltsplatzhalter 2"/>
          <p:cNvSpPr>
            <a:spLocks noGrp="1"/>
          </p:cNvSpPr>
          <p:nvPr>
            <p:ph idx="1"/>
          </p:nvPr>
        </p:nvSpPr>
        <p:spPr>
          <a:xfrm>
            <a:off x="457200" y="1600200"/>
            <a:ext cx="3365410" cy="4525963"/>
          </a:xfrm>
        </p:spPr>
        <p:txBody>
          <a:bodyPr/>
          <a:lstStyle/>
          <a:p>
            <a:pPr marL="0" indent="0">
              <a:buNone/>
            </a:pPr>
            <a:r>
              <a:rPr lang="de-CH" dirty="0" smtClean="0"/>
              <a:t>Welche Punkte sind bei einer Kreditorenrechnung zu prüfen und zu beachten?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0705"/>
            <a:ext cx="4796936" cy="6794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feil nach rechts 5"/>
          <p:cNvSpPr/>
          <p:nvPr/>
        </p:nvSpPr>
        <p:spPr>
          <a:xfrm>
            <a:off x="3923928" y="141277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8" name="Pfeil nach rechts 7"/>
          <p:cNvSpPr/>
          <p:nvPr/>
        </p:nvSpPr>
        <p:spPr>
          <a:xfrm>
            <a:off x="3956407" y="1799588"/>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9" name="Pfeil nach rechts 8"/>
          <p:cNvSpPr/>
          <p:nvPr/>
        </p:nvSpPr>
        <p:spPr>
          <a:xfrm>
            <a:off x="6156176" y="126876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0" name="Pfeil nach rechts 9"/>
          <p:cNvSpPr/>
          <p:nvPr/>
        </p:nvSpPr>
        <p:spPr>
          <a:xfrm>
            <a:off x="6250388" y="206228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1" name="Pfeil nach rechts 10"/>
          <p:cNvSpPr/>
          <p:nvPr/>
        </p:nvSpPr>
        <p:spPr>
          <a:xfrm>
            <a:off x="3822610" y="2924944"/>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2" name="Pfeil nach rechts 11"/>
          <p:cNvSpPr/>
          <p:nvPr/>
        </p:nvSpPr>
        <p:spPr>
          <a:xfrm>
            <a:off x="3822610" y="393305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3" name="Pfeil nach rechts 12"/>
          <p:cNvSpPr/>
          <p:nvPr/>
        </p:nvSpPr>
        <p:spPr>
          <a:xfrm>
            <a:off x="3851920" y="533806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4" name="Pfeil nach rechts 13"/>
          <p:cNvSpPr/>
          <p:nvPr/>
        </p:nvSpPr>
        <p:spPr>
          <a:xfrm>
            <a:off x="3563888" y="33265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5" name="Pfeil nach rechts 14"/>
          <p:cNvSpPr/>
          <p:nvPr/>
        </p:nvSpPr>
        <p:spPr>
          <a:xfrm>
            <a:off x="6156176" y="5194044"/>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744156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 bearbeitende Fragen: Debitorenrechnungen</a:t>
            </a:r>
            <a:endParaRPr lang="de-CH" dirty="0"/>
          </a:p>
        </p:txBody>
      </p:sp>
      <p:sp>
        <p:nvSpPr>
          <p:cNvPr id="3" name="Inhaltsplatzhalter 2"/>
          <p:cNvSpPr>
            <a:spLocks noGrp="1"/>
          </p:cNvSpPr>
          <p:nvPr>
            <p:ph idx="1"/>
          </p:nvPr>
        </p:nvSpPr>
        <p:spPr>
          <a:xfrm>
            <a:off x="457200" y="1711349"/>
            <a:ext cx="8229600" cy="4525963"/>
          </a:xfrm>
        </p:spPr>
        <p:txBody>
          <a:bodyPr/>
          <a:lstStyle/>
          <a:p>
            <a:r>
              <a:rPr lang="de-CH" sz="2600" dirty="0" smtClean="0"/>
              <a:t>Welche </a:t>
            </a:r>
            <a:r>
              <a:rPr lang="de-CH" sz="2600" b="1" dirty="0" smtClean="0"/>
              <a:t>Debitorenrechnungen</a:t>
            </a:r>
            <a:r>
              <a:rPr lang="de-CH" sz="2600" dirty="0" smtClean="0"/>
              <a:t> werden erstellt z.B. </a:t>
            </a:r>
          </a:p>
          <a:p>
            <a:pPr lvl="1"/>
            <a:r>
              <a:rPr lang="de-CH" sz="2600" dirty="0" smtClean="0"/>
              <a:t>Materialrechnungen für andere Abteilungen</a:t>
            </a:r>
          </a:p>
          <a:p>
            <a:pPr lvl="1"/>
            <a:r>
              <a:rPr lang="de-CH" sz="2600" dirty="0" smtClean="0"/>
              <a:t>….</a:t>
            </a:r>
          </a:p>
          <a:p>
            <a:pPr marL="400050"/>
            <a:r>
              <a:rPr lang="de-CH" sz="2600" dirty="0" smtClean="0"/>
              <a:t>Welche besonderen Vorgaben müssen dabei beachtet werden? z.B.</a:t>
            </a:r>
          </a:p>
          <a:p>
            <a:pPr marL="800100" lvl="1"/>
            <a:r>
              <a:rPr lang="de-CH" sz="2600" dirty="0" smtClean="0"/>
              <a:t>Unterschiedliche Zahlungsfristen</a:t>
            </a:r>
          </a:p>
          <a:p>
            <a:pPr marL="800100" lvl="1"/>
            <a:r>
              <a:rPr lang="de-CH" sz="2600" dirty="0" smtClean="0"/>
              <a:t>……</a:t>
            </a:r>
          </a:p>
          <a:p>
            <a:pPr marL="457200"/>
            <a:r>
              <a:rPr lang="de-CH" sz="2600" dirty="0" smtClean="0"/>
              <a:t>Welchem Ertrags- oder Einnahmenkonto werden diese Debitorenrechnungen gutgeschrieben?</a:t>
            </a:r>
          </a:p>
        </p:txBody>
      </p:sp>
      <p:sp>
        <p:nvSpPr>
          <p:cNvPr id="4" name="Foliennummernplatzhalter 3"/>
          <p:cNvSpPr>
            <a:spLocks noGrp="1"/>
          </p:cNvSpPr>
          <p:nvPr>
            <p:ph type="sldNum" sz="quarter" idx="11"/>
          </p:nvPr>
        </p:nvSpPr>
        <p:spPr/>
        <p:txBody>
          <a:bodyPr/>
          <a:lstStyle/>
          <a:p>
            <a:fld id="{87674F0A-37BA-4CE3-B1FD-DE57A7E2F2C6}" type="slidenum">
              <a:rPr lang="de-CH" smtClean="0"/>
              <a:pPr/>
              <a:t>24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3589162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3898776" cy="652934"/>
          </a:xfrm>
        </p:spPr>
        <p:txBody>
          <a:bodyPr/>
          <a:lstStyle/>
          <a:p>
            <a:r>
              <a:rPr lang="de-CH" dirty="0" smtClean="0"/>
              <a:t>Debitorenrechnung</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908720"/>
            <a:ext cx="3661687" cy="5154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40" r="2063" b="6699"/>
          <a:stretch/>
        </p:blipFill>
        <p:spPr bwMode="auto">
          <a:xfrm rot="10800000">
            <a:off x="1259632" y="2898232"/>
            <a:ext cx="2436068" cy="22451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txBox="1">
            <a:spLocks/>
          </p:cNvSpPr>
          <p:nvPr/>
        </p:nvSpPr>
        <p:spPr>
          <a:xfrm>
            <a:off x="609600" y="1628800"/>
            <a:ext cx="3898776" cy="652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de-CH" sz="2400" dirty="0" smtClean="0"/>
              <a:t>Was gehört auf eine Debitorenrechnung?</a:t>
            </a:r>
            <a:endParaRPr lang="de-CH" sz="2400" dirty="0"/>
          </a:p>
        </p:txBody>
      </p:sp>
      <p:sp>
        <p:nvSpPr>
          <p:cNvPr id="6" name="Textfeld 5"/>
          <p:cNvSpPr txBox="1"/>
          <p:nvPr/>
        </p:nvSpPr>
        <p:spPr>
          <a:xfrm>
            <a:off x="7043132" y="1707664"/>
            <a:ext cx="12241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CH" dirty="0" smtClean="0"/>
              <a:t>Adresse</a:t>
            </a:r>
            <a:endParaRPr lang="de-CH" dirty="0"/>
          </a:p>
        </p:txBody>
      </p:sp>
      <p:sp>
        <p:nvSpPr>
          <p:cNvPr id="7" name="Textfeld 6"/>
          <p:cNvSpPr txBox="1"/>
          <p:nvPr/>
        </p:nvSpPr>
        <p:spPr>
          <a:xfrm>
            <a:off x="7236296" y="5013176"/>
            <a:ext cx="864096" cy="246648"/>
          </a:xfrm>
          <a:prstGeom prst="rect">
            <a:avLst/>
          </a:prstGeom>
          <a:solidFill>
            <a:schemeClr val="accent6">
              <a:lumMod val="20000"/>
              <a:lumOff val="80000"/>
            </a:schemeClr>
          </a:solidFill>
        </p:spPr>
        <p:txBody>
          <a:bodyPr wrap="square" rtlCol="0">
            <a:spAutoFit/>
          </a:bodyPr>
          <a:lstStyle/>
          <a:p>
            <a:endParaRPr lang="de-CH" dirty="0"/>
          </a:p>
        </p:txBody>
      </p:sp>
      <p:sp>
        <p:nvSpPr>
          <p:cNvPr id="11" name="Textfeld 10"/>
          <p:cNvSpPr txBox="1"/>
          <p:nvPr/>
        </p:nvSpPr>
        <p:spPr>
          <a:xfrm>
            <a:off x="5142304" y="5357212"/>
            <a:ext cx="800492" cy="272182"/>
          </a:xfrm>
          <a:prstGeom prst="rect">
            <a:avLst/>
          </a:prstGeom>
          <a:solidFill>
            <a:schemeClr val="accent6">
              <a:lumMod val="20000"/>
              <a:lumOff val="80000"/>
            </a:schemeClr>
          </a:solidFill>
        </p:spPr>
        <p:txBody>
          <a:bodyPr wrap="square" rtlCol="0">
            <a:spAutoFit/>
          </a:bodyPr>
          <a:lstStyle/>
          <a:p>
            <a:endParaRPr lang="de-CH" dirty="0"/>
          </a:p>
        </p:txBody>
      </p:sp>
      <p:sp>
        <p:nvSpPr>
          <p:cNvPr id="9" name="Textfeld 8"/>
          <p:cNvSpPr txBox="1"/>
          <p:nvPr/>
        </p:nvSpPr>
        <p:spPr>
          <a:xfrm>
            <a:off x="6739860" y="2420888"/>
            <a:ext cx="174659" cy="369332"/>
          </a:xfrm>
          <a:prstGeom prst="rect">
            <a:avLst/>
          </a:prstGeom>
          <a:solidFill>
            <a:schemeClr val="bg1"/>
          </a:solidFill>
        </p:spPr>
        <p:txBody>
          <a:bodyPr wrap="square" rtlCol="0">
            <a:spAutoFit/>
          </a:bodyPr>
          <a:lstStyle/>
          <a:p>
            <a:endParaRPr lang="de-CH" dirty="0"/>
          </a:p>
        </p:txBody>
      </p:sp>
      <p:sp>
        <p:nvSpPr>
          <p:cNvPr id="10" name="Stern mit 5 Zacken 9"/>
          <p:cNvSpPr/>
          <p:nvPr/>
        </p:nvSpPr>
        <p:spPr>
          <a:xfrm>
            <a:off x="5076056" y="1556792"/>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Stern mit 5 Zacken 13"/>
          <p:cNvSpPr/>
          <p:nvPr/>
        </p:nvSpPr>
        <p:spPr>
          <a:xfrm>
            <a:off x="5076056" y="1921478"/>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Stern mit 5 Zacken 14"/>
          <p:cNvSpPr/>
          <p:nvPr/>
        </p:nvSpPr>
        <p:spPr>
          <a:xfrm>
            <a:off x="5076056" y="2214940"/>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Stern mit 5 Zacken 15"/>
          <p:cNvSpPr/>
          <p:nvPr/>
        </p:nvSpPr>
        <p:spPr>
          <a:xfrm>
            <a:off x="6918319" y="1736812"/>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Stern mit 5 Zacken 16"/>
          <p:cNvSpPr/>
          <p:nvPr/>
        </p:nvSpPr>
        <p:spPr>
          <a:xfrm>
            <a:off x="6798887" y="2790220"/>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Stern mit 5 Zacken 17"/>
          <p:cNvSpPr/>
          <p:nvPr/>
        </p:nvSpPr>
        <p:spPr>
          <a:xfrm>
            <a:off x="5122912" y="3068960"/>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Stern mit 5 Zacken 18"/>
          <p:cNvSpPr/>
          <p:nvPr/>
        </p:nvSpPr>
        <p:spPr>
          <a:xfrm>
            <a:off x="5980896" y="3284984"/>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Stern mit 5 Zacken 19"/>
          <p:cNvSpPr/>
          <p:nvPr/>
        </p:nvSpPr>
        <p:spPr>
          <a:xfrm>
            <a:off x="6088908" y="4653136"/>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Stern mit 5 Zacken 20"/>
          <p:cNvSpPr/>
          <p:nvPr/>
        </p:nvSpPr>
        <p:spPr>
          <a:xfrm>
            <a:off x="5076056" y="1124744"/>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99487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Zu bearbeitende </a:t>
            </a:r>
            <a:r>
              <a:rPr lang="de-CH" dirty="0" smtClean="0"/>
              <a:t>Fragen: Mahnungen</a:t>
            </a:r>
            <a:endParaRPr lang="de-CH" dirty="0"/>
          </a:p>
        </p:txBody>
      </p:sp>
      <p:sp>
        <p:nvSpPr>
          <p:cNvPr id="3" name="Inhaltsplatzhalter 2"/>
          <p:cNvSpPr>
            <a:spLocks noGrp="1"/>
          </p:cNvSpPr>
          <p:nvPr>
            <p:ph idx="1"/>
          </p:nvPr>
        </p:nvSpPr>
        <p:spPr/>
        <p:txBody>
          <a:bodyPr/>
          <a:lstStyle/>
          <a:p>
            <a:r>
              <a:rPr lang="de-CH" dirty="0" smtClean="0"/>
              <a:t>Was passiert bei ihnen in der Ausbildungsabteilung mit säumigen Zahlern?</a:t>
            </a:r>
          </a:p>
          <a:p>
            <a:pPr lvl="1"/>
            <a:r>
              <a:rPr lang="de-CH" dirty="0" smtClean="0"/>
              <a:t>….</a:t>
            </a:r>
          </a:p>
          <a:p>
            <a:r>
              <a:rPr lang="de-CH" dirty="0" smtClean="0"/>
              <a:t>Wie gehen Sie vor, wenn die von ihnen (ihrer Ausbildungsabteilung) erstellten Debitorenrechnungen vom Empfänger (Schuldner) nicht bezahlt werden?</a:t>
            </a:r>
          </a:p>
          <a:p>
            <a:r>
              <a:rPr lang="de-CH" dirty="0" smtClean="0"/>
              <a:t>Welche Vorgaben beachten Sie besonders und weshalb?</a:t>
            </a:r>
          </a:p>
          <a:p>
            <a:r>
              <a:rPr lang="de-CH" dirty="0" smtClean="0"/>
              <a:t>Betreibungsablauf erklären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2888606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Mahnlauf bis Betreibungsbegehren</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3173910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11"/>
          </p:nvPr>
        </p:nvSpPr>
        <p:spPr/>
        <p:txBody>
          <a:bodyPr/>
          <a:lstStyle/>
          <a:p>
            <a:fld id="{87674F0A-37BA-4CE3-B1FD-DE57A7E2F2C6}" type="slidenum">
              <a:rPr lang="de-CH" smtClean="0"/>
              <a:pPr/>
              <a:t>27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2305759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Betreibungsablauf</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9042402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11"/>
          </p:nvPr>
        </p:nvSpPr>
        <p:spPr/>
        <p:txBody>
          <a:bodyPr/>
          <a:lstStyle/>
          <a:p>
            <a:fld id="{87674F0A-37BA-4CE3-B1FD-DE57A7E2F2C6}" type="slidenum">
              <a:rPr lang="de-CH" smtClean="0"/>
              <a:pPr/>
              <a:t>28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299313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3858"/>
            <a:ext cx="8229600" cy="652934"/>
          </a:xfrm>
        </p:spPr>
        <p:txBody>
          <a:bodyPr/>
          <a:lstStyle/>
          <a:p>
            <a:r>
              <a:rPr lang="de-CH" dirty="0"/>
              <a:t>Zu bearbeitende </a:t>
            </a:r>
            <a:r>
              <a:rPr lang="de-CH" dirty="0" smtClean="0"/>
              <a:t>Fragen: Rechnungs- und Buchungsfehler bearbeiten </a:t>
            </a:r>
            <a:endParaRPr lang="de-CH" dirty="0"/>
          </a:p>
        </p:txBody>
      </p:sp>
      <p:sp>
        <p:nvSpPr>
          <p:cNvPr id="3" name="Inhaltsplatzhalter 2"/>
          <p:cNvSpPr>
            <a:spLocks noGrp="1"/>
          </p:cNvSpPr>
          <p:nvPr>
            <p:ph idx="1"/>
          </p:nvPr>
        </p:nvSpPr>
        <p:spPr>
          <a:xfrm>
            <a:off x="467544" y="1988841"/>
            <a:ext cx="8229600" cy="3384376"/>
          </a:xfrm>
        </p:spPr>
        <p:txBody>
          <a:bodyPr/>
          <a:lstStyle/>
          <a:p>
            <a:r>
              <a:rPr lang="de-CH" dirty="0" smtClean="0"/>
              <a:t>Wie erfolgt bei uns in der Ausbildungsabteilung die Kontrolle der Buchhaltung?</a:t>
            </a:r>
          </a:p>
          <a:p>
            <a:r>
              <a:rPr lang="de-CH" dirty="0" smtClean="0"/>
              <a:t>Wie können Abweichungen/Fehler festgestellt werden?</a:t>
            </a:r>
          </a:p>
          <a:p>
            <a:r>
              <a:rPr lang="de-CH" dirty="0" smtClean="0"/>
              <a:t>Wie gehe ich vor, wenn ich eine Abweichung feststelle?</a:t>
            </a:r>
          </a:p>
          <a:p>
            <a:r>
              <a:rPr lang="de-CH" dirty="0" smtClean="0"/>
              <a:t>Wie wird die Abweichung/der Fehler korrigiert?</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934519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Repetition aus G-08/1a</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Titel 1"/>
          <p:cNvSpPr txBox="1">
            <a:spLocks/>
          </p:cNvSpPr>
          <p:nvPr/>
        </p:nvSpPr>
        <p:spPr>
          <a:xfrm>
            <a:off x="619043" y="1592796"/>
            <a:ext cx="8229600" cy="3672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457200" indent="-457200" algn="l">
              <a:buFont typeface="Arial" panose="020B0604020202020204" pitchFamily="34" charset="0"/>
              <a:buChar char="•"/>
            </a:pPr>
            <a:r>
              <a:rPr lang="de-CH" sz="2400" dirty="0" smtClean="0"/>
              <a:t>Ziel des öffentlichen Rechnungswesens</a:t>
            </a:r>
          </a:p>
          <a:p>
            <a:pPr marL="457200" indent="-457200" algn="l">
              <a:buFont typeface="Arial" panose="020B0604020202020204" pitchFamily="34" charset="0"/>
              <a:buChar char="•"/>
            </a:pPr>
            <a:r>
              <a:rPr lang="de-CH" sz="2400" dirty="0" smtClean="0"/>
              <a:t>Aufbau und Unterschied </a:t>
            </a:r>
            <a:r>
              <a:rPr lang="de-CH" sz="2400" dirty="0" err="1" smtClean="0"/>
              <a:t>öff</a:t>
            </a:r>
            <a:r>
              <a:rPr lang="de-CH" sz="2400" dirty="0" smtClean="0"/>
              <a:t>./priv. Rechnungswesen</a:t>
            </a:r>
          </a:p>
          <a:p>
            <a:pPr marL="457200" indent="-457200" algn="l">
              <a:buFont typeface="Arial" panose="020B0604020202020204" pitchFamily="34" charset="0"/>
              <a:buChar char="•"/>
            </a:pPr>
            <a:r>
              <a:rPr lang="de-CH" sz="2400" dirty="0" smtClean="0"/>
              <a:t>Gliederung der Bilanz</a:t>
            </a:r>
          </a:p>
          <a:p>
            <a:pPr marL="457200" indent="-457200" algn="l">
              <a:buFont typeface="Arial" panose="020B0604020202020204" pitchFamily="34" charset="0"/>
              <a:buChar char="•"/>
            </a:pPr>
            <a:r>
              <a:rPr lang="de-CH" sz="2400" dirty="0" smtClean="0"/>
              <a:t>Investitionsrechnung (Inhalte/Besonderheiten)</a:t>
            </a:r>
          </a:p>
          <a:p>
            <a:pPr marL="457200" indent="-457200" algn="l">
              <a:buFont typeface="Arial" panose="020B0604020202020204" pitchFamily="34" charset="0"/>
              <a:buChar char="•"/>
            </a:pPr>
            <a:r>
              <a:rPr lang="de-CH" sz="2400" dirty="0" smtClean="0"/>
              <a:t>Gliederung der Rechnung (Funktion/Arten)</a:t>
            </a:r>
          </a:p>
          <a:p>
            <a:pPr marL="457200" indent="-457200" algn="l">
              <a:buFont typeface="Arial" panose="020B0604020202020204" pitchFamily="34" charset="0"/>
              <a:buChar char="•"/>
            </a:pPr>
            <a:r>
              <a:rPr lang="de-CH" sz="2400" dirty="0" smtClean="0"/>
              <a:t>HRM2-Aufbau/Anforderungen</a:t>
            </a:r>
          </a:p>
          <a:p>
            <a:pPr marL="457200" indent="-457200" algn="l">
              <a:buFont typeface="Arial" panose="020B0604020202020204" pitchFamily="34" charset="0"/>
              <a:buChar char="•"/>
            </a:pPr>
            <a:r>
              <a:rPr lang="de-CH" sz="2400" dirty="0" smtClean="0"/>
              <a:t>Ablauf des Budgetprozesses</a:t>
            </a:r>
            <a:endParaRPr lang="de-CH" sz="2400" dirty="0"/>
          </a:p>
        </p:txBody>
      </p:sp>
    </p:spTree>
    <p:extLst>
      <p:ext uri="{BB962C8B-B14F-4D97-AF65-F5344CB8AC3E}">
        <p14:creationId xmlns:p14="http://schemas.microsoft.com/office/powerpoint/2010/main" val="1323851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 erreicht?</a:t>
            </a:r>
            <a:endParaRPr lang="de-CH" dirty="0"/>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131840" y="2394421"/>
            <a:ext cx="2690825" cy="2020881"/>
          </a:xfrm>
          <a:prstGeom prst="rect">
            <a:avLst/>
          </a:prstGeom>
          <a:noFill/>
        </p:spPr>
      </p:pic>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30</a:t>
            </a:fld>
            <a:endParaRPr lang="de-CH"/>
          </a:p>
        </p:txBody>
      </p:sp>
      <p:sp>
        <p:nvSpPr>
          <p:cNvPr id="5" name="Textfeld 4"/>
          <p:cNvSpPr txBox="1"/>
          <p:nvPr/>
        </p:nvSpPr>
        <p:spPr>
          <a:xfrm>
            <a:off x="573328" y="1134363"/>
            <a:ext cx="1800493" cy="369332"/>
          </a:xfrm>
          <a:prstGeom prst="rect">
            <a:avLst/>
          </a:prstGeom>
          <a:noFill/>
        </p:spPr>
        <p:txBody>
          <a:bodyPr wrap="none" rtlCol="0">
            <a:spAutoFit/>
          </a:bodyPr>
          <a:lstStyle/>
          <a:p>
            <a:r>
              <a:rPr lang="de-CH" b="1" dirty="0" smtClean="0"/>
              <a:t>Struktur HRM2</a:t>
            </a:r>
            <a:endParaRPr lang="de-CH" b="1" dirty="0"/>
          </a:p>
        </p:txBody>
      </p:sp>
      <p:sp>
        <p:nvSpPr>
          <p:cNvPr id="6" name="Textfeld 5"/>
          <p:cNvSpPr txBox="1"/>
          <p:nvPr/>
        </p:nvSpPr>
        <p:spPr>
          <a:xfrm>
            <a:off x="555328" y="4455453"/>
            <a:ext cx="3104376" cy="369332"/>
          </a:xfrm>
          <a:prstGeom prst="rect">
            <a:avLst/>
          </a:prstGeom>
          <a:noFill/>
        </p:spPr>
        <p:txBody>
          <a:bodyPr wrap="none" rtlCol="0">
            <a:spAutoFit/>
          </a:bodyPr>
          <a:lstStyle/>
          <a:p>
            <a:r>
              <a:rPr lang="de-CH" b="1" dirty="0" smtClean="0"/>
              <a:t>Wozu dienen Kennzahlen?</a:t>
            </a:r>
            <a:endParaRPr lang="de-CH" b="1" dirty="0"/>
          </a:p>
        </p:txBody>
      </p:sp>
      <p:sp>
        <p:nvSpPr>
          <p:cNvPr id="7" name="Textfeld 6"/>
          <p:cNvSpPr txBox="1"/>
          <p:nvPr/>
        </p:nvSpPr>
        <p:spPr>
          <a:xfrm>
            <a:off x="2410972" y="4829578"/>
            <a:ext cx="5027443" cy="369332"/>
          </a:xfrm>
          <a:prstGeom prst="rect">
            <a:avLst/>
          </a:prstGeom>
          <a:noFill/>
        </p:spPr>
        <p:txBody>
          <a:bodyPr wrap="square" rtlCol="0">
            <a:spAutoFit/>
          </a:bodyPr>
          <a:lstStyle/>
          <a:p>
            <a:r>
              <a:rPr lang="de-CH" b="1" dirty="0" smtClean="0"/>
              <a:t>Was sagen die einzelnen Kennzahlen aus?</a:t>
            </a:r>
            <a:endParaRPr lang="de-CH" b="1" dirty="0"/>
          </a:p>
        </p:txBody>
      </p:sp>
      <p:sp>
        <p:nvSpPr>
          <p:cNvPr id="10" name="Textfeld 9"/>
          <p:cNvSpPr txBox="1"/>
          <p:nvPr/>
        </p:nvSpPr>
        <p:spPr>
          <a:xfrm>
            <a:off x="3851920" y="1180530"/>
            <a:ext cx="4467890" cy="646331"/>
          </a:xfrm>
          <a:prstGeom prst="rect">
            <a:avLst/>
          </a:prstGeom>
          <a:noFill/>
        </p:spPr>
        <p:txBody>
          <a:bodyPr wrap="none" rtlCol="0">
            <a:spAutoFit/>
          </a:bodyPr>
          <a:lstStyle/>
          <a:p>
            <a:r>
              <a:rPr lang="de-CH" dirty="0" smtClean="0"/>
              <a:t>Ich kontiere einen einfachen Geschäftsfall</a:t>
            </a:r>
          </a:p>
          <a:p>
            <a:r>
              <a:rPr lang="de-CH" dirty="0" smtClean="0"/>
              <a:t> aus meiner Ausbildungsabteilung.</a:t>
            </a:r>
            <a:endParaRPr lang="de-CH" dirty="0"/>
          </a:p>
        </p:txBody>
      </p:sp>
      <p:sp>
        <p:nvSpPr>
          <p:cNvPr id="11" name="Textfeld 10"/>
          <p:cNvSpPr txBox="1"/>
          <p:nvPr/>
        </p:nvSpPr>
        <p:spPr>
          <a:xfrm>
            <a:off x="5364088" y="2203940"/>
            <a:ext cx="3377848" cy="646331"/>
          </a:xfrm>
          <a:prstGeom prst="rect">
            <a:avLst/>
          </a:prstGeom>
          <a:noFill/>
        </p:spPr>
        <p:txBody>
          <a:bodyPr wrap="none" rtlCol="0">
            <a:spAutoFit/>
          </a:bodyPr>
          <a:lstStyle/>
          <a:p>
            <a:r>
              <a:rPr lang="de-CH" dirty="0" smtClean="0"/>
              <a:t>und zeige auf, wo er sich</a:t>
            </a:r>
          </a:p>
          <a:p>
            <a:r>
              <a:rPr lang="de-CH" dirty="0" smtClean="0"/>
              <a:t>in der Rechnung niederschlägt.</a:t>
            </a:r>
            <a:endParaRPr lang="de-CH" dirty="0"/>
          </a:p>
        </p:txBody>
      </p:sp>
      <p:cxnSp>
        <p:nvCxnSpPr>
          <p:cNvPr id="15" name="Gerade Verbindung mit Pfeil 14"/>
          <p:cNvCxnSpPr>
            <a:stCxn id="5" idx="3"/>
          </p:cNvCxnSpPr>
          <p:nvPr/>
        </p:nvCxnSpPr>
        <p:spPr>
          <a:xfrm>
            <a:off x="2373821" y="1319029"/>
            <a:ext cx="1424091"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10" idx="2"/>
          </p:cNvCxnSpPr>
          <p:nvPr/>
        </p:nvCxnSpPr>
        <p:spPr>
          <a:xfrm>
            <a:off x="6085865" y="1826861"/>
            <a:ext cx="502359" cy="377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822665" y="3311964"/>
            <a:ext cx="2762295" cy="1200329"/>
          </a:xfrm>
          <a:prstGeom prst="rect">
            <a:avLst/>
          </a:prstGeom>
          <a:noFill/>
        </p:spPr>
        <p:txBody>
          <a:bodyPr wrap="none" rtlCol="0">
            <a:spAutoFit/>
          </a:bodyPr>
          <a:lstStyle/>
          <a:p>
            <a:r>
              <a:rPr lang="de-CH" dirty="0" smtClean="0"/>
              <a:t>Ich weiss, worauf beim</a:t>
            </a:r>
          </a:p>
          <a:p>
            <a:r>
              <a:rPr lang="de-CH" dirty="0" smtClean="0"/>
              <a:t>Verarbeiten von </a:t>
            </a:r>
          </a:p>
          <a:p>
            <a:r>
              <a:rPr lang="de-CH" dirty="0" smtClean="0"/>
              <a:t>Debitoren und Kreditoren</a:t>
            </a:r>
          </a:p>
          <a:p>
            <a:r>
              <a:rPr lang="de-CH" dirty="0" smtClean="0"/>
              <a:t>zu achten ist.</a:t>
            </a:r>
            <a:endParaRPr lang="de-CH" dirty="0"/>
          </a:p>
        </p:txBody>
      </p:sp>
      <p:cxnSp>
        <p:nvCxnSpPr>
          <p:cNvPr id="16" name="Gerade Verbindung mit Pfeil 15"/>
          <p:cNvCxnSpPr/>
          <p:nvPr/>
        </p:nvCxnSpPr>
        <p:spPr>
          <a:xfrm>
            <a:off x="6228184" y="2850271"/>
            <a:ext cx="720080" cy="461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Inhaltsplatzhalter 2"/>
          <p:cNvSpPr txBox="1">
            <a:spLocks/>
          </p:cNvSpPr>
          <p:nvPr/>
        </p:nvSpPr>
        <p:spPr>
          <a:xfrm>
            <a:off x="2178129" y="5445224"/>
            <a:ext cx="5086145" cy="133818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600" dirty="0" smtClean="0"/>
              <a:t>Ziel der Lektion:</a:t>
            </a:r>
          </a:p>
          <a:p>
            <a:r>
              <a:rPr lang="de-CH" sz="1600" dirty="0" smtClean="0"/>
              <a:t>Ablauf des Abschlusses erklären können</a:t>
            </a:r>
          </a:p>
          <a:p>
            <a:r>
              <a:rPr lang="de-CH" sz="1600" dirty="0" smtClean="0"/>
              <a:t>Sinn einer Kennzahl erläutern können</a:t>
            </a:r>
          </a:p>
          <a:p>
            <a:r>
              <a:rPr lang="de-CH" sz="1600" dirty="0" smtClean="0"/>
              <a:t>Einem Kunden den Mahnlauf aufzeichnen können</a:t>
            </a:r>
            <a:endParaRPr lang="de-CH" sz="1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440160"/>
          </a:xfrm>
        </p:spPr>
        <p:txBody>
          <a:bodyPr/>
          <a:lstStyle/>
          <a:p>
            <a:r>
              <a:rPr lang="de-CH" dirty="0" smtClean="0"/>
              <a:t>Prozesse in der Finanzverwaltung während </a:t>
            </a:r>
            <a:br>
              <a:rPr lang="de-CH" dirty="0" smtClean="0"/>
            </a:br>
            <a:r>
              <a:rPr lang="de-CH" dirty="0" smtClean="0"/>
              <a:t>eines </a:t>
            </a:r>
            <a:r>
              <a:rPr lang="de-CH" dirty="0" smtClean="0"/>
              <a:t>Jahres</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a:t>
            </a:fld>
            <a:endParaRPr lang="de-CH" dirty="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graphicFrame>
        <p:nvGraphicFramePr>
          <p:cNvPr id="7" name="Group 49"/>
          <p:cNvGraphicFramePr>
            <a:graphicFrameLocks/>
          </p:cNvGraphicFramePr>
          <p:nvPr>
            <p:extLst>
              <p:ext uri="{D42A27DB-BD31-4B8C-83A1-F6EECF244321}">
                <p14:modId xmlns:p14="http://schemas.microsoft.com/office/powerpoint/2010/main" val="3053927531"/>
              </p:ext>
            </p:extLst>
          </p:nvPr>
        </p:nvGraphicFramePr>
        <p:xfrm>
          <a:off x="150765" y="2564904"/>
          <a:ext cx="8856982" cy="3198673"/>
        </p:xfrm>
        <a:graphic>
          <a:graphicData uri="http://schemas.openxmlformats.org/drawingml/2006/table">
            <a:tbl>
              <a:tblPr/>
              <a:tblGrid>
                <a:gridCol w="737018"/>
                <a:gridCol w="739853"/>
                <a:gridCol w="737018"/>
                <a:gridCol w="738437"/>
                <a:gridCol w="738436"/>
                <a:gridCol w="738437"/>
                <a:gridCol w="737018"/>
                <a:gridCol w="738436"/>
                <a:gridCol w="738437"/>
                <a:gridCol w="737018"/>
                <a:gridCol w="731350"/>
                <a:gridCol w="745524"/>
              </a:tblGrid>
              <a:tr h="456337">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Jan</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Feb</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Mrz</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April</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Mai</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Juni</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Juli</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Aug</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Sept</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Okt</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Nov</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Dez</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2336">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GR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Richt-linien</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Bud-</a:t>
                      </a:r>
                      <a:r>
                        <a:rPr kumimoji="0" lang="de-CH" sz="1500" b="0" i="0" u="none" strike="noStrike" cap="none" normalizeH="0" baseline="0" dirty="0" err="1" smtClean="0">
                          <a:ln>
                            <a:noFill/>
                          </a:ln>
                          <a:solidFill>
                            <a:schemeClr val="tx1"/>
                          </a:solidFill>
                          <a:effectLst/>
                          <a:latin typeface="Arial" pitchFamily="34" charset="0"/>
                          <a:ea typeface="ＭＳ Ｐゴシック" pitchFamily="34" charset="-128"/>
                        </a:rPr>
                        <a:t>get</a:t>
                      </a: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Ein-gabe</a:t>
                      </a: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pitchFamily="34" charset="0"/>
                          <a:ea typeface="ＭＳ Ｐゴシック" pitchFamily="34" charset="-128"/>
                        </a:rPr>
                        <a:t>1. Ent-wurf Bud-get</a:t>
                      </a:r>
                      <a:endParaRPr kumimoji="0" lang="de-DE" sz="15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pitchFamily="34" charset="0"/>
                          <a:ea typeface="ＭＳ Ｐゴシック" pitchFamily="34" charset="-128"/>
                        </a:rPr>
                        <a:t>2. Ent-wurf Bud-get</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pitchFamily="34" charset="0"/>
                          <a:ea typeface="ＭＳ Ｐゴシック" pitchFamily="34" charset="-128"/>
                        </a:rPr>
                        <a:t>Fiko</a:t>
                      </a:r>
                      <a:endParaRPr kumimoji="0" lang="de-DE" sz="15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pitchFamily="34" charset="0"/>
                          <a:ea typeface="ＭＳ Ｐゴシック" pitchFamily="34" charset="-128"/>
                        </a:rPr>
                        <a:t>Kennt-nis-nah-me Fiko</a:t>
                      </a:r>
                      <a:endParaRPr kumimoji="0" lang="de-DE" sz="15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Druck Bud-</a:t>
                      </a:r>
                      <a:r>
                        <a:rPr kumimoji="0" lang="de-CH" sz="1500" b="0" i="0" u="none" strike="noStrike" cap="none" normalizeH="0" baseline="0" dirty="0" err="1" smtClean="0">
                          <a:ln>
                            <a:noFill/>
                          </a:ln>
                          <a:solidFill>
                            <a:schemeClr val="tx1"/>
                          </a:solidFill>
                          <a:effectLst/>
                          <a:latin typeface="Arial" pitchFamily="34" charset="0"/>
                          <a:ea typeface="ＭＳ Ｐゴシック" pitchFamily="34" charset="-128"/>
                        </a:rPr>
                        <a:t>get</a:t>
                      </a: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31.12. </a:t>
                      </a:r>
                      <a:r>
                        <a:rPr kumimoji="0" lang="de-CH" sz="1500" b="0" i="0" u="none" strike="noStrike" cap="none" normalizeH="0" baseline="0" dirty="0" err="1" smtClean="0">
                          <a:ln>
                            <a:noFill/>
                          </a:ln>
                          <a:solidFill>
                            <a:schemeClr val="tx1"/>
                          </a:solidFill>
                          <a:effectLst/>
                          <a:latin typeface="Arial" pitchFamily="34" charset="0"/>
                          <a:ea typeface="ＭＳ Ｐゴシック" pitchFamily="34" charset="-128"/>
                        </a:rPr>
                        <a:t>lz</a:t>
                      </a: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 Ter-min für GV</a:t>
                      </a: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 Box 47"/>
          <p:cNvSpPr txBox="1">
            <a:spLocks noChangeArrowheads="1"/>
          </p:cNvSpPr>
          <p:nvPr/>
        </p:nvSpPr>
        <p:spPr bwMode="auto">
          <a:xfrm>
            <a:off x="194026" y="3413695"/>
            <a:ext cx="8770461" cy="371403"/>
          </a:xfrm>
          <a:prstGeom prst="rect">
            <a:avLst/>
          </a:prstGeom>
          <a:solidFill>
            <a:schemeClr val="accent1">
              <a:lumMod val="60000"/>
              <a:lumOff val="40000"/>
            </a:schemeClr>
          </a:solidFill>
          <a:ln>
            <a:noFill/>
          </a:ln>
          <a:effectLs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1800" dirty="0"/>
              <a:t>Aktensammlung ganzes Jahr für neues Budget</a:t>
            </a:r>
            <a:endParaRPr lang="de-DE" sz="1800" dirty="0"/>
          </a:p>
        </p:txBody>
      </p:sp>
      <p:sp>
        <p:nvSpPr>
          <p:cNvPr id="9" name="Text Box 48"/>
          <p:cNvSpPr txBox="1">
            <a:spLocks noChangeArrowheads="1"/>
          </p:cNvSpPr>
          <p:nvPr/>
        </p:nvSpPr>
        <p:spPr bwMode="auto">
          <a:xfrm>
            <a:off x="194027" y="3052368"/>
            <a:ext cx="4377974" cy="338544"/>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1600" dirty="0"/>
              <a:t>Rechnungsabschluss Vorjahresrechnung</a:t>
            </a:r>
            <a:endParaRPr lang="de-DE" sz="1600" dirty="0"/>
          </a:p>
        </p:txBody>
      </p:sp>
    </p:spTree>
    <p:extLst>
      <p:ext uri="{BB962C8B-B14F-4D97-AF65-F5344CB8AC3E}">
        <p14:creationId xmlns:p14="http://schemas.microsoft.com/office/powerpoint/2010/main" val="1088312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 der Jahresrechnung, Ablauf</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Titel 1"/>
          <p:cNvSpPr txBox="1">
            <a:spLocks/>
          </p:cNvSpPr>
          <p:nvPr/>
        </p:nvSpPr>
        <p:spPr>
          <a:xfrm>
            <a:off x="619043" y="1592796"/>
            <a:ext cx="8229600" cy="3672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457200" indent="-457200" algn="l">
              <a:buFont typeface="Arial" panose="020B0604020202020204" pitchFamily="34" charset="0"/>
              <a:buChar char="•"/>
            </a:pPr>
            <a:endParaRPr lang="de-CH" dirty="0"/>
          </a:p>
        </p:txBody>
      </p:sp>
      <p:sp>
        <p:nvSpPr>
          <p:cNvPr id="3" name="Rechteck 2"/>
          <p:cNvSpPr/>
          <p:nvPr/>
        </p:nvSpPr>
        <p:spPr>
          <a:xfrm>
            <a:off x="619043" y="1412776"/>
            <a:ext cx="7913397" cy="1661993"/>
          </a:xfrm>
          <a:prstGeom prst="rect">
            <a:avLst/>
          </a:prstGeom>
        </p:spPr>
        <p:txBody>
          <a:bodyPr wrap="square">
            <a:spAutoFit/>
          </a:bodyPr>
          <a:lstStyle/>
          <a:p>
            <a:pPr marL="233816" indent="-233816">
              <a:lnSpc>
                <a:spcPts val="1753"/>
              </a:lnSpc>
              <a:spcBef>
                <a:spcPct val="0"/>
              </a:spcBef>
            </a:pPr>
            <a:r>
              <a:rPr lang="fr-CH" b="1" dirty="0" err="1"/>
              <a:t>Genehmigung</a:t>
            </a:r>
            <a:r>
              <a:rPr lang="fr-CH" b="1" dirty="0"/>
              <a:t> </a:t>
            </a:r>
            <a:r>
              <a:rPr lang="fr-CH" b="1" dirty="0" err="1"/>
              <a:t>Jahresrechnung</a:t>
            </a:r>
            <a:endParaRPr lang="fr-CH" b="1" dirty="0"/>
          </a:p>
          <a:p>
            <a:pPr marL="233816" indent="-233816">
              <a:lnSpc>
                <a:spcPts val="1753"/>
              </a:lnSpc>
              <a:spcBef>
                <a:spcPct val="0"/>
              </a:spcBef>
            </a:pPr>
            <a:endParaRPr lang="fr-CH" b="1" dirty="0">
              <a:solidFill>
                <a:schemeClr val="tx2"/>
              </a:solidFill>
            </a:endParaRPr>
          </a:p>
          <a:p>
            <a:pPr>
              <a:spcBef>
                <a:spcPct val="0"/>
              </a:spcBef>
              <a:buFont typeface="Times" pitchFamily="18" charset="0"/>
              <a:buChar char="•"/>
            </a:pPr>
            <a:r>
              <a:rPr lang="de-CH" dirty="0" smtClean="0">
                <a:latin typeface="+mj-lt"/>
                <a:ea typeface="+mj-ea"/>
                <a:cs typeface="+mj-cs"/>
              </a:rPr>
              <a:t> Erstellen Rechnung (Abschluss durch Finanzverwaltung) </a:t>
            </a:r>
            <a:r>
              <a:rPr lang="de-CH" dirty="0">
                <a:latin typeface="+mj-lt"/>
                <a:ea typeface="+mj-ea"/>
                <a:cs typeface="+mj-cs"/>
              </a:rPr>
              <a:t>Exekutive</a:t>
            </a:r>
          </a:p>
          <a:p>
            <a:pPr>
              <a:spcBef>
                <a:spcPct val="0"/>
              </a:spcBef>
              <a:buFont typeface="Times" pitchFamily="18" charset="0"/>
              <a:buChar char="•"/>
            </a:pPr>
            <a:r>
              <a:rPr lang="de-CH" altLang="ja-JP" dirty="0" smtClean="0">
                <a:latin typeface="+mj-lt"/>
                <a:ea typeface="+mj-ea"/>
                <a:cs typeface="+mj-cs"/>
              </a:rPr>
              <a:t> Überprüfung </a:t>
            </a:r>
            <a:r>
              <a:rPr lang="de-CH" altLang="ja-JP" dirty="0">
                <a:latin typeface="+mj-lt"/>
                <a:ea typeface="+mj-ea"/>
                <a:cs typeface="+mj-cs"/>
              </a:rPr>
              <a:t>der Abweichungen zum Budget</a:t>
            </a:r>
            <a:endParaRPr lang="de-CH" dirty="0">
              <a:latin typeface="+mj-lt"/>
              <a:ea typeface="+mj-ea"/>
              <a:cs typeface="+mj-cs"/>
            </a:endParaRPr>
          </a:p>
          <a:p>
            <a:pPr>
              <a:spcBef>
                <a:spcPct val="0"/>
              </a:spcBef>
              <a:buFont typeface="Times" pitchFamily="18" charset="0"/>
              <a:buChar char="•"/>
            </a:pPr>
            <a:r>
              <a:rPr lang="de-CH" dirty="0" smtClean="0">
                <a:latin typeface="+mj-lt"/>
                <a:ea typeface="+mj-ea"/>
                <a:cs typeface="+mj-cs"/>
              </a:rPr>
              <a:t> Finanzkontrolle </a:t>
            </a:r>
            <a:r>
              <a:rPr lang="de-CH" dirty="0">
                <a:latin typeface="+mj-lt"/>
                <a:ea typeface="+mj-ea"/>
                <a:cs typeface="+mj-cs"/>
              </a:rPr>
              <a:t>(Finanzkommission und Bilanzprüfung)</a:t>
            </a:r>
          </a:p>
          <a:p>
            <a:pPr>
              <a:spcBef>
                <a:spcPct val="0"/>
              </a:spcBef>
              <a:buFont typeface="Times" pitchFamily="18" charset="0"/>
              <a:buChar char="•"/>
            </a:pPr>
            <a:r>
              <a:rPr lang="de-CH" dirty="0" smtClean="0">
                <a:latin typeface="+mj-lt"/>
                <a:ea typeface="+mj-ea"/>
                <a:cs typeface="+mj-cs"/>
              </a:rPr>
              <a:t> Legislativbehörde</a:t>
            </a:r>
            <a:endParaRPr lang="de-CH" dirty="0">
              <a:latin typeface="+mj-lt"/>
              <a:ea typeface="+mj-ea"/>
              <a:cs typeface="+mj-cs"/>
            </a:endParaRPr>
          </a:p>
        </p:txBody>
      </p:sp>
      <p:graphicFrame>
        <p:nvGraphicFramePr>
          <p:cNvPr id="7" name="Group 26"/>
          <p:cNvGraphicFramePr>
            <a:graphicFrameLocks noGrp="1"/>
          </p:cNvGraphicFramePr>
          <p:nvPr>
            <p:ph sz="quarter" idx="1"/>
            <p:extLst>
              <p:ext uri="{D42A27DB-BD31-4B8C-83A1-F6EECF244321}">
                <p14:modId xmlns:p14="http://schemas.microsoft.com/office/powerpoint/2010/main" val="3270952849"/>
              </p:ext>
            </p:extLst>
          </p:nvPr>
        </p:nvGraphicFramePr>
        <p:xfrm>
          <a:off x="619044" y="3658976"/>
          <a:ext cx="7625366" cy="2578336"/>
        </p:xfrm>
        <a:graphic>
          <a:graphicData uri="http://schemas.openxmlformats.org/drawingml/2006/table">
            <a:tbl>
              <a:tblPr/>
              <a:tblGrid>
                <a:gridCol w="1271180"/>
                <a:gridCol w="1271181"/>
                <a:gridCol w="1272896"/>
                <a:gridCol w="1267749"/>
                <a:gridCol w="1272896"/>
                <a:gridCol w="1269464"/>
              </a:tblGrid>
              <a:tr h="2578336">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Jan</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Erstellen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Abschluss</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Steuerab</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-schluss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Feb</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Erstellen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Abschluss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Mrz</a:t>
                      </a: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15.3.</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Rg</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an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GR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20.3.</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Finanz-statistik</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April</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15.4.</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Rg</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an Fiko zur Revision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Bilanz-</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prüfung</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Mai</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Bis</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15.5.</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Fiko</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Prüfung</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Bilanz-prüfung</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Juni</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30.6.</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Genehmig.</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EWR oder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Gde</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vers.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ext Box 48"/>
          <p:cNvSpPr txBox="1">
            <a:spLocks noChangeArrowheads="1"/>
          </p:cNvSpPr>
          <p:nvPr/>
        </p:nvSpPr>
        <p:spPr bwMode="auto">
          <a:xfrm>
            <a:off x="647322" y="3946816"/>
            <a:ext cx="7553359" cy="338544"/>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CH" sz="1600" dirty="0"/>
              <a:t>Rechnungsabschluss Vorjahresrechnung</a:t>
            </a:r>
            <a:endParaRPr lang="de-DE" sz="1600" dirty="0"/>
          </a:p>
        </p:txBody>
      </p:sp>
    </p:spTree>
    <p:extLst>
      <p:ext uri="{BB962C8B-B14F-4D97-AF65-F5344CB8AC3E}">
        <p14:creationId xmlns:p14="http://schemas.microsoft.com/office/powerpoint/2010/main" val="4195040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1" name="Rectangle 9"/>
          <p:cNvSpPr>
            <a:spLocks noChangeArrowheads="1"/>
          </p:cNvSpPr>
          <p:nvPr/>
        </p:nvSpPr>
        <p:spPr bwMode="auto">
          <a:xfrm>
            <a:off x="150748" y="1227934"/>
            <a:ext cx="8747438" cy="5584001"/>
          </a:xfrm>
          <a:prstGeom prst="rect">
            <a:avLst/>
          </a:prstGeom>
          <a:solidFill>
            <a:schemeClr val="accent1">
              <a:lumMod val="40000"/>
              <a:lumOff val="60000"/>
            </a:schemeClr>
          </a:solidFill>
          <a:ln>
            <a:noFill/>
          </a:ln>
          <a:effectLst/>
          <a:extLst/>
        </p:spPr>
        <p:txBody>
          <a:bodyPr wrap="none" lIns="91428" tIns="45715" rIns="91428" bIns="45715" anchor="ctr"/>
          <a:lstStyle/>
          <a:p>
            <a:pPr>
              <a:defRPr/>
            </a:pPr>
            <a:endParaRPr lang="de-CH">
              <a:latin typeface="Arial" pitchFamily="34" charset="0"/>
            </a:endParaRPr>
          </a:p>
        </p:txBody>
      </p:sp>
      <p:sp>
        <p:nvSpPr>
          <p:cNvPr id="32771" name="Rectangle 2"/>
          <p:cNvSpPr>
            <a:spLocks noGrp="1" noChangeArrowheads="1"/>
          </p:cNvSpPr>
          <p:nvPr>
            <p:ph type="title"/>
          </p:nvPr>
        </p:nvSpPr>
        <p:spPr>
          <a:xfrm>
            <a:off x="457200" y="689288"/>
            <a:ext cx="8229600" cy="652934"/>
          </a:xfrm>
        </p:spPr>
        <p:txBody>
          <a:bodyPr/>
          <a:lstStyle/>
          <a:p>
            <a:pPr eaLnBrk="1" hangingPunct="1"/>
            <a:r>
              <a:rPr lang="de-CH" dirty="0" smtClean="0"/>
              <a:t>Unterschied Rechnung / Budget  </a:t>
            </a:r>
            <a:endParaRPr lang="de-DE" dirty="0" smtClean="0"/>
          </a:p>
        </p:txBody>
      </p:sp>
      <p:sp>
        <p:nvSpPr>
          <p:cNvPr id="110596" name="Rectangle 4"/>
          <p:cNvSpPr>
            <a:spLocks noChangeArrowheads="1"/>
          </p:cNvSpPr>
          <p:nvPr/>
        </p:nvSpPr>
        <p:spPr bwMode="auto">
          <a:xfrm>
            <a:off x="321867" y="2383889"/>
            <a:ext cx="1785884" cy="326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10597" name="Rectangle 5"/>
          <p:cNvSpPr>
            <a:spLocks noChangeArrowheads="1"/>
          </p:cNvSpPr>
          <p:nvPr/>
        </p:nvSpPr>
        <p:spPr bwMode="auto">
          <a:xfrm>
            <a:off x="1799466" y="5322005"/>
            <a:ext cx="2402455" cy="424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10598" name="Rectangle 6"/>
          <p:cNvSpPr>
            <a:spLocks noChangeArrowheads="1"/>
          </p:cNvSpPr>
          <p:nvPr/>
        </p:nvSpPr>
        <p:spPr bwMode="auto">
          <a:xfrm>
            <a:off x="382981" y="2123332"/>
            <a:ext cx="2587156" cy="4505781"/>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dirty="0" smtClean="0">
                <a:latin typeface="Arial" pitchFamily="34" charset="0"/>
              </a:rPr>
              <a:t>Erfolgs-</a:t>
            </a:r>
            <a:endParaRPr lang="de-CH" sz="2800" dirty="0">
              <a:latin typeface="Arial" pitchFamily="34" charset="0"/>
            </a:endParaRPr>
          </a:p>
          <a:p>
            <a:pPr marL="342373" indent="-342373" algn="ctr" defTabSz="914388">
              <a:defRPr/>
            </a:pPr>
            <a:r>
              <a:rPr lang="de-CH" sz="2800" dirty="0" err="1" smtClean="0">
                <a:latin typeface="Arial" pitchFamily="34" charset="0"/>
              </a:rPr>
              <a:t>rechnung</a:t>
            </a:r>
            <a:r>
              <a:rPr lang="de-CH" dirty="0" smtClean="0">
                <a:latin typeface="Arial" pitchFamily="34" charset="0"/>
              </a:rPr>
              <a:t> </a:t>
            </a:r>
            <a:endParaRPr lang="de-DE" dirty="0">
              <a:latin typeface="Arial" pitchFamily="34" charset="0"/>
            </a:endParaRPr>
          </a:p>
        </p:txBody>
      </p:sp>
      <p:sp>
        <p:nvSpPr>
          <p:cNvPr id="110599" name="Rectangle 7"/>
          <p:cNvSpPr>
            <a:spLocks noChangeArrowheads="1"/>
          </p:cNvSpPr>
          <p:nvPr/>
        </p:nvSpPr>
        <p:spPr bwMode="auto">
          <a:xfrm>
            <a:off x="3154837" y="2123332"/>
            <a:ext cx="2587155" cy="4505781"/>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a:latin typeface="Arial" pitchFamily="34" charset="0"/>
              </a:rPr>
              <a:t>Investitions- </a:t>
            </a:r>
          </a:p>
          <a:p>
            <a:pPr marL="342373" indent="-342373" algn="ctr" defTabSz="914388">
              <a:defRPr/>
            </a:pPr>
            <a:r>
              <a:rPr lang="de-CH" sz="2800">
                <a:latin typeface="Arial" pitchFamily="34" charset="0"/>
              </a:rPr>
              <a:t>Rechnung</a:t>
            </a:r>
            <a:endParaRPr lang="de-DE" sz="2800">
              <a:latin typeface="Arial" pitchFamily="34" charset="0"/>
            </a:endParaRPr>
          </a:p>
        </p:txBody>
      </p:sp>
      <p:sp>
        <p:nvSpPr>
          <p:cNvPr id="110600" name="Rectangle 8"/>
          <p:cNvSpPr>
            <a:spLocks noChangeArrowheads="1"/>
          </p:cNvSpPr>
          <p:nvPr/>
        </p:nvSpPr>
        <p:spPr bwMode="auto">
          <a:xfrm>
            <a:off x="5989164" y="2123332"/>
            <a:ext cx="2587156" cy="4505781"/>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dirty="0" smtClean="0">
                <a:latin typeface="Arial" pitchFamily="34" charset="0"/>
              </a:rPr>
              <a:t>Bilanz</a:t>
            </a:r>
            <a:endParaRPr lang="de-DE" sz="2800" dirty="0">
              <a:latin typeface="Arial" pitchFamily="34" charset="0"/>
            </a:endParaRPr>
          </a:p>
        </p:txBody>
      </p:sp>
      <p:sp>
        <p:nvSpPr>
          <p:cNvPr id="110602" name="Text Box 10"/>
          <p:cNvSpPr txBox="1">
            <a:spLocks noChangeArrowheads="1"/>
          </p:cNvSpPr>
          <p:nvPr/>
        </p:nvSpPr>
        <p:spPr bwMode="auto">
          <a:xfrm>
            <a:off x="452244" y="1340219"/>
            <a:ext cx="5289748" cy="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2800"/>
              <a:t>Inhalt einer Jahresrechnung</a:t>
            </a:r>
            <a:r>
              <a:rPr lang="de-CH" sz="700"/>
              <a:t> </a:t>
            </a:r>
            <a:endParaRPr lang="de-DE" sz="700"/>
          </a:p>
        </p:txBody>
      </p:sp>
      <p:sp>
        <p:nvSpPr>
          <p:cNvPr id="110603" name="Rectangle 11"/>
          <p:cNvSpPr>
            <a:spLocks noChangeArrowheads="1"/>
          </p:cNvSpPr>
          <p:nvPr/>
        </p:nvSpPr>
        <p:spPr bwMode="auto">
          <a:xfrm>
            <a:off x="5804464" y="1471655"/>
            <a:ext cx="2832969" cy="5224114"/>
          </a:xfrm>
          <a:prstGeom prst="rect">
            <a:avLst/>
          </a:prstGeom>
          <a:solidFill>
            <a:schemeClr val="accent1">
              <a:lumMod val="40000"/>
              <a:lumOff val="60000"/>
            </a:schemeClr>
          </a:solidFill>
          <a:ln>
            <a:noFill/>
          </a:ln>
          <a:effectLst/>
          <a:extLst/>
        </p:spPr>
        <p:txBody>
          <a:bodyPr wrap="none" lIns="91428" tIns="45715" rIns="91428" bIns="45715" anchor="ctr"/>
          <a:lstStyle/>
          <a:p>
            <a:pPr>
              <a:defRPr/>
            </a:pPr>
            <a:endParaRPr lang="de-CH">
              <a:latin typeface="Arial" pitchFamily="34" charset="0"/>
            </a:endParaRPr>
          </a:p>
        </p:txBody>
      </p:sp>
      <p:sp>
        <p:nvSpPr>
          <p:cNvPr id="110604" name="Text Box 12"/>
          <p:cNvSpPr txBox="1">
            <a:spLocks noChangeArrowheads="1"/>
          </p:cNvSpPr>
          <p:nvPr/>
        </p:nvSpPr>
        <p:spPr bwMode="auto">
          <a:xfrm>
            <a:off x="321867" y="1470844"/>
            <a:ext cx="5482597" cy="523210"/>
          </a:xfrm>
          <a:prstGeom prst="rect">
            <a:avLst/>
          </a:prstGeom>
          <a:solidFill>
            <a:srgbClr val="FFFF00"/>
          </a:solidFill>
          <a:ln>
            <a:noFill/>
          </a:ln>
          <a:effectLst/>
          <a:extLst/>
        </p:spPr>
        <p:txBody>
          <a:bodyPr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2800" dirty="0"/>
              <a:t>Inhalt eines </a:t>
            </a:r>
            <a:r>
              <a:rPr lang="de-CH" sz="2800" dirty="0" smtClean="0"/>
              <a:t>Budgets</a:t>
            </a:r>
            <a:endParaRPr lang="de-DE" sz="2800" dirty="0"/>
          </a:p>
        </p:txBody>
      </p:sp>
    </p:spTree>
    <p:extLst>
      <p:ext uri="{BB962C8B-B14F-4D97-AF65-F5344CB8AC3E}">
        <p14:creationId xmlns:p14="http://schemas.microsoft.com/office/powerpoint/2010/main" val="1731625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603"/>
                                        </p:tgtEl>
                                        <p:attrNameLst>
                                          <p:attrName>style.visibility</p:attrName>
                                        </p:attrNameLst>
                                      </p:cBhvr>
                                      <p:to>
                                        <p:strVal val="visible"/>
                                      </p:to>
                                    </p:set>
                                    <p:animEffect transition="in" filter="blinds(horizontal)">
                                      <p:cBhvr>
                                        <p:cTn id="7" dur="500"/>
                                        <p:tgtEl>
                                          <p:spTgt spid="1106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0604"/>
                                        </p:tgtEl>
                                        <p:attrNameLst>
                                          <p:attrName>style.visibility</p:attrName>
                                        </p:attrNameLst>
                                      </p:cBhvr>
                                      <p:to>
                                        <p:strVal val="visible"/>
                                      </p:to>
                                    </p:set>
                                    <p:animEffect transition="in" filter="blinds(horizontal)">
                                      <p:cBhvr>
                                        <p:cTn id="10" dur="500"/>
                                        <p:tgtEl>
                                          <p:spTgt spid="110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3" grpId="0" animBg="1"/>
      <p:bldP spid="1106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 der Jahresrechnung</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7" name="Rectangle 3"/>
          <p:cNvSpPr txBox="1">
            <a:spLocks noChangeArrowheads="1"/>
          </p:cNvSpPr>
          <p:nvPr/>
        </p:nvSpPr>
        <p:spPr>
          <a:xfrm>
            <a:off x="827584" y="1412776"/>
            <a:ext cx="7704855" cy="5000313"/>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816" indent="-233816">
              <a:lnSpc>
                <a:spcPts val="1753"/>
              </a:lnSpc>
              <a:spcBef>
                <a:spcPct val="0"/>
              </a:spcBef>
            </a:pPr>
            <a:endParaRPr lang="fr-CH" sz="2800" dirty="0" smtClean="0">
              <a:solidFill>
                <a:schemeClr val="tx2"/>
              </a:solidFill>
            </a:endParaRPr>
          </a:p>
          <a:p>
            <a:pPr marL="0" indent="0">
              <a:lnSpc>
                <a:spcPts val="1753"/>
              </a:lnSpc>
              <a:spcBef>
                <a:spcPct val="0"/>
              </a:spcBef>
              <a:buNone/>
            </a:pPr>
            <a:r>
              <a:rPr lang="fr-CH" sz="2400" dirty="0" smtClean="0">
                <a:solidFill>
                  <a:schemeClr val="tx2"/>
                </a:solidFill>
              </a:rPr>
              <a:t>EINWOHNERGEMEINDE</a:t>
            </a:r>
          </a:p>
          <a:p>
            <a:pPr marL="233816" indent="-233816">
              <a:lnSpc>
                <a:spcPts val="1753"/>
              </a:lnSpc>
              <a:spcBef>
                <a:spcPct val="0"/>
              </a:spcBef>
            </a:pPr>
            <a:endParaRPr lang="fr-CH" sz="2400" dirty="0" smtClean="0">
              <a:solidFill>
                <a:schemeClr val="tx2"/>
              </a:solidFill>
            </a:endParaRPr>
          </a:p>
          <a:p>
            <a:pPr marL="233816" indent="-233816">
              <a:lnSpc>
                <a:spcPts val="1753"/>
              </a:lnSpc>
              <a:spcBef>
                <a:spcPct val="0"/>
              </a:spcBef>
              <a:buFont typeface="Times" pitchFamily="18" charset="0"/>
              <a:buChar char="•"/>
            </a:pPr>
            <a:r>
              <a:rPr lang="de-CH" sz="2400" dirty="0" smtClean="0"/>
              <a:t>Erfolgsrechnung</a:t>
            </a:r>
          </a:p>
          <a:p>
            <a:pPr marL="233816" indent="-233816">
              <a:lnSpc>
                <a:spcPts val="1753"/>
              </a:lnSpc>
              <a:spcBef>
                <a:spcPct val="0"/>
              </a:spcBef>
            </a:pPr>
            <a:endParaRPr lang="de-CH" sz="2400" dirty="0" smtClean="0"/>
          </a:p>
          <a:p>
            <a:pPr marL="233816" indent="-233816">
              <a:lnSpc>
                <a:spcPts val="1753"/>
              </a:lnSpc>
              <a:spcBef>
                <a:spcPct val="0"/>
              </a:spcBef>
              <a:buFont typeface="Times" pitchFamily="18" charset="0"/>
              <a:buChar char="•"/>
            </a:pPr>
            <a:r>
              <a:rPr lang="de-CH" sz="2400" dirty="0" smtClean="0"/>
              <a:t>Investitionsrechnung</a:t>
            </a:r>
          </a:p>
          <a:p>
            <a:pPr marL="233816" indent="-233816">
              <a:lnSpc>
                <a:spcPts val="1753"/>
              </a:lnSpc>
              <a:spcBef>
                <a:spcPct val="0"/>
              </a:spcBef>
            </a:pPr>
            <a:endParaRPr lang="de-CH" sz="2400" dirty="0" smtClean="0"/>
          </a:p>
          <a:p>
            <a:pPr marL="233816" indent="-233816">
              <a:lnSpc>
                <a:spcPts val="1753"/>
              </a:lnSpc>
              <a:spcBef>
                <a:spcPct val="0"/>
              </a:spcBef>
              <a:buFont typeface="Times" pitchFamily="18" charset="0"/>
              <a:buChar char="•"/>
            </a:pPr>
            <a:r>
              <a:rPr lang="de-CH" sz="2400" dirty="0" smtClean="0"/>
              <a:t>Bilanz</a:t>
            </a:r>
          </a:p>
          <a:p>
            <a:pPr marL="0" indent="0">
              <a:lnSpc>
                <a:spcPts val="1753"/>
              </a:lnSpc>
              <a:spcBef>
                <a:spcPct val="0"/>
              </a:spcBef>
              <a:buNone/>
            </a:pPr>
            <a:endParaRPr lang="de-CH" sz="2400" dirty="0" smtClean="0"/>
          </a:p>
          <a:p>
            <a:pPr marL="233816" indent="-233816">
              <a:lnSpc>
                <a:spcPts val="1753"/>
              </a:lnSpc>
              <a:spcBef>
                <a:spcPct val="0"/>
              </a:spcBef>
            </a:pPr>
            <a:endParaRPr lang="de-CH" sz="2400" dirty="0" smtClean="0"/>
          </a:p>
          <a:p>
            <a:pPr marL="0" indent="0">
              <a:lnSpc>
                <a:spcPts val="1753"/>
              </a:lnSpc>
              <a:spcBef>
                <a:spcPct val="0"/>
              </a:spcBef>
              <a:buNone/>
            </a:pPr>
            <a:r>
              <a:rPr lang="fr-CH" sz="2400" dirty="0" smtClean="0">
                <a:solidFill>
                  <a:schemeClr val="tx2"/>
                </a:solidFill>
              </a:rPr>
              <a:t>ORTSBÜRGERGEMEINDE</a:t>
            </a:r>
          </a:p>
          <a:p>
            <a:pPr marL="233816" indent="-233816">
              <a:lnSpc>
                <a:spcPts val="1753"/>
              </a:lnSpc>
              <a:spcBef>
                <a:spcPct val="0"/>
              </a:spcBef>
            </a:pPr>
            <a:endParaRPr lang="fr-CH" sz="2400" dirty="0" smtClean="0">
              <a:solidFill>
                <a:schemeClr val="tx2"/>
              </a:solidFill>
            </a:endParaRPr>
          </a:p>
          <a:p>
            <a:pPr marL="233816" indent="-233816">
              <a:lnSpc>
                <a:spcPts val="1753"/>
              </a:lnSpc>
              <a:spcBef>
                <a:spcPct val="0"/>
              </a:spcBef>
              <a:buFont typeface="Times" pitchFamily="18" charset="0"/>
              <a:buChar char="•"/>
            </a:pPr>
            <a:r>
              <a:rPr lang="de-CH" sz="2400" dirty="0" smtClean="0"/>
              <a:t>Erfolgsrechnung</a:t>
            </a:r>
          </a:p>
          <a:p>
            <a:pPr marL="233816" indent="-233816">
              <a:lnSpc>
                <a:spcPts val="1753"/>
              </a:lnSpc>
              <a:spcBef>
                <a:spcPct val="0"/>
              </a:spcBef>
            </a:pPr>
            <a:endParaRPr lang="de-CH" sz="2400" dirty="0" smtClean="0"/>
          </a:p>
          <a:p>
            <a:pPr marL="233816" indent="-233816">
              <a:lnSpc>
                <a:spcPts val="1753"/>
              </a:lnSpc>
              <a:spcBef>
                <a:spcPct val="0"/>
              </a:spcBef>
              <a:buFont typeface="Times" pitchFamily="18" charset="0"/>
              <a:buChar char="•"/>
            </a:pPr>
            <a:r>
              <a:rPr lang="de-CH" sz="2400" dirty="0" smtClean="0"/>
              <a:t>Bilanz</a:t>
            </a:r>
          </a:p>
          <a:p>
            <a:pPr marL="233816" indent="-233816">
              <a:lnSpc>
                <a:spcPts val="1753"/>
              </a:lnSpc>
              <a:spcBef>
                <a:spcPct val="0"/>
              </a:spcBef>
              <a:buFont typeface="Times" pitchFamily="18" charset="0"/>
              <a:buChar char="•"/>
            </a:pPr>
            <a:endParaRPr lang="de-CH" sz="2400" dirty="0" smtClean="0"/>
          </a:p>
          <a:p>
            <a:pPr marL="233816" indent="-233816">
              <a:lnSpc>
                <a:spcPts val="1753"/>
              </a:lnSpc>
              <a:spcBef>
                <a:spcPct val="0"/>
              </a:spcBef>
              <a:buFont typeface="Times" pitchFamily="18" charset="0"/>
              <a:buChar char="•"/>
            </a:pPr>
            <a:endParaRPr lang="de-CH" sz="2400" dirty="0" smtClean="0"/>
          </a:p>
          <a:p>
            <a:pPr marL="0" indent="0">
              <a:lnSpc>
                <a:spcPts val="1753"/>
              </a:lnSpc>
              <a:spcBef>
                <a:spcPct val="0"/>
              </a:spcBef>
              <a:buNone/>
            </a:pPr>
            <a:r>
              <a:rPr lang="de-CH" sz="2400" dirty="0" smtClean="0">
                <a:solidFill>
                  <a:schemeClr val="tx2"/>
                </a:solidFill>
              </a:rPr>
              <a:t>GEMEINDEVERBÄNDE</a:t>
            </a:r>
            <a:endParaRPr lang="fr-CH" sz="2400" dirty="0">
              <a:solidFill>
                <a:schemeClr val="tx2"/>
              </a:solidFill>
            </a:endParaRPr>
          </a:p>
          <a:p>
            <a:pPr marL="233816" indent="-233816">
              <a:lnSpc>
                <a:spcPts val="1753"/>
              </a:lnSpc>
              <a:spcBef>
                <a:spcPct val="0"/>
              </a:spcBef>
            </a:pPr>
            <a:endParaRPr lang="fr-CH" sz="2400" dirty="0">
              <a:solidFill>
                <a:schemeClr val="tx2"/>
              </a:solidFill>
            </a:endParaRPr>
          </a:p>
          <a:p>
            <a:pPr marL="233816" indent="-233816">
              <a:lnSpc>
                <a:spcPts val="1753"/>
              </a:lnSpc>
              <a:spcBef>
                <a:spcPct val="0"/>
              </a:spcBef>
              <a:buFont typeface="Times" pitchFamily="18" charset="0"/>
              <a:buChar char="•"/>
            </a:pPr>
            <a:r>
              <a:rPr lang="de-CH" sz="2400" dirty="0"/>
              <a:t>Erfolgsrechnung</a:t>
            </a:r>
          </a:p>
          <a:p>
            <a:pPr marL="233816" indent="-233816">
              <a:lnSpc>
                <a:spcPts val="1753"/>
              </a:lnSpc>
              <a:spcBef>
                <a:spcPct val="0"/>
              </a:spcBef>
            </a:pPr>
            <a:endParaRPr lang="de-CH" sz="2400" dirty="0"/>
          </a:p>
          <a:p>
            <a:pPr marL="233816" indent="-233816">
              <a:lnSpc>
                <a:spcPts val="1753"/>
              </a:lnSpc>
              <a:spcBef>
                <a:spcPct val="0"/>
              </a:spcBef>
              <a:buFont typeface="Times" pitchFamily="18" charset="0"/>
              <a:buChar char="•"/>
            </a:pPr>
            <a:r>
              <a:rPr lang="de-CH" sz="2400" dirty="0"/>
              <a:t>Bilanz</a:t>
            </a:r>
          </a:p>
          <a:p>
            <a:pPr marL="233816" indent="-233816">
              <a:lnSpc>
                <a:spcPts val="1753"/>
              </a:lnSpc>
              <a:spcBef>
                <a:spcPct val="0"/>
              </a:spcBef>
              <a:buFont typeface="Times" pitchFamily="18" charset="0"/>
              <a:buChar char="•"/>
            </a:pPr>
            <a:endParaRPr lang="de-CH" sz="2800" dirty="0" smtClean="0"/>
          </a:p>
          <a:p>
            <a:pPr marL="233816" indent="-233816">
              <a:lnSpc>
                <a:spcPts val="1753"/>
              </a:lnSpc>
              <a:spcBef>
                <a:spcPct val="0"/>
              </a:spcBef>
            </a:pPr>
            <a:endParaRPr lang="de-CH" sz="2800" dirty="0"/>
          </a:p>
        </p:txBody>
      </p:sp>
    </p:spTree>
    <p:extLst>
      <p:ext uri="{BB962C8B-B14F-4D97-AF65-F5344CB8AC3E}">
        <p14:creationId xmlns:p14="http://schemas.microsoft.com/office/powerpoint/2010/main" val="4207133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83" name="Rectangle 15"/>
          <p:cNvSpPr>
            <a:spLocks noChangeArrowheads="1"/>
          </p:cNvSpPr>
          <p:nvPr/>
        </p:nvSpPr>
        <p:spPr bwMode="auto">
          <a:xfrm>
            <a:off x="5372592" y="836711"/>
            <a:ext cx="3771408" cy="6248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34819" name="Rectangle 2"/>
          <p:cNvSpPr>
            <a:spLocks noGrp="1" noChangeArrowheads="1"/>
          </p:cNvSpPr>
          <p:nvPr>
            <p:ph type="title"/>
          </p:nvPr>
        </p:nvSpPr>
        <p:spPr>
          <a:xfrm>
            <a:off x="91929" y="778845"/>
            <a:ext cx="3161748" cy="898277"/>
          </a:xfrm>
        </p:spPr>
        <p:txBody>
          <a:bodyPr/>
          <a:lstStyle/>
          <a:p>
            <a:pPr eaLnBrk="1" hangingPunct="1"/>
            <a:r>
              <a:rPr lang="de-CH" sz="2400" dirty="0" smtClean="0"/>
              <a:t>«Mechanik» des Jahresabschlusses</a:t>
            </a:r>
            <a:endParaRPr lang="de-DE" sz="2400" dirty="0" smtClean="0"/>
          </a:p>
        </p:txBody>
      </p:sp>
      <p:sp>
        <p:nvSpPr>
          <p:cNvPr id="109596" name="Rectangle 28"/>
          <p:cNvSpPr>
            <a:spLocks noChangeArrowheads="1"/>
          </p:cNvSpPr>
          <p:nvPr/>
        </p:nvSpPr>
        <p:spPr bwMode="auto">
          <a:xfrm>
            <a:off x="0" y="1126766"/>
            <a:ext cx="184706"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spAutoFit/>
          </a:bodyPr>
          <a:lstStyle/>
          <a:p>
            <a:pPr>
              <a:defRPr/>
            </a:pPr>
            <a:endParaRPr lang="de-CH">
              <a:latin typeface="Arial" pitchFamily="34" charset="0"/>
            </a:endParaRPr>
          </a:p>
        </p:txBody>
      </p:sp>
      <p:grpSp>
        <p:nvGrpSpPr>
          <p:cNvPr id="34821" name="Group 16"/>
          <p:cNvGrpSpPr>
            <a:grpSpLocks noChangeAspect="1"/>
          </p:cNvGrpSpPr>
          <p:nvPr/>
        </p:nvGrpSpPr>
        <p:grpSpPr bwMode="auto">
          <a:xfrm>
            <a:off x="311002" y="1085419"/>
            <a:ext cx="8637433" cy="5267301"/>
            <a:chOff x="1134" y="2936"/>
            <a:chExt cx="12780" cy="7353"/>
          </a:xfrm>
        </p:grpSpPr>
        <p:sp>
          <p:nvSpPr>
            <p:cNvPr id="34825" name="AutoShape 27"/>
            <p:cNvSpPr>
              <a:spLocks noChangeAspect="1" noChangeArrowheads="1" noTextEdit="1"/>
            </p:cNvSpPr>
            <p:nvPr/>
          </p:nvSpPr>
          <p:spPr bwMode="auto">
            <a:xfrm>
              <a:off x="1134" y="2936"/>
              <a:ext cx="12780" cy="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34826" name="Rectangle 26"/>
            <p:cNvSpPr>
              <a:spLocks noChangeArrowheads="1"/>
            </p:cNvSpPr>
            <p:nvPr/>
          </p:nvSpPr>
          <p:spPr bwMode="auto">
            <a:xfrm>
              <a:off x="1145" y="3762"/>
              <a:ext cx="1900" cy="6514"/>
            </a:xfrm>
            <a:prstGeom prst="rect">
              <a:avLst/>
            </a:prstGeom>
            <a:solidFill>
              <a:srgbClr val="99CCFF"/>
            </a:solidFill>
            <a:ln w="9525">
              <a:solidFill>
                <a:srgbClr val="000000"/>
              </a:solidFill>
              <a:miter lim="800000"/>
              <a:headEnd/>
              <a:tailEnd/>
            </a:ln>
          </p:spPr>
          <p:txBody>
            <a:bodyPr/>
            <a:lstStyle/>
            <a:p>
              <a:pPr eaLnBrk="0" hangingPunct="0">
                <a:spcBef>
                  <a:spcPct val="0"/>
                </a:spcBef>
              </a:pPr>
              <a:r>
                <a:rPr lang="de-CH" sz="1600">
                  <a:cs typeface="Times New Roman" pitchFamily="18" charset="0"/>
                </a:rPr>
                <a:t>Investitions-ausgaben </a:t>
              </a:r>
              <a:endParaRPr lang="de-CH" sz="2100"/>
            </a:p>
          </p:txBody>
        </p:sp>
        <p:sp>
          <p:nvSpPr>
            <p:cNvPr id="34827" name="Rectangle 25" descr="Ausgefüllte Rauten"/>
            <p:cNvSpPr>
              <a:spLocks noChangeArrowheads="1"/>
            </p:cNvSpPr>
            <p:nvPr/>
          </p:nvSpPr>
          <p:spPr bwMode="auto">
            <a:xfrm>
              <a:off x="3316" y="3762"/>
              <a:ext cx="1900" cy="4034"/>
            </a:xfrm>
            <a:prstGeom prst="rect">
              <a:avLst/>
            </a:prstGeom>
            <a:pattFill prst="solidDmnd">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sz="1600">
                  <a:cs typeface="Times New Roman" pitchFamily="18" charset="0"/>
                </a:rPr>
                <a:t>Investitions-einnahmen</a:t>
              </a:r>
              <a:endParaRPr lang="de-CH" sz="2100"/>
            </a:p>
          </p:txBody>
        </p:sp>
        <p:sp>
          <p:nvSpPr>
            <p:cNvPr id="34828" name="Rectangle 24" descr="Diagonal weit nach oben"/>
            <p:cNvSpPr>
              <a:spLocks noChangeArrowheads="1"/>
            </p:cNvSpPr>
            <p:nvPr/>
          </p:nvSpPr>
          <p:spPr bwMode="auto">
            <a:xfrm>
              <a:off x="3316" y="7833"/>
              <a:ext cx="1900" cy="2443"/>
            </a:xfrm>
            <a:prstGeom prst="rect">
              <a:avLst/>
            </a:prstGeom>
            <a:pattFill prst="wdUpDiag">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Netto-investition</a:t>
              </a:r>
              <a:endParaRPr lang="de-CH" sz="2100"/>
            </a:p>
          </p:txBody>
        </p:sp>
        <p:sp>
          <p:nvSpPr>
            <p:cNvPr id="34829" name="Rectangle 23" descr="Diagonal weit nach oben"/>
            <p:cNvSpPr>
              <a:spLocks noChangeArrowheads="1"/>
            </p:cNvSpPr>
            <p:nvPr/>
          </p:nvSpPr>
          <p:spPr bwMode="auto">
            <a:xfrm>
              <a:off x="5488" y="7833"/>
              <a:ext cx="1899" cy="2443"/>
            </a:xfrm>
            <a:prstGeom prst="rect">
              <a:avLst/>
            </a:prstGeom>
            <a:pattFill prst="wdUpDiag">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Netto-investition</a:t>
              </a:r>
              <a:endParaRPr lang="de-CH" sz="2100"/>
            </a:p>
          </p:txBody>
        </p:sp>
        <p:sp>
          <p:nvSpPr>
            <p:cNvPr id="34830" name="Rectangle 22"/>
            <p:cNvSpPr>
              <a:spLocks noChangeArrowheads="1"/>
            </p:cNvSpPr>
            <p:nvPr/>
          </p:nvSpPr>
          <p:spPr bwMode="auto">
            <a:xfrm>
              <a:off x="7659" y="7833"/>
              <a:ext cx="1900" cy="1763"/>
            </a:xfrm>
            <a:prstGeom prst="rect">
              <a:avLst/>
            </a:prstGeom>
            <a:gradFill rotWithShape="1">
              <a:gsLst>
                <a:gs pos="0">
                  <a:srgbClr val="765E47"/>
                </a:gs>
                <a:gs pos="50000">
                  <a:srgbClr val="FFCC99"/>
                </a:gs>
                <a:gs pos="100000">
                  <a:srgbClr val="765E47"/>
                </a:gs>
              </a:gsLst>
              <a:lin ang="5400000" scaled="1"/>
            </a:gradFill>
            <a:ln w="9525">
              <a:solidFill>
                <a:srgbClr val="000000"/>
              </a:solidFill>
              <a:miter lim="800000"/>
              <a:headEnd/>
              <a:tailEnd/>
            </a:ln>
          </p:spPr>
          <p:txBody>
            <a:bodyPr/>
            <a:lstStyle/>
            <a:p>
              <a:pPr algn="ctr" eaLnBrk="0" hangingPunct="0">
                <a:spcBef>
                  <a:spcPct val="0"/>
                </a:spcBef>
              </a:pPr>
              <a:r>
                <a:rPr lang="de-CH" i="1">
                  <a:cs typeface="Times New Roman" pitchFamily="18" charset="0"/>
                </a:rPr>
                <a:t>= </a:t>
              </a:r>
            </a:p>
            <a:p>
              <a:pPr algn="ctr" eaLnBrk="0" hangingPunct="0">
                <a:spcBef>
                  <a:spcPct val="0"/>
                </a:spcBef>
              </a:pPr>
              <a:r>
                <a:rPr lang="de-CH" i="1">
                  <a:cs typeface="Times New Roman" pitchFamily="18" charset="0"/>
                </a:rPr>
                <a:t>Selbst-finan-zierung</a:t>
              </a:r>
              <a:endParaRPr lang="de-CH" sz="2100" i="1"/>
            </a:p>
          </p:txBody>
        </p:sp>
        <p:sp>
          <p:nvSpPr>
            <p:cNvPr id="34831" name="Rectangle 21"/>
            <p:cNvSpPr>
              <a:spLocks noChangeArrowheads="1"/>
            </p:cNvSpPr>
            <p:nvPr/>
          </p:nvSpPr>
          <p:spPr bwMode="auto">
            <a:xfrm>
              <a:off x="7659" y="9733"/>
              <a:ext cx="1900" cy="543"/>
            </a:xfrm>
            <a:prstGeom prst="rect">
              <a:avLst/>
            </a:prstGeom>
            <a:solidFill>
              <a:srgbClr val="CCFFFF"/>
            </a:solidFill>
            <a:ln w="9525">
              <a:solidFill>
                <a:srgbClr val="000000"/>
              </a:solidFill>
              <a:miter lim="800000"/>
              <a:headEnd/>
              <a:tailEnd/>
            </a:ln>
          </p:spPr>
          <p:txBody>
            <a:bodyPr/>
            <a:lstStyle/>
            <a:p>
              <a:pPr eaLnBrk="0" hangingPunct="0">
                <a:spcBef>
                  <a:spcPct val="0"/>
                </a:spcBef>
              </a:pPr>
              <a:r>
                <a:rPr lang="de-CH" sz="1100">
                  <a:cs typeface="Times New Roman" pitchFamily="18" charset="0"/>
                </a:rPr>
                <a:t>Fremdkapital</a:t>
              </a:r>
              <a:endParaRPr lang="de-CH" sz="2100"/>
            </a:p>
          </p:txBody>
        </p:sp>
        <p:sp>
          <p:nvSpPr>
            <p:cNvPr id="34832" name="Rectangle 20" descr="Horizontale Steine"/>
            <p:cNvSpPr>
              <a:spLocks noChangeArrowheads="1"/>
            </p:cNvSpPr>
            <p:nvPr/>
          </p:nvSpPr>
          <p:spPr bwMode="auto">
            <a:xfrm>
              <a:off x="9830" y="7833"/>
              <a:ext cx="1900" cy="2443"/>
            </a:xfrm>
            <a:prstGeom prst="rect">
              <a:avLst/>
            </a:prstGeom>
            <a:pattFill prst="horzBrick">
              <a:fgClr>
                <a:srgbClr val="FFCC99"/>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Abschrei-bungen</a:t>
              </a:r>
              <a:endParaRPr lang="de-CH" sz="2100"/>
            </a:p>
          </p:txBody>
        </p:sp>
        <p:sp>
          <p:nvSpPr>
            <p:cNvPr id="34833" name="Rectangle 19"/>
            <p:cNvSpPr>
              <a:spLocks noChangeArrowheads="1"/>
            </p:cNvSpPr>
            <p:nvPr/>
          </p:nvSpPr>
          <p:spPr bwMode="auto">
            <a:xfrm>
              <a:off x="9830" y="2947"/>
              <a:ext cx="1900" cy="4849"/>
            </a:xfrm>
            <a:prstGeom prst="rect">
              <a:avLst/>
            </a:prstGeom>
            <a:solidFill>
              <a:srgbClr val="00FF00"/>
            </a:solidFill>
            <a:ln w="9525">
              <a:solidFill>
                <a:srgbClr val="000000"/>
              </a:solidFill>
              <a:miter lim="800000"/>
              <a:headEnd/>
              <a:tailEnd/>
            </a:ln>
          </p:spPr>
          <p:txBody>
            <a:bodyPr/>
            <a:lstStyle/>
            <a:p>
              <a:pPr eaLnBrk="0" hangingPunct="0">
                <a:spcBef>
                  <a:spcPct val="0"/>
                </a:spcBef>
              </a:pPr>
              <a:r>
                <a:rPr lang="de-CH" sz="1600" dirty="0">
                  <a:cs typeface="Times New Roman" pitchFamily="18" charset="0"/>
                </a:rPr>
                <a:t>Aufwand aus der </a:t>
              </a:r>
              <a:r>
                <a:rPr lang="de-CH" sz="1600" dirty="0" smtClean="0">
                  <a:cs typeface="Times New Roman" pitchFamily="18" charset="0"/>
                </a:rPr>
                <a:t>Erfolgs-rechnung z.B</a:t>
              </a:r>
              <a:r>
                <a:rPr lang="de-CH" sz="1600" dirty="0">
                  <a:cs typeface="Times New Roman" pitchFamily="18" charset="0"/>
                </a:rPr>
                <a:t>.</a:t>
              </a:r>
              <a:endParaRPr lang="de-DE" sz="900" dirty="0"/>
            </a:p>
            <a:p>
              <a:pPr eaLnBrk="0" hangingPunct="0">
                <a:spcBef>
                  <a:spcPct val="0"/>
                </a:spcBef>
              </a:pPr>
              <a:r>
                <a:rPr lang="de-CH" sz="1600" dirty="0">
                  <a:cs typeface="Times New Roman" pitchFamily="18" charset="0"/>
                </a:rPr>
                <a:t>Personal-Sach-</a:t>
              </a:r>
            </a:p>
            <a:p>
              <a:pPr eaLnBrk="0" hangingPunct="0">
                <a:spcBef>
                  <a:spcPct val="0"/>
                </a:spcBef>
              </a:pPr>
              <a:r>
                <a:rPr lang="de-CH" sz="1600" dirty="0">
                  <a:cs typeface="Times New Roman" pitchFamily="18" charset="0"/>
                </a:rPr>
                <a:t>Zins-aufwand</a:t>
              </a:r>
              <a:endParaRPr lang="de-CH" sz="2100" dirty="0"/>
            </a:p>
          </p:txBody>
        </p:sp>
        <p:sp>
          <p:nvSpPr>
            <p:cNvPr id="34834" name="Rectangle 18" descr="Ausgefüllte Rauten"/>
            <p:cNvSpPr>
              <a:spLocks noChangeArrowheads="1"/>
            </p:cNvSpPr>
            <p:nvPr/>
          </p:nvSpPr>
          <p:spPr bwMode="auto">
            <a:xfrm>
              <a:off x="12001" y="2947"/>
              <a:ext cx="1900" cy="6649"/>
            </a:xfrm>
            <a:prstGeom prst="rect">
              <a:avLst/>
            </a:prstGeom>
            <a:pattFill prst="solidDmnd">
              <a:fgClr>
                <a:srgbClr val="00FF00"/>
              </a:fgClr>
              <a:bgClr>
                <a:srgbClr val="FFFFFF"/>
              </a:bgClr>
            </a:pattFill>
            <a:ln w="9525">
              <a:solidFill>
                <a:srgbClr val="000000"/>
              </a:solidFill>
              <a:miter lim="800000"/>
              <a:headEnd/>
              <a:tailEnd/>
            </a:ln>
          </p:spPr>
          <p:txBody>
            <a:bodyPr/>
            <a:lstStyle/>
            <a:p>
              <a:pPr eaLnBrk="0" hangingPunct="0">
                <a:spcBef>
                  <a:spcPct val="0"/>
                </a:spcBef>
              </a:pPr>
              <a:r>
                <a:rPr lang="de-CH" sz="1600" dirty="0">
                  <a:cs typeface="Times New Roman" pitchFamily="18" charset="0"/>
                </a:rPr>
                <a:t>Ertrag aus der </a:t>
              </a:r>
              <a:r>
                <a:rPr lang="de-CH" sz="1600" dirty="0" smtClean="0">
                  <a:cs typeface="Times New Roman" pitchFamily="18" charset="0"/>
                </a:rPr>
                <a:t>Erfolgs-rechnung</a:t>
              </a:r>
              <a:endParaRPr lang="de-DE" sz="900" dirty="0"/>
            </a:p>
            <a:p>
              <a:pPr eaLnBrk="0" hangingPunct="0">
                <a:spcBef>
                  <a:spcPct val="0"/>
                </a:spcBef>
              </a:pPr>
              <a:r>
                <a:rPr lang="de-CH" sz="1600" dirty="0">
                  <a:cs typeface="Times New Roman" pitchFamily="18" charset="0"/>
                </a:rPr>
                <a:t>z.B. Steuern</a:t>
              </a:r>
              <a:endParaRPr lang="de-CH" sz="2100" dirty="0"/>
            </a:p>
          </p:txBody>
        </p:sp>
        <p:sp>
          <p:nvSpPr>
            <p:cNvPr id="34835" name="Rectangle 17"/>
            <p:cNvSpPr>
              <a:spLocks noChangeArrowheads="1"/>
            </p:cNvSpPr>
            <p:nvPr/>
          </p:nvSpPr>
          <p:spPr bwMode="auto">
            <a:xfrm>
              <a:off x="11993" y="9641"/>
              <a:ext cx="1904" cy="645"/>
            </a:xfrm>
            <a:prstGeom prst="rect">
              <a:avLst/>
            </a:prstGeom>
            <a:solidFill>
              <a:srgbClr val="FFCC99"/>
            </a:solidFill>
            <a:ln w="9525">
              <a:solidFill>
                <a:srgbClr val="000000"/>
              </a:solidFill>
              <a:miter lim="800000"/>
              <a:headEnd/>
              <a:tailEnd/>
            </a:ln>
          </p:spPr>
          <p:txBody>
            <a:bodyPr/>
            <a:lstStyle/>
            <a:p>
              <a:pPr eaLnBrk="0" hangingPunct="0">
                <a:spcBef>
                  <a:spcPct val="0"/>
                </a:spcBef>
              </a:pPr>
              <a:r>
                <a:rPr lang="de-CH" sz="1100">
                  <a:cs typeface="Times New Roman" pitchFamily="18" charset="0"/>
                </a:rPr>
                <a:t>Aufwand-überschuss</a:t>
              </a:r>
              <a:endParaRPr lang="de-CH" sz="2100"/>
            </a:p>
          </p:txBody>
        </p:sp>
      </p:grpSp>
      <p:sp>
        <p:nvSpPr>
          <p:cNvPr id="109607" name="Rectangle 39"/>
          <p:cNvSpPr>
            <a:spLocks noChangeArrowheads="1"/>
          </p:cNvSpPr>
          <p:nvPr/>
        </p:nvSpPr>
        <p:spPr bwMode="auto">
          <a:xfrm>
            <a:off x="0" y="5337390"/>
            <a:ext cx="184706" cy="41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spAutoFit/>
          </a:bodyPr>
          <a:lstStyle/>
          <a:p>
            <a:pPr eaLnBrk="0" hangingPunct="0">
              <a:spcBef>
                <a:spcPct val="0"/>
              </a:spcBef>
              <a:defRPr/>
            </a:pPr>
            <a:endParaRPr lang="de-DE" sz="2100">
              <a:latin typeface="Arial" pitchFamily="34" charset="0"/>
            </a:endParaRPr>
          </a:p>
        </p:txBody>
      </p:sp>
      <p:sp>
        <p:nvSpPr>
          <p:cNvPr id="109608" name="Rectangle 40"/>
          <p:cNvSpPr>
            <a:spLocks noChangeArrowheads="1"/>
          </p:cNvSpPr>
          <p:nvPr/>
        </p:nvSpPr>
        <p:spPr bwMode="auto">
          <a:xfrm>
            <a:off x="3154495" y="991497"/>
            <a:ext cx="5851996" cy="57276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09609" name="AutoShape 41"/>
          <p:cNvSpPr>
            <a:spLocks noChangeArrowheads="1"/>
          </p:cNvSpPr>
          <p:nvPr/>
        </p:nvSpPr>
        <p:spPr bwMode="auto">
          <a:xfrm>
            <a:off x="3524236" y="2971224"/>
            <a:ext cx="2095528" cy="1698665"/>
          </a:xfrm>
          <a:prstGeom prst="wedgeEllipse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lstStyle/>
          <a:p>
            <a:pPr marL="342373" indent="-342373" algn="ctr" defTabSz="914388">
              <a:defRPr/>
            </a:pPr>
            <a:endParaRPr lang="de-DE">
              <a:latin typeface="Arial" pitchFamily="34" charset="0"/>
            </a:endParaRPr>
          </a:p>
        </p:txBody>
      </p:sp>
    </p:spTree>
    <p:extLst>
      <p:ext uri="{BB962C8B-B14F-4D97-AF65-F5344CB8AC3E}">
        <p14:creationId xmlns:p14="http://schemas.microsoft.com/office/powerpoint/2010/main" val="1598200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09608"/>
                                        </p:tgtEl>
                                        <p:attrNameLst>
                                          <p:attrName>ppt_x</p:attrName>
                                        </p:attrNameLst>
                                      </p:cBhvr>
                                      <p:tavLst>
                                        <p:tav tm="0">
                                          <p:val>
                                            <p:strVal val="ppt_x"/>
                                          </p:val>
                                        </p:tav>
                                        <p:tav tm="100000">
                                          <p:val>
                                            <p:strVal val="ppt_x"/>
                                          </p:val>
                                        </p:tav>
                                      </p:tavLst>
                                    </p:anim>
                                    <p:anim calcmode="lin" valueType="num">
                                      <p:cBhvr additive="base">
                                        <p:cTn id="7" dur="500"/>
                                        <p:tgtEl>
                                          <p:spTgt spid="109608"/>
                                        </p:tgtEl>
                                        <p:attrNameLst>
                                          <p:attrName>ppt_y</p:attrName>
                                        </p:attrNameLst>
                                      </p:cBhvr>
                                      <p:tavLst>
                                        <p:tav tm="0">
                                          <p:val>
                                            <p:strVal val="ppt_y"/>
                                          </p:val>
                                        </p:tav>
                                        <p:tav tm="100000">
                                          <p:val>
                                            <p:strVal val="1+ppt_h/2"/>
                                          </p:val>
                                        </p:tav>
                                      </p:tavLst>
                                    </p:anim>
                                    <p:set>
                                      <p:cBhvr>
                                        <p:cTn id="8" dur="1" fill="hold">
                                          <p:stCondLst>
                                            <p:cond delay="499"/>
                                          </p:stCondLst>
                                        </p:cTn>
                                        <p:tgtEl>
                                          <p:spTgt spid="1096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0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Ergebnis/Erfolgsausweis</a:t>
            </a:r>
            <a:endParaRPr lang="de-CH" dirty="0"/>
          </a:p>
        </p:txBody>
      </p:sp>
      <p:sp>
        <p:nvSpPr>
          <p:cNvPr id="3" name="Inhaltsplatzhalter 2"/>
          <p:cNvSpPr>
            <a:spLocks noGrp="1"/>
          </p:cNvSpPr>
          <p:nvPr>
            <p:ph idx="1"/>
          </p:nvPr>
        </p:nvSpPr>
        <p:spPr>
          <a:xfrm>
            <a:off x="457200" y="1628800"/>
            <a:ext cx="8229600" cy="1368152"/>
          </a:xfrm>
        </p:spPr>
        <p:txBody>
          <a:bodyPr>
            <a:normAutofit fontScale="85000" lnSpcReduction="20000"/>
          </a:bodyPr>
          <a:lstStyle/>
          <a:p>
            <a:r>
              <a:rPr lang="de-CH" sz="2600" dirty="0" smtClean="0"/>
              <a:t>Erfolgsausweis jedes Werkes/Spezialfinanzierung</a:t>
            </a:r>
          </a:p>
          <a:p>
            <a:r>
              <a:rPr lang="de-CH" sz="2600" dirty="0"/>
              <a:t>Erfolgsausweis der Einwohnergemeinde </a:t>
            </a:r>
            <a:r>
              <a:rPr lang="de-CH" sz="2600" dirty="0" smtClean="0"/>
              <a:t/>
            </a:r>
            <a:br>
              <a:rPr lang="de-CH" sz="2600" dirty="0" smtClean="0"/>
            </a:br>
            <a:r>
              <a:rPr lang="de-CH" sz="2600" dirty="0" smtClean="0"/>
              <a:t>(</a:t>
            </a:r>
            <a:r>
              <a:rPr lang="de-CH" sz="2600" dirty="0"/>
              <a:t>nur steuerfinanzierter Teil</a:t>
            </a:r>
            <a:r>
              <a:rPr lang="de-CH" sz="2600" dirty="0" smtClean="0"/>
              <a:t>)</a:t>
            </a:r>
          </a:p>
          <a:p>
            <a:r>
              <a:rPr lang="de-CH" sz="2600" dirty="0"/>
              <a:t>Erfolgsausweis der Einwohnergemeinde (gesamt)</a:t>
            </a:r>
          </a:p>
          <a:p>
            <a:endParaRPr lang="de-CH" sz="2000" dirty="0"/>
          </a:p>
          <a:p>
            <a:endParaRPr lang="de-CH" sz="2000" dirty="0" smtClean="0"/>
          </a:p>
          <a:p>
            <a:pPr marL="0" indent="0">
              <a:buNone/>
            </a:pPr>
            <a:endParaRPr lang="de-CH" sz="1800" dirty="0" smtClean="0"/>
          </a:p>
          <a:p>
            <a:pPr marL="0" indent="0">
              <a:buNone/>
            </a:pPr>
            <a:endParaRPr lang="de-CH" sz="1800" dirty="0"/>
          </a:p>
        </p:txBody>
      </p:sp>
      <p:sp>
        <p:nvSpPr>
          <p:cNvPr id="4" name="Rechteck 3"/>
          <p:cNvSpPr/>
          <p:nvPr/>
        </p:nvSpPr>
        <p:spPr>
          <a:xfrm>
            <a:off x="215516" y="3779476"/>
            <a:ext cx="1512168" cy="1584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CH" dirty="0" smtClean="0">
                <a:latin typeface="Arial" pitchFamily="34" charset="0"/>
                <a:cs typeface="Arial" pitchFamily="34" charset="0"/>
              </a:rPr>
              <a:t>Erfolgsaus-weis Kehricht</a:t>
            </a:r>
            <a:endParaRPr lang="de-CH" dirty="0">
              <a:latin typeface="Arial" pitchFamily="34" charset="0"/>
              <a:cs typeface="Arial" pitchFamily="34" charset="0"/>
            </a:endParaRPr>
          </a:p>
        </p:txBody>
      </p:sp>
      <p:sp>
        <p:nvSpPr>
          <p:cNvPr id="5" name="Rechteck 4"/>
          <p:cNvSpPr/>
          <p:nvPr/>
        </p:nvSpPr>
        <p:spPr>
          <a:xfrm>
            <a:off x="1907704" y="3779476"/>
            <a:ext cx="1431776" cy="15841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dirty="0" smtClean="0">
                <a:latin typeface="Arial" pitchFamily="34" charset="0"/>
                <a:cs typeface="Arial" pitchFamily="34" charset="0"/>
              </a:rPr>
              <a:t>Erfolgsaus-weis Abwasser</a:t>
            </a:r>
            <a:endParaRPr lang="de-CH" dirty="0">
              <a:latin typeface="Arial" pitchFamily="34" charset="0"/>
              <a:cs typeface="Arial" pitchFamily="34" charset="0"/>
            </a:endParaRPr>
          </a:p>
        </p:txBody>
      </p:sp>
      <p:sp>
        <p:nvSpPr>
          <p:cNvPr id="6" name="Rechteck 5"/>
          <p:cNvSpPr/>
          <p:nvPr/>
        </p:nvSpPr>
        <p:spPr>
          <a:xfrm>
            <a:off x="3491880" y="3781645"/>
            <a:ext cx="1423392" cy="15820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dirty="0" smtClean="0">
                <a:latin typeface="Arial" pitchFamily="34" charset="0"/>
                <a:cs typeface="Arial" pitchFamily="34" charset="0"/>
              </a:rPr>
              <a:t>Erfolgsaus-weis Wasser</a:t>
            </a:r>
            <a:endParaRPr lang="de-CH" dirty="0">
              <a:latin typeface="Arial" pitchFamily="34" charset="0"/>
              <a:cs typeface="Arial" pitchFamily="34" charset="0"/>
            </a:endParaRPr>
          </a:p>
        </p:txBody>
      </p:sp>
      <p:sp>
        <p:nvSpPr>
          <p:cNvPr id="7" name="Rechteck 6"/>
          <p:cNvSpPr/>
          <p:nvPr/>
        </p:nvSpPr>
        <p:spPr>
          <a:xfrm>
            <a:off x="5076056" y="3781645"/>
            <a:ext cx="1423392" cy="15820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dirty="0" smtClean="0">
                <a:latin typeface="Arial" pitchFamily="34" charset="0"/>
                <a:cs typeface="Arial" pitchFamily="34" charset="0"/>
              </a:rPr>
              <a:t>Erfolgsaus-weis Einwohner-gemeinde</a:t>
            </a:r>
          </a:p>
          <a:p>
            <a:pPr algn="ctr"/>
            <a:r>
              <a:rPr lang="de-CH" dirty="0" smtClean="0">
                <a:latin typeface="Arial" pitchFamily="34" charset="0"/>
                <a:cs typeface="Arial" pitchFamily="34" charset="0"/>
              </a:rPr>
              <a:t>(steuer-finanziert)</a:t>
            </a:r>
            <a:endParaRPr lang="de-CH" dirty="0">
              <a:latin typeface="Arial" pitchFamily="34" charset="0"/>
              <a:cs typeface="Arial" pitchFamily="34" charset="0"/>
            </a:endParaRPr>
          </a:p>
        </p:txBody>
      </p:sp>
      <p:sp>
        <p:nvSpPr>
          <p:cNvPr id="8" name="Rechteck 7"/>
          <p:cNvSpPr/>
          <p:nvPr/>
        </p:nvSpPr>
        <p:spPr>
          <a:xfrm>
            <a:off x="6732240" y="3419436"/>
            <a:ext cx="2088232" cy="1942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latin typeface="Arial" pitchFamily="34" charset="0"/>
                <a:cs typeface="Arial" pitchFamily="34" charset="0"/>
              </a:rPr>
              <a:t>Erfolgsausweis Einwohner-gemeinde</a:t>
            </a:r>
          </a:p>
          <a:p>
            <a:pPr algn="ctr"/>
            <a:r>
              <a:rPr lang="de-CH" dirty="0" smtClean="0">
                <a:latin typeface="Arial" pitchFamily="34" charset="0"/>
                <a:cs typeface="Arial" pitchFamily="34" charset="0"/>
              </a:rPr>
              <a:t>Total</a:t>
            </a:r>
            <a:endParaRPr lang="de-CH" dirty="0">
              <a:latin typeface="Arial" pitchFamily="34" charset="0"/>
              <a:cs typeface="Arial" pitchFamily="34" charset="0"/>
            </a:endParaRPr>
          </a:p>
        </p:txBody>
      </p:sp>
      <p:sp>
        <p:nvSpPr>
          <p:cNvPr id="9" name="Pfeil nach unten 8"/>
          <p:cNvSpPr/>
          <p:nvPr/>
        </p:nvSpPr>
        <p:spPr>
          <a:xfrm>
            <a:off x="7452320" y="5445224"/>
            <a:ext cx="79208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p:cNvSpPr txBox="1"/>
          <p:nvPr/>
        </p:nvSpPr>
        <p:spPr>
          <a:xfrm>
            <a:off x="6732240" y="6093296"/>
            <a:ext cx="2321024" cy="369332"/>
          </a:xfrm>
          <a:prstGeom prst="rect">
            <a:avLst/>
          </a:prstGeom>
          <a:noFill/>
        </p:spPr>
        <p:txBody>
          <a:bodyPr wrap="square" rtlCol="0">
            <a:spAutoFit/>
          </a:bodyPr>
          <a:lstStyle/>
          <a:p>
            <a:r>
              <a:rPr lang="de-CH" dirty="0" smtClean="0">
                <a:latin typeface="Arial" pitchFamily="34" charset="0"/>
                <a:cs typeface="Arial" pitchFamily="34" charset="0"/>
              </a:rPr>
              <a:t>Geldflussrechnung</a:t>
            </a:r>
            <a:endParaRPr lang="de-CH" dirty="0">
              <a:latin typeface="Arial" pitchFamily="34" charset="0"/>
              <a:cs typeface="Arial" pitchFamily="34" charset="0"/>
            </a:endParaRPr>
          </a:p>
        </p:txBody>
      </p:sp>
      <p:sp>
        <p:nvSpPr>
          <p:cNvPr id="11" name="Explosion 1 10"/>
          <p:cNvSpPr/>
          <p:nvPr/>
        </p:nvSpPr>
        <p:spPr>
          <a:xfrm>
            <a:off x="827584" y="5085184"/>
            <a:ext cx="5400600" cy="1675569"/>
          </a:xfrm>
          <a:prstGeom prst="irregularSeal1">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CH" dirty="0" smtClean="0">
                <a:latin typeface="Arial" pitchFamily="34" charset="0"/>
                <a:cs typeface="Arial" pitchFamily="34" charset="0"/>
              </a:rPr>
              <a:t>Basiszahlen für die Finanzplanung</a:t>
            </a:r>
            <a:endParaRPr lang="de-CH" dirty="0">
              <a:latin typeface="Arial" pitchFamily="34" charset="0"/>
              <a:cs typeface="Arial" pitchFamily="34" charset="0"/>
            </a:endParaRPr>
          </a:p>
        </p:txBody>
      </p:sp>
    </p:spTree>
    <p:extLst>
      <p:ext uri="{BB962C8B-B14F-4D97-AF65-F5344CB8AC3E}">
        <p14:creationId xmlns:p14="http://schemas.microsoft.com/office/powerpoint/2010/main" val="1370547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animBg="1"/>
    </p:bldLst>
  </p:timing>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1411E25A99DA24BB3E9476FEC3D7572" ma:contentTypeVersion="0" ma:contentTypeDescription="Ein neues Dokument erstellen." ma:contentTypeScope="" ma:versionID="b57719e60849cb2503bce0210e3718ab">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773F09-86C6-49DA-9C6F-61D5E2D33B21}">
  <ds:schemaRefs>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AB581FD-E0AE-4C41-B100-1BAED8BE2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42F1BD6-CDB8-4528-A967-5215E3111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1765</Words>
  <Application>Microsoft Office PowerPoint</Application>
  <PresentationFormat>Bildschirmpräsentation (4:3)</PresentationFormat>
  <Paragraphs>596</Paragraphs>
  <Slides>30</Slides>
  <Notes>16</Notes>
  <HiddenSlides>0</HiddenSlides>
  <MMClips>0</MMClips>
  <ScaleCrop>false</ScaleCrop>
  <HeadingPairs>
    <vt:vector size="4" baseType="variant">
      <vt:variant>
        <vt:lpstr>Design</vt:lpstr>
      </vt:variant>
      <vt:variant>
        <vt:i4>3</vt:i4>
      </vt:variant>
      <vt:variant>
        <vt:lpstr>Folientitel</vt:lpstr>
      </vt:variant>
      <vt:variant>
        <vt:i4>30</vt:i4>
      </vt:variant>
    </vt:vector>
  </HeadingPairs>
  <TitlesOfParts>
    <vt:vector size="33" baseType="lpstr">
      <vt:lpstr>Vorlage Präsentation</vt:lpstr>
      <vt:lpstr>1_Benutzerdefiniertes Design</vt:lpstr>
      <vt:lpstr>Benutzerdefiniertes Design</vt:lpstr>
      <vt:lpstr>Modul G-08/1b Finanzen</vt:lpstr>
      <vt:lpstr>Inhalt der Lektion G-08/1b</vt:lpstr>
      <vt:lpstr>Repetition aus G-08/1a</vt:lpstr>
      <vt:lpstr>Prozesse in der Finanzverwaltung während  eines Jahres</vt:lpstr>
      <vt:lpstr>Abschluss der Jahresrechnung, Ablauf</vt:lpstr>
      <vt:lpstr>Unterschied Rechnung / Budget  </vt:lpstr>
      <vt:lpstr>Abschluss der Jahresrechnung</vt:lpstr>
      <vt:lpstr>«Mechanik» des Jahresabschlusses</vt:lpstr>
      <vt:lpstr>Ergebnis/Erfolgsausweis</vt:lpstr>
      <vt:lpstr>PowerPoint-Präsentation</vt:lpstr>
      <vt:lpstr>PowerPoint-Präsentation</vt:lpstr>
      <vt:lpstr>Was sagen uns Kennzahlen?</vt:lpstr>
      <vt:lpstr>Nettoschuld / Nettovermögen (1)</vt:lpstr>
      <vt:lpstr>Kennzahlen und deren Aussagen</vt:lpstr>
      <vt:lpstr>Einzelarbeit mit Austausch</vt:lpstr>
      <vt:lpstr>Praxisbeispiel Selbstfinanzierung</vt:lpstr>
      <vt:lpstr>Was heisst das?</vt:lpstr>
      <vt:lpstr>Selbstfinanzierungsgrad</vt:lpstr>
      <vt:lpstr>Selbstfinanzierungsgrad</vt:lpstr>
      <vt:lpstr>Kreditoren- und Debitorenverarbeitung</vt:lpstr>
      <vt:lpstr>Betriebliche Leistungsziele im RW</vt:lpstr>
      <vt:lpstr>Zu bearbeitende Fragen: Kreditorenrechnungen</vt:lpstr>
      <vt:lpstr>Kreditorenrechnung</vt:lpstr>
      <vt:lpstr>Zu bearbeitende Fragen: Debitorenrechnungen</vt:lpstr>
      <vt:lpstr>Debitorenrechnung</vt:lpstr>
      <vt:lpstr>Zu bearbeitende Fragen: Mahnungen</vt:lpstr>
      <vt:lpstr>Mahnlauf bis Betreibungsbegehren</vt:lpstr>
      <vt:lpstr>Betreibungsablauf</vt:lpstr>
      <vt:lpstr>Zu bearbeitende Fragen: Rechnungs- und Buchungsfehler bearbeiten </vt:lpstr>
      <vt:lpstr>Ziel erreicht?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moe;richard.schraner@fislisbach.ch</dc:creator>
  <cp:lastModifiedBy>Richard Schraner</cp:lastModifiedBy>
  <cp:revision>1452</cp:revision>
  <cp:lastPrinted>2014-04-26T07:34:02Z</cp:lastPrinted>
  <dcterms:created xsi:type="dcterms:W3CDTF">2011-08-03T10:23:25Z</dcterms:created>
  <dcterms:modified xsi:type="dcterms:W3CDTF">2014-06-25T12:10:24Z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0x010100B1411E25A99DA24BB3E9476FEC3D7572</vt:lpwstr>
  </property>
</Properties>
</file>