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Lst>
  <p:notesMasterIdLst>
    <p:notesMasterId r:id="rId117"/>
  </p:notesMasterIdLst>
  <p:handoutMasterIdLst>
    <p:handoutMasterId r:id="rId118"/>
  </p:handoutMasterIdLst>
  <p:sldIdLst>
    <p:sldId id="256" r:id="rId7"/>
    <p:sldId id="395" r:id="rId8"/>
    <p:sldId id="258" r:id="rId9"/>
    <p:sldId id="263" r:id="rId10"/>
    <p:sldId id="264" r:id="rId11"/>
    <p:sldId id="262" r:id="rId12"/>
    <p:sldId id="296" r:id="rId13"/>
    <p:sldId id="265" r:id="rId14"/>
    <p:sldId id="267" r:id="rId15"/>
    <p:sldId id="300" r:id="rId16"/>
    <p:sldId id="301" r:id="rId17"/>
    <p:sldId id="268" r:id="rId18"/>
    <p:sldId id="269" r:id="rId19"/>
    <p:sldId id="302" r:id="rId20"/>
    <p:sldId id="303" r:id="rId21"/>
    <p:sldId id="304" r:id="rId22"/>
    <p:sldId id="285" r:id="rId23"/>
    <p:sldId id="305" r:id="rId24"/>
    <p:sldId id="306" r:id="rId25"/>
    <p:sldId id="307" r:id="rId26"/>
    <p:sldId id="273" r:id="rId27"/>
    <p:sldId id="308" r:id="rId28"/>
    <p:sldId id="274" r:id="rId29"/>
    <p:sldId id="309" r:id="rId30"/>
    <p:sldId id="275" r:id="rId31"/>
    <p:sldId id="310" r:id="rId32"/>
    <p:sldId id="311" r:id="rId33"/>
    <p:sldId id="313" r:id="rId34"/>
    <p:sldId id="312" r:id="rId35"/>
    <p:sldId id="315" r:id="rId36"/>
    <p:sldId id="314" r:id="rId37"/>
    <p:sldId id="316" r:id="rId38"/>
    <p:sldId id="317" r:id="rId39"/>
    <p:sldId id="318" r:id="rId40"/>
    <p:sldId id="320" r:id="rId41"/>
    <p:sldId id="321" r:id="rId42"/>
    <p:sldId id="322" r:id="rId43"/>
    <p:sldId id="319" r:id="rId44"/>
    <p:sldId id="325" r:id="rId45"/>
    <p:sldId id="323" r:id="rId46"/>
    <p:sldId id="324"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7" r:id="rId78"/>
    <p:sldId id="358" r:id="rId79"/>
    <p:sldId id="359" r:id="rId80"/>
    <p:sldId id="360" r:id="rId81"/>
    <p:sldId id="361" r:id="rId82"/>
    <p:sldId id="356" r:id="rId83"/>
    <p:sldId id="369" r:id="rId84"/>
    <p:sldId id="365" r:id="rId85"/>
    <p:sldId id="366" r:id="rId86"/>
    <p:sldId id="367" r:id="rId87"/>
    <p:sldId id="370" r:id="rId88"/>
    <p:sldId id="371" r:id="rId89"/>
    <p:sldId id="372" r:id="rId90"/>
    <p:sldId id="373" r:id="rId91"/>
    <p:sldId id="374" r:id="rId92"/>
    <p:sldId id="375" r:id="rId93"/>
    <p:sldId id="378" r:id="rId94"/>
    <p:sldId id="376" r:id="rId95"/>
    <p:sldId id="377" r:id="rId96"/>
    <p:sldId id="379" r:id="rId97"/>
    <p:sldId id="380" r:id="rId98"/>
    <p:sldId id="385" r:id="rId99"/>
    <p:sldId id="382" r:id="rId100"/>
    <p:sldId id="386" r:id="rId101"/>
    <p:sldId id="383" r:id="rId102"/>
    <p:sldId id="388" r:id="rId103"/>
    <p:sldId id="387" r:id="rId104"/>
    <p:sldId id="384" r:id="rId105"/>
    <p:sldId id="389" r:id="rId106"/>
    <p:sldId id="391" r:id="rId107"/>
    <p:sldId id="392" r:id="rId108"/>
    <p:sldId id="393" r:id="rId109"/>
    <p:sldId id="394" r:id="rId110"/>
    <p:sldId id="277" r:id="rId111"/>
    <p:sldId id="362" r:id="rId112"/>
    <p:sldId id="287" r:id="rId113"/>
    <p:sldId id="363" r:id="rId114"/>
    <p:sldId id="364" r:id="rId115"/>
    <p:sldId id="297" r:id="rId11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5817" autoAdjust="0"/>
  </p:normalViewPr>
  <p:slideViewPr>
    <p:cSldViewPr>
      <p:cViewPr varScale="1">
        <p:scale>
          <a:sx n="96" d="100"/>
          <a:sy n="96" d="100"/>
        </p:scale>
        <p:origin x="-15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notesMaster" Target="notesMasters/notes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03.10.2014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62517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03.10.2014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47925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69666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381199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1" baseline="0" dirty="0" smtClean="0"/>
              <a:t>Beispiele Einschränkungen:</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273916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Die Niederlassungsfreiheit berechtigt nicht, an</a:t>
            </a:r>
            <a:r>
              <a:rPr lang="de-CH" b="1" baseline="0" dirty="0" smtClean="0"/>
              <a:t> einem beliebigen Ort (z.B. aus steuertechnischen Gründen, Briefkastenadresse) seine Schriften zu deponieren, ohne dass gewisse tatsächliche Voraussetzungen dafür gegeben sind.</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242265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112585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Die</a:t>
            </a:r>
            <a:r>
              <a:rPr lang="de-CH" b="1" baseline="0" dirty="0" smtClean="0"/>
              <a:t> Niederlassung wird durch die Hinterlegung des Heimatscheins begründet. Als Empfangsbestätigung  / Quittung wird ein unbefristeter Niederlassungsausweis abgegeben.</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62402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Bei der Aufenthaltsgemeinde wird ein befristeter Heimatausweis hinterlegt.</a:t>
            </a:r>
            <a:r>
              <a:rPr lang="de-CH" baseline="0" dirty="0" smtClean="0"/>
              <a:t> Als Empfangsbestätigung / Quittung wird ein (in er Regel) befristeter Aufenthaltsnachweis abgegeben.</a:t>
            </a:r>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204129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Siehe Beilage_01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23078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Siehe Beilage_01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209265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77165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Haftstrafe</a:t>
            </a:r>
            <a:r>
              <a:rPr lang="de-CH" baseline="0" dirty="0" smtClean="0"/>
              <a:t> begründet keinen Wohnsitz!!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175752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25609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Die</a:t>
            </a:r>
            <a:r>
              <a:rPr lang="de-CH" b="1" baseline="0" dirty="0" smtClean="0"/>
              <a:t> Einwohnerkontrolle meldet die Zu- und </a:t>
            </a:r>
            <a:r>
              <a:rPr lang="de-CH" b="1" baseline="0" dirty="0" err="1" smtClean="0"/>
              <a:t>Wegzüge</a:t>
            </a:r>
            <a:r>
              <a:rPr lang="de-CH" b="1" baseline="0" dirty="0" smtClean="0"/>
              <a:t> und die das Register betreffende Änderung den betroffenen Behörden, Verwaltungsabteilungen und Amtsstellen. </a:t>
            </a:r>
            <a:r>
              <a:rPr lang="de-CH" b="1" i="1" baseline="0" dirty="0" smtClean="0"/>
              <a:t>Jeder Empfänger erhält dabei aber nur diejenigen Daten, die er für die Erfüllung seiner Aufgaben benötigt!!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1" i="1" baseline="0" dirty="0" smtClean="0"/>
              <a:t>Dem kantonalen statistischen Amt sind monatlich die Zu- und </a:t>
            </a:r>
            <a:r>
              <a:rPr lang="de-CH" b="1" i="1" baseline="0" dirty="0" err="1" smtClean="0"/>
              <a:t>Wegzüge</a:t>
            </a:r>
            <a:r>
              <a:rPr lang="de-CH" b="1" i="1" baseline="0" dirty="0" smtClean="0"/>
              <a:t>, die Geburten und Todesfälle sowie alle Einbürgerungen von Ausländern zu melden.</a:t>
            </a:r>
            <a:endParaRPr lang="de-CH" b="1" i="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182811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i="0" dirty="0" smtClean="0"/>
              <a:t>Auch</a:t>
            </a:r>
            <a:r>
              <a:rPr lang="de-CH" b="1" i="0" baseline="0" dirty="0" smtClean="0"/>
              <a:t> </a:t>
            </a:r>
            <a:r>
              <a:rPr lang="de-CH" b="1" i="0" dirty="0" smtClean="0"/>
              <a:t>Vermieter</a:t>
            </a:r>
            <a:r>
              <a:rPr lang="de-CH" b="1" i="0" baseline="0" dirty="0" smtClean="0"/>
              <a:t> und Logisgeber sind zur Meldung von Zu- und </a:t>
            </a:r>
            <a:r>
              <a:rPr lang="de-CH" b="1" i="0" baseline="0" dirty="0" err="1" smtClean="0"/>
              <a:t>Wegzügen</a:t>
            </a:r>
            <a:r>
              <a:rPr lang="de-CH" b="1" i="0" baseline="0" dirty="0" smtClean="0"/>
              <a:t> ihrer Mieter bzw. Logisnehmer verpflichtet (Drittmeldepflicht).  Von der Meldepflicht befreit ist, wer sich nur vorübergehend und nicht länger als 3 Monate in einer Gemeinde aufhält oder in einem Spital oder Pflegeheim, in einer Erziehungs-, Heil-, Pflege- oder Strafanstalt untergebracht ist.</a:t>
            </a:r>
            <a:endParaRPr lang="de-CH" b="1" i="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213146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Auflösung</a:t>
            </a:r>
            <a:r>
              <a:rPr lang="de-CH" b="1" baseline="0" dirty="0" smtClean="0"/>
              <a:t> Heimatscheindepot per 01.07.2004. Der Heimatschein kann ins Ausland mitgenommen werden und kann bei einer Anmeldung der konsularischen Vertretung abgegeben werden. Bei der Abmeldung wird der Heimatschein wieder an den Inhaber zurückgegeben. </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405760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Die Gültigkeit</a:t>
            </a:r>
            <a:r>
              <a:rPr lang="de-CH" b="1" baseline="0" dirty="0" smtClean="0"/>
              <a:t> des Heimatausweises kann in begründeten Fällen z.B. Studium auf mehrere Jahre oder Altersheimeintritt auf unbefristete Zeit ausgestellt werden.</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3443438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2301242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300811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996502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Sammeln Sie die Inputs</a:t>
            </a:r>
            <a:r>
              <a:rPr lang="de-CH" b="0" baseline="0" dirty="0" smtClean="0"/>
              <a:t> der Lernenden und halten Sie diese auf einem Flip-Chart fest.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105</a:t>
            </a:fld>
            <a:endParaRPr lang="de-CH"/>
          </a:p>
        </p:txBody>
      </p:sp>
    </p:spTree>
    <p:extLst>
      <p:ext uri="{BB962C8B-B14F-4D97-AF65-F5344CB8AC3E}">
        <p14:creationId xmlns:p14="http://schemas.microsoft.com/office/powerpoint/2010/main" val="247705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Sammeln Sie die Inputs</a:t>
            </a:r>
            <a:r>
              <a:rPr lang="de-CH" b="0" baseline="0" dirty="0" smtClean="0"/>
              <a:t> der Lernenden und halten Sie diese auf einem Flip-Chart fest.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106</a:t>
            </a:fld>
            <a:endParaRPr lang="de-CH"/>
          </a:p>
        </p:txBody>
      </p:sp>
    </p:spTree>
    <p:extLst>
      <p:ext uri="{BB962C8B-B14F-4D97-AF65-F5344CB8AC3E}">
        <p14:creationId xmlns:p14="http://schemas.microsoft.com/office/powerpoint/2010/main" val="2477052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107</a:t>
            </a:fld>
            <a:endParaRPr lang="de-CH"/>
          </a:p>
        </p:txBody>
      </p:sp>
    </p:spTree>
    <p:extLst>
      <p:ext uri="{BB962C8B-B14F-4D97-AF65-F5344CB8AC3E}">
        <p14:creationId xmlns:p14="http://schemas.microsoft.com/office/powerpoint/2010/main" val="367641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Der Datenschutz</a:t>
            </a:r>
            <a:r>
              <a:rPr lang="de-CH" baseline="0" dirty="0" smtClean="0"/>
              <a:t> und das Amtsgeheimnis haben ihren Zweck und schränken die Auskunftstätigkeit ein. Es ist deshalb wichtig, dass Sie den Sinn und Zweck verstehen und darauf aufbauend auch den Handlungsspielraum kennen.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3438638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 der Basis dieser Leistungsziele und des vermittelten </a:t>
            </a:r>
            <a:r>
              <a:rPr lang="de-CH" dirty="0" err="1" smtClean="0"/>
              <a:t>üK</a:t>
            </a:r>
            <a:r>
              <a:rPr lang="de-CH" dirty="0" smtClean="0"/>
              <a:t>-Stoffes wird die schriftliche Abschlussprüfung</a:t>
            </a:r>
            <a:r>
              <a:rPr lang="de-CH" baseline="0" dirty="0" smtClean="0"/>
              <a:t> der Branche stattfinden!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wie auch die die Inhalte des </a:t>
            </a:r>
            <a:r>
              <a:rPr lang="de-CH" baseline="0" dirty="0" err="1" smtClean="0"/>
              <a:t>üK</a:t>
            </a:r>
            <a:r>
              <a:rPr lang="de-CH" baseline="0" dirty="0" smtClean="0"/>
              <a:t> können auch Gegenstand der mündlichen Abschlussprüfung sein.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110</a:t>
            </a:fld>
            <a:endParaRPr lang="de-CH"/>
          </a:p>
        </p:txBody>
      </p:sp>
    </p:spTree>
    <p:extLst>
      <p:ext uri="{BB962C8B-B14F-4D97-AF65-F5344CB8AC3E}">
        <p14:creationId xmlns:p14="http://schemas.microsoft.com/office/powerpoint/2010/main" val="320158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91577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15776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303415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286133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Der</a:t>
            </a:r>
            <a:r>
              <a:rPr lang="de-CH" b="1" baseline="0" dirty="0" smtClean="0"/>
              <a:t> zivilrechtliche Wohnsitz und die Anmeldung als Niedergelassener fallen in der Regel zusammen. Sie können aber auch aus rechtlichen Gründen auseinanderfallen. Z.B. Minderjährige, welche sich mit Heimatschein als Niedergelassene anmelden, behalten ihren zivilrechtlichen Wohnsitz bis zur Volljährigkeit beim Inhaber der elterlichen Sorge.</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270001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149872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4CC59448-4903-4AEA-BE9F-0DEABCFDD7BF}" type="datetime1">
              <a:rPr lang="de-CH" smtClean="0"/>
              <a:t>03.10.2014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ED1106E-53B3-4827-B47D-131A08E23AD0}"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97DC80F-8B7B-4EB1-BBF5-D4489373A8E5}"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1E8E7F5-402C-4A03-8A46-7C338C2628FD}"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1780FA4-1436-41B4-A100-CA8CA5C57D9D}"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A682EC0-CD39-4537-848C-4123ABF53381}"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659ED3E-D94C-4F52-B5F0-BEEA05E15689}"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AB06C81-C526-40B7-90EA-9D01A2F857AD}" type="datetime1">
              <a:rPr lang="de-CH" smtClean="0"/>
              <a:t>03.10.2014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9AD2A1D-D1BE-4FB3-9D5F-73F5565397E4}" type="datetime1">
              <a:rPr lang="de-CH" smtClean="0"/>
              <a:t>03.10.2014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F09EE8-F71C-4AD9-A20D-34946D2D6690}" type="datetime1">
              <a:rPr lang="de-CH" smtClean="0"/>
              <a:t>03.10.2014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9E4FD1-F051-4267-B16F-71B35B497ED4}"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7F05AE9D-BA62-41E2-B470-B1FA35464CCC}" type="datetime1">
              <a:rPr lang="de-CH" smtClean="0"/>
              <a:t>03.10.2014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BE64C64-A5A5-4C10-AE37-A4F12AD2ADFA}"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88A8F04-A709-4C37-A122-4D1717E5456B}"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C9268F5-BC12-41A6-9E73-A2988DB70906}"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35E26C4C-ABA7-47D2-84F8-7BC5CAEB821D}"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7EA10CA-A6D9-4AC9-A0CE-F55B25097DF7}"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1CA061A-E81B-4476-BE64-ED0B3E67018C}"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E4B1124-E571-48FB-967B-E0B63FFFB4F5}"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B500668B-38BD-4A7A-B164-F8958C0BE524}" type="datetime1">
              <a:rPr lang="de-CH" smtClean="0"/>
              <a:t>03.10.2014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96E40AE-8C3C-40CA-9397-3F483B57D1AA}" type="datetime1">
              <a:rPr lang="de-CH" smtClean="0"/>
              <a:t>03.10.2014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6CFB3C-2CBA-40C0-B80E-1A49E3E4BE4A}" type="datetime1">
              <a:rPr lang="de-CH" smtClean="0"/>
              <a:t>03.10.2014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E2E4A69-CBDA-447C-8025-11F800B71969}"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3C9F172-676B-494E-A4B4-02E9159459E4}"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A020F5-E615-4F69-BD12-27D445EACA04}"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991F4EA-DEF7-4E03-8149-9B494D3F6993}"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24777C5-C3E3-4E5F-8126-B9A621794AEC}" type="datetime1">
              <a:rPr lang="de-CH" smtClean="0"/>
              <a:t>03.10.2014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314E4410-A2CC-49B7-A6BC-C5C922D3BC47}"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6C7BAF2B-F7DB-4481-9BD9-B90AFD8F24CC}" type="datetime1">
              <a:rPr lang="de-CH" smtClean="0"/>
              <a:t>03.10.2014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C28FAA9A-A775-4431-B9BB-36CD0DEF6703}" type="datetime1">
              <a:rPr lang="de-CH" smtClean="0"/>
              <a:t>03.10.2014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D05E86B-BE80-468F-B9AC-4440F2393DBE}" type="datetime1">
              <a:rPr lang="de-CH" smtClean="0"/>
              <a:t>03.10.2014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79296CA-F70A-45EB-AABF-DEABB443EB33}"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492F9BB-12A9-4161-9C57-F3DD8E07CC15}" type="datetime1">
              <a:rPr lang="de-CH" smtClean="0"/>
              <a:t>03.10.2014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4B4E0-44D2-4F13-9CF0-280FEB82D27F}" type="datetime1">
              <a:rPr lang="de-CH" smtClean="0"/>
              <a:t>03.10.2014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F546D-1548-4470-8186-323CB1E64102}" type="datetime1">
              <a:rPr lang="de-CH" smtClean="0"/>
              <a:t>03.10.2014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4B93-0369-4694-83F8-51DBE8B6FBC5}" type="datetime1">
              <a:rPr lang="de-CH" smtClean="0"/>
              <a:t>03.10.2014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b="1" dirty="0" smtClean="0"/>
              <a:t>Register G-07</a:t>
            </a:r>
            <a:endParaRPr lang="de-CH" b="1" dirty="0"/>
          </a:p>
        </p:txBody>
      </p:sp>
      <p:sp>
        <p:nvSpPr>
          <p:cNvPr id="6" name="Untertitel 5"/>
          <p:cNvSpPr>
            <a:spLocks noGrp="1"/>
          </p:cNvSpPr>
          <p:nvPr>
            <p:ph type="subTitle" idx="1"/>
          </p:nvPr>
        </p:nvSpPr>
        <p:spPr>
          <a:xfrm>
            <a:off x="1403648" y="3789040"/>
            <a:ext cx="6400800" cy="1464568"/>
          </a:xfrm>
        </p:spPr>
        <p:txBody>
          <a:bodyPr>
            <a:normAutofit/>
          </a:bodyPr>
          <a:lstStyle/>
          <a:p>
            <a:r>
              <a:rPr lang="de-CH" sz="2800" b="1" dirty="0" smtClean="0"/>
              <a:t>Niederlassung und Aufenthalt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Niederlassung</a:t>
            </a:r>
            <a:endParaRPr lang="de-CH" b="1" dirty="0"/>
          </a:p>
        </p:txBody>
      </p:sp>
      <p:sp>
        <p:nvSpPr>
          <p:cNvPr id="3" name="Inhaltsplatzhalter 2"/>
          <p:cNvSpPr>
            <a:spLocks noGrp="1"/>
          </p:cNvSpPr>
          <p:nvPr>
            <p:ph idx="1"/>
          </p:nvPr>
        </p:nvSpPr>
        <p:spPr>
          <a:xfrm>
            <a:off x="457200" y="1830387"/>
            <a:ext cx="8229600" cy="4525963"/>
          </a:xfrm>
        </p:spPr>
        <p:txBody>
          <a:bodyPr/>
          <a:lstStyle/>
          <a:p>
            <a:pPr marL="0" indent="0">
              <a:buNone/>
            </a:pPr>
            <a:r>
              <a:rPr lang="de-CH" dirty="0" smtClean="0"/>
              <a:t>Verfassungsrechtlicher Wohnsitz gemäss Art. 24 BV</a:t>
            </a:r>
          </a:p>
          <a:p>
            <a:pPr marL="0" indent="0">
              <a:buNone/>
            </a:pPr>
            <a:endParaRPr lang="de-CH" dirty="0"/>
          </a:p>
          <a:p>
            <a:pPr marL="0" indent="0">
              <a:buNone/>
            </a:pPr>
            <a:r>
              <a:rPr lang="de-CH" dirty="0" smtClean="0"/>
              <a:t>Regelt öffentliches Recht zwischen Staat und Bürger</a:t>
            </a:r>
          </a:p>
          <a:p>
            <a:pPr marL="0" indent="0">
              <a:buNone/>
            </a:pPr>
            <a:endParaRPr lang="de-CH" dirty="0" smtClean="0"/>
          </a:p>
          <a:p>
            <a:pPr marL="0" indent="0">
              <a:buNone/>
            </a:pPr>
            <a:r>
              <a:rPr lang="de-CH" dirty="0"/>
              <a:t> </a:t>
            </a:r>
            <a:r>
              <a:rPr lang="de-CH" dirty="0" smtClean="0"/>
              <a:t>              Niederlassung besteht dort, wo eine Person mit </a:t>
            </a:r>
            <a:br>
              <a:rPr lang="de-CH" dirty="0" smtClean="0"/>
            </a:br>
            <a:r>
              <a:rPr lang="de-CH" dirty="0" smtClean="0"/>
              <a:t>               der Absicht des dauernden Verbleibens aufhält.</a:t>
            </a:r>
          </a:p>
          <a:p>
            <a:pPr marL="0" indent="0">
              <a:buNone/>
            </a:pPr>
            <a:endParaRPr lang="de-CH" dirty="0" smtClean="0"/>
          </a:p>
          <a:p>
            <a:pPr marL="0" indent="0">
              <a:buNone/>
            </a:pPr>
            <a:r>
              <a:rPr lang="de-CH" dirty="0" smtClean="0">
                <a:solidFill>
                  <a:srgbClr val="FF0000"/>
                </a:solidFill>
              </a:rPr>
              <a:t>Mehrere Niederlassungen sind möglich!                      </a:t>
            </a:r>
            <a:endParaRPr lang="de-CH" dirty="0">
              <a:solidFill>
                <a:srgbClr val="FF0000"/>
              </a:solidFill>
            </a:endParaRP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8" name="Nach oben gebogener Pfeil 7"/>
          <p:cNvSpPr/>
          <p:nvPr/>
        </p:nvSpPr>
        <p:spPr>
          <a:xfrm rot="5400000">
            <a:off x="719572" y="3320988"/>
            <a:ext cx="720080" cy="93610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965464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Ausschaffung</a:t>
            </a:r>
            <a:endParaRPr lang="de-CH" b="1" dirty="0"/>
          </a:p>
        </p:txBody>
      </p:sp>
      <p:sp>
        <p:nvSpPr>
          <p:cNvPr id="3" name="Inhaltsplatzhalter 2"/>
          <p:cNvSpPr>
            <a:spLocks noGrp="1"/>
          </p:cNvSpPr>
          <p:nvPr>
            <p:ph idx="1"/>
          </p:nvPr>
        </p:nvSpPr>
        <p:spPr/>
        <p:txBody>
          <a:bodyPr/>
          <a:lstStyle/>
          <a:p>
            <a:r>
              <a:rPr lang="de-CH" sz="2000" dirty="0"/>
              <a:t>behördlicher Vollzug einer im rechtsstaatlichen Verfahren </a:t>
            </a:r>
            <a:r>
              <a:rPr lang="de-CH" sz="2000" dirty="0" smtClean="0"/>
              <a:t>festgestellten Ausreisepflicht</a:t>
            </a:r>
          </a:p>
          <a:p>
            <a:endParaRPr lang="de-CH" dirty="0" smtClean="0"/>
          </a:p>
          <a:p>
            <a:r>
              <a:rPr lang="de-CH" sz="2000" dirty="0"/>
              <a:t>durch kantonale Migrationsbehörde, wenn</a:t>
            </a:r>
          </a:p>
          <a:p>
            <a:pPr lvl="1"/>
            <a:r>
              <a:rPr lang="de-CH" sz="2000" dirty="0" smtClean="0"/>
              <a:t>der </a:t>
            </a:r>
            <a:r>
              <a:rPr lang="de-CH" sz="2000" dirty="0"/>
              <a:t>Ausländer die Frist, die ihm zur Ausreise gesetzt </a:t>
            </a:r>
            <a:r>
              <a:rPr lang="de-CH" sz="2000" dirty="0" smtClean="0"/>
              <a:t>worden </a:t>
            </a:r>
            <a:r>
              <a:rPr lang="de-CH" sz="2000" dirty="0"/>
              <a:t>ist, verstreichen </a:t>
            </a:r>
            <a:r>
              <a:rPr lang="de-CH" sz="2000" dirty="0" smtClean="0"/>
              <a:t>lässt</a:t>
            </a:r>
          </a:p>
          <a:p>
            <a:pPr lvl="1"/>
            <a:r>
              <a:rPr lang="de-CH" sz="2000" dirty="0"/>
              <a:t>die Weg- </a:t>
            </a:r>
            <a:r>
              <a:rPr lang="de-CH" sz="2000" dirty="0" smtClean="0"/>
              <a:t>oder </a:t>
            </a:r>
            <a:r>
              <a:rPr lang="de-CH" sz="2000" dirty="0"/>
              <a:t>Ausweisung </a:t>
            </a:r>
            <a:r>
              <a:rPr lang="de-CH" sz="2000" dirty="0" smtClean="0"/>
              <a:t>vollzogen </a:t>
            </a:r>
            <a:r>
              <a:rPr lang="de-CH" sz="2000" dirty="0"/>
              <a:t>werden kann </a:t>
            </a:r>
            <a:endParaRPr lang="de-CH" sz="2000" dirty="0" smtClean="0"/>
          </a:p>
          <a:p>
            <a:pPr lvl="1"/>
            <a:r>
              <a:rPr lang="de-CH" sz="2000" dirty="0"/>
              <a:t>der Ausländer sich in Ausschaffungshaft befindet und ein rechtskräftiger </a:t>
            </a:r>
            <a:r>
              <a:rPr lang="de-CH" sz="2000" dirty="0" smtClean="0"/>
              <a:t>Aus- </a:t>
            </a:r>
            <a:r>
              <a:rPr lang="de-CH" sz="2000" dirty="0"/>
              <a:t>o</a:t>
            </a:r>
            <a:r>
              <a:rPr lang="de-CH" sz="2000" dirty="0" smtClean="0"/>
              <a:t>der </a:t>
            </a:r>
            <a:r>
              <a:rPr lang="de-CH" sz="2000" dirty="0"/>
              <a:t>Wegweisungsentscheid vorliegt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396271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Papierbeschaffung</a:t>
            </a:r>
            <a:endParaRPr lang="de-CH" b="1" dirty="0"/>
          </a:p>
        </p:txBody>
      </p:sp>
      <p:sp>
        <p:nvSpPr>
          <p:cNvPr id="3" name="Inhaltsplatzhalter 2"/>
          <p:cNvSpPr>
            <a:spLocks noGrp="1"/>
          </p:cNvSpPr>
          <p:nvPr>
            <p:ph idx="1"/>
          </p:nvPr>
        </p:nvSpPr>
        <p:spPr/>
        <p:txBody>
          <a:bodyPr/>
          <a:lstStyle/>
          <a:p>
            <a:r>
              <a:rPr lang="de-CH" sz="2000" dirty="0" smtClean="0"/>
              <a:t>ohne </a:t>
            </a:r>
            <a:r>
              <a:rPr lang="de-CH" sz="2000" dirty="0"/>
              <a:t>gültige Reisepapiere ist keine Rückreise </a:t>
            </a:r>
            <a:r>
              <a:rPr lang="de-CH" sz="2000" dirty="0" smtClean="0"/>
              <a:t>möglich</a:t>
            </a:r>
          </a:p>
          <a:p>
            <a:endParaRPr lang="de-CH" sz="1000" dirty="0" smtClean="0"/>
          </a:p>
          <a:p>
            <a:r>
              <a:rPr lang="de-CH" sz="2000" dirty="0" smtClean="0"/>
              <a:t>übliches </a:t>
            </a:r>
            <a:r>
              <a:rPr lang="de-CH" sz="2000" dirty="0"/>
              <a:t>Reisedokument ist der </a:t>
            </a:r>
            <a:r>
              <a:rPr lang="de-CH" sz="2000" dirty="0" smtClean="0"/>
              <a:t>Pass</a:t>
            </a:r>
          </a:p>
          <a:p>
            <a:endParaRPr lang="de-CH" sz="1000" dirty="0"/>
          </a:p>
          <a:p>
            <a:r>
              <a:rPr lang="de-CH" sz="2000" dirty="0" smtClean="0"/>
              <a:t>wenn </a:t>
            </a:r>
            <a:r>
              <a:rPr lang="de-CH" sz="2000" dirty="0"/>
              <a:t>kein Reisepass vorhanden ist, wird Papierbeschaffung über </a:t>
            </a:r>
            <a:r>
              <a:rPr lang="de-CH" sz="2000" dirty="0" smtClean="0"/>
              <a:t>diplomatische </a:t>
            </a:r>
            <a:r>
              <a:rPr lang="de-CH" sz="2000" dirty="0"/>
              <a:t>Vertretung in der Schweiz </a:t>
            </a:r>
            <a:r>
              <a:rPr lang="de-CH" sz="2000" dirty="0" smtClean="0"/>
              <a:t>notwendig</a:t>
            </a:r>
          </a:p>
          <a:p>
            <a:endParaRPr lang="de-CH" sz="1000" dirty="0" smtClean="0"/>
          </a:p>
          <a:p>
            <a:r>
              <a:rPr lang="de-CH" sz="2000" dirty="0" smtClean="0"/>
              <a:t>besorgen </a:t>
            </a:r>
            <a:r>
              <a:rPr lang="de-CH" sz="2000" dirty="0"/>
              <a:t>Ausreisepflichtige das Papier nicht selbst, so muss das </a:t>
            </a:r>
            <a:r>
              <a:rPr lang="de-CH" sz="2000" dirty="0" smtClean="0"/>
              <a:t>Migrationsamt </a:t>
            </a:r>
            <a:r>
              <a:rPr lang="de-CH" sz="2000" dirty="0"/>
              <a:t>dies </a:t>
            </a:r>
            <a:r>
              <a:rPr lang="de-CH" sz="2000" dirty="0" smtClean="0"/>
              <a:t>tun</a:t>
            </a:r>
          </a:p>
          <a:p>
            <a:endParaRPr lang="de-CH" sz="1000" dirty="0"/>
          </a:p>
          <a:p>
            <a:r>
              <a:rPr lang="de-CH" sz="2000" dirty="0" smtClean="0"/>
              <a:t>für </a:t>
            </a:r>
            <a:r>
              <a:rPr lang="de-CH" sz="2000" dirty="0"/>
              <a:t>Personen ohne gültige Aufenthaltsregelung in der Schweiz dürfen die </a:t>
            </a:r>
            <a:r>
              <a:rPr lang="de-CH" sz="2000" dirty="0" smtClean="0"/>
              <a:t>konsularischen </a:t>
            </a:r>
            <a:r>
              <a:rPr lang="de-CH" sz="2000" dirty="0"/>
              <a:t>Vertretungen in der Regel keine Reisepässe ausstellen; es </a:t>
            </a:r>
            <a:r>
              <a:rPr lang="de-CH" sz="2000" dirty="0" smtClean="0"/>
              <a:t>muss </a:t>
            </a:r>
            <a:r>
              <a:rPr lang="de-CH" sz="2000" dirty="0"/>
              <a:t>ein Ersatzreisedokument (sog. Laissez-</a:t>
            </a:r>
            <a:r>
              <a:rPr lang="de-CH" sz="2000" dirty="0" err="1"/>
              <a:t>passer</a:t>
            </a:r>
            <a:r>
              <a:rPr lang="de-CH" sz="2000" dirty="0"/>
              <a:t>) beschafft werden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2054163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Probleme im Wegweisungsvollzug</a:t>
            </a:r>
          </a:p>
        </p:txBody>
      </p:sp>
      <p:sp>
        <p:nvSpPr>
          <p:cNvPr id="3" name="Inhaltsplatzhalter 2"/>
          <p:cNvSpPr>
            <a:spLocks noGrp="1"/>
          </p:cNvSpPr>
          <p:nvPr>
            <p:ph idx="1"/>
          </p:nvPr>
        </p:nvSpPr>
        <p:spPr>
          <a:xfrm>
            <a:off x="457200" y="1711349"/>
            <a:ext cx="8229600" cy="4525963"/>
          </a:xfrm>
        </p:spPr>
        <p:txBody>
          <a:bodyPr/>
          <a:lstStyle/>
          <a:p>
            <a:pPr marL="0" indent="0">
              <a:buNone/>
            </a:pPr>
            <a:r>
              <a:rPr lang="de-CH" sz="2000" dirty="0" smtClean="0"/>
              <a:t>Viele Betroffene:</a:t>
            </a:r>
          </a:p>
          <a:p>
            <a:pPr marL="0" indent="0">
              <a:buNone/>
            </a:pPr>
            <a:endParaRPr lang="de-CH" sz="2000" dirty="0"/>
          </a:p>
          <a:p>
            <a:r>
              <a:rPr lang="de-CH" sz="2000" dirty="0" smtClean="0"/>
              <a:t>zerstören </a:t>
            </a:r>
            <a:r>
              <a:rPr lang="de-CH" sz="2000" dirty="0"/>
              <a:t>oder verstecken </a:t>
            </a:r>
            <a:r>
              <a:rPr lang="de-CH" sz="2000" dirty="0" smtClean="0"/>
              <a:t>Identitätspapiere</a:t>
            </a:r>
          </a:p>
          <a:p>
            <a:endParaRPr lang="de-CH" sz="2000" dirty="0"/>
          </a:p>
          <a:p>
            <a:r>
              <a:rPr lang="de-CH" sz="2000" dirty="0" smtClean="0"/>
              <a:t>geben </a:t>
            </a:r>
            <a:r>
              <a:rPr lang="de-CH" sz="2000" dirty="0"/>
              <a:t>falsche Personalien (Name, Alter, Nationalität) </a:t>
            </a:r>
            <a:r>
              <a:rPr lang="de-CH" sz="2000" dirty="0" smtClean="0"/>
              <a:t>an</a:t>
            </a:r>
          </a:p>
          <a:p>
            <a:endParaRPr lang="de-CH" sz="2000" dirty="0"/>
          </a:p>
          <a:p>
            <a:r>
              <a:rPr lang="de-CH" sz="2000" dirty="0" smtClean="0"/>
              <a:t>verweigern </a:t>
            </a:r>
            <a:r>
              <a:rPr lang="de-CH" sz="2000" dirty="0"/>
              <a:t>Kooperation bei der Papierbeschaffung durch </a:t>
            </a:r>
            <a:r>
              <a:rPr lang="de-CH" sz="2000" dirty="0" smtClean="0"/>
              <a:t>Behörden</a:t>
            </a:r>
          </a:p>
          <a:p>
            <a:endParaRPr lang="de-CH" sz="2000" dirty="0"/>
          </a:p>
          <a:p>
            <a:r>
              <a:rPr lang="de-CH" sz="2000" dirty="0"/>
              <a:t>t</a:t>
            </a:r>
            <a:r>
              <a:rPr lang="de-CH" sz="2000" dirty="0" smtClean="0"/>
              <a:t>auchen </a:t>
            </a:r>
            <a:r>
              <a:rPr lang="de-CH" sz="2000" dirty="0"/>
              <a:t>irgendwo in der Schweiz unter</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5056091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Zwangsmassnahmen</a:t>
            </a:r>
            <a:endParaRPr lang="de-CH" b="1" dirty="0"/>
          </a:p>
        </p:txBody>
      </p:sp>
      <p:sp>
        <p:nvSpPr>
          <p:cNvPr id="3" name="Inhaltsplatzhalter 2"/>
          <p:cNvSpPr>
            <a:spLocks noGrp="1"/>
          </p:cNvSpPr>
          <p:nvPr>
            <p:ph idx="1"/>
          </p:nvPr>
        </p:nvSpPr>
        <p:spPr/>
        <p:txBody>
          <a:bodyPr/>
          <a:lstStyle/>
          <a:p>
            <a:pPr>
              <a:lnSpc>
                <a:spcPct val="150000"/>
              </a:lnSpc>
            </a:pPr>
            <a:r>
              <a:rPr lang="de-CH" sz="2000" dirty="0"/>
              <a:t>kurzfristiges </a:t>
            </a:r>
            <a:r>
              <a:rPr lang="de-CH" sz="2000" dirty="0" smtClean="0"/>
              <a:t>Festhalten</a:t>
            </a:r>
          </a:p>
          <a:p>
            <a:pPr>
              <a:lnSpc>
                <a:spcPct val="150000"/>
              </a:lnSpc>
            </a:pPr>
            <a:r>
              <a:rPr lang="de-CH" sz="2000" dirty="0" err="1" smtClean="0"/>
              <a:t>Rayonauflagen</a:t>
            </a:r>
            <a:r>
              <a:rPr lang="de-CH" sz="2000" dirty="0"/>
              <a:t>: Ein- und Ausgrenzung</a:t>
            </a:r>
          </a:p>
          <a:p>
            <a:pPr>
              <a:lnSpc>
                <a:spcPct val="150000"/>
              </a:lnSpc>
            </a:pPr>
            <a:r>
              <a:rPr lang="de-CH" sz="2000" dirty="0" smtClean="0"/>
              <a:t>Vorbereitungshaft</a:t>
            </a:r>
            <a:endParaRPr lang="de-CH" sz="2000" dirty="0"/>
          </a:p>
          <a:p>
            <a:pPr>
              <a:lnSpc>
                <a:spcPct val="150000"/>
              </a:lnSpc>
            </a:pPr>
            <a:r>
              <a:rPr lang="de-CH" sz="2000" dirty="0" smtClean="0"/>
              <a:t>Ausschaffungshaft</a:t>
            </a:r>
            <a:endParaRPr lang="de-CH" sz="2000" dirty="0"/>
          </a:p>
          <a:p>
            <a:pPr>
              <a:lnSpc>
                <a:spcPct val="150000"/>
              </a:lnSpc>
            </a:pPr>
            <a:r>
              <a:rPr lang="de-CH" sz="2000" dirty="0" smtClean="0"/>
              <a:t>Ausschaffungshaft </a:t>
            </a:r>
            <a:r>
              <a:rPr lang="de-CH" sz="2000" dirty="0"/>
              <a:t>wegen fehlender Mitwirkung bei der Papierbeschaffung </a:t>
            </a:r>
          </a:p>
          <a:p>
            <a:pPr>
              <a:lnSpc>
                <a:spcPct val="150000"/>
              </a:lnSpc>
            </a:pPr>
            <a:r>
              <a:rPr lang="de-CH" sz="2000" dirty="0" smtClean="0"/>
              <a:t>Durchsetzungshaft</a:t>
            </a:r>
            <a:endParaRPr lang="de-CH" sz="2000" dirty="0"/>
          </a:p>
          <a:p>
            <a:pPr>
              <a:lnSpc>
                <a:spcPct val="150000"/>
              </a:lnSpc>
            </a:pPr>
            <a:r>
              <a:rPr lang="de-CH" sz="2000" dirty="0" smtClean="0"/>
              <a:t>Sach- </a:t>
            </a:r>
            <a:r>
              <a:rPr lang="de-CH" sz="2000" dirty="0"/>
              <a:t>und Personendurchsuchung</a:t>
            </a:r>
          </a:p>
          <a:p>
            <a:pPr>
              <a:lnSpc>
                <a:spcPct val="150000"/>
              </a:lnSpc>
            </a:pPr>
            <a:r>
              <a:rPr lang="de-CH" sz="2000" dirty="0" smtClean="0"/>
              <a:t>Hausdurchsuchung</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8410314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Ausschaffungshaft</a:t>
            </a:r>
            <a:endParaRPr lang="de-CH" b="1" dirty="0"/>
          </a:p>
        </p:txBody>
      </p:sp>
      <p:sp>
        <p:nvSpPr>
          <p:cNvPr id="3" name="Inhaltsplatzhalter 2"/>
          <p:cNvSpPr>
            <a:spLocks noGrp="1"/>
          </p:cNvSpPr>
          <p:nvPr>
            <p:ph idx="1"/>
          </p:nvPr>
        </p:nvSpPr>
        <p:spPr/>
        <p:txBody>
          <a:bodyPr/>
          <a:lstStyle/>
          <a:p>
            <a:r>
              <a:rPr lang="de-CH" sz="2000" dirty="0"/>
              <a:t>Sicherstellung des Vollzugs einer Wegweisung (Haftzweck</a:t>
            </a:r>
            <a:r>
              <a:rPr lang="de-CH" sz="2000" dirty="0" smtClean="0"/>
              <a:t>)</a:t>
            </a:r>
          </a:p>
          <a:p>
            <a:endParaRPr lang="de-CH" sz="2000" dirty="0"/>
          </a:p>
          <a:p>
            <a:r>
              <a:rPr lang="de-CH" sz="2000" dirty="0" smtClean="0"/>
              <a:t>Voraussetzungen</a:t>
            </a:r>
            <a:r>
              <a:rPr lang="de-CH" sz="2000" dirty="0"/>
              <a:t>: </a:t>
            </a:r>
            <a:endParaRPr lang="de-CH" sz="2000" dirty="0" smtClean="0"/>
          </a:p>
          <a:p>
            <a:pPr lvl="1"/>
            <a:r>
              <a:rPr lang="de-CH" sz="2000" dirty="0" smtClean="0"/>
              <a:t>erstinstanzlicher </a:t>
            </a:r>
            <a:r>
              <a:rPr lang="de-CH" sz="2000" dirty="0"/>
              <a:t>Wegweisungsentscheid</a:t>
            </a:r>
          </a:p>
          <a:p>
            <a:pPr lvl="1"/>
            <a:r>
              <a:rPr lang="de-CH" sz="2000" dirty="0" smtClean="0"/>
              <a:t>gesetzlicher </a:t>
            </a:r>
            <a:r>
              <a:rPr lang="de-CH" sz="2000" dirty="0"/>
              <a:t>Haftgrund</a:t>
            </a:r>
          </a:p>
          <a:p>
            <a:pPr lvl="1"/>
            <a:r>
              <a:rPr lang="de-CH" sz="2000" dirty="0" smtClean="0"/>
              <a:t>Verhältnismässigkeit</a:t>
            </a:r>
            <a:endParaRPr lang="de-CH" sz="2000" dirty="0"/>
          </a:p>
          <a:p>
            <a:pPr lvl="1"/>
            <a:r>
              <a:rPr lang="de-CH" sz="2000" dirty="0" smtClean="0"/>
              <a:t>Vollzugsperspektive</a:t>
            </a:r>
          </a:p>
          <a:p>
            <a:pPr lvl="1"/>
            <a:endParaRPr lang="de-CH" sz="2000" dirty="0"/>
          </a:p>
          <a:p>
            <a:r>
              <a:rPr lang="de-CH" sz="2000" dirty="0" smtClean="0"/>
              <a:t>keine </a:t>
            </a:r>
            <a:r>
              <a:rPr lang="de-CH" sz="2000" dirty="0"/>
              <a:t>Strafe, sondern administrative Massnahme (weniger strenges Haftregime</a:t>
            </a:r>
            <a:r>
              <a:rPr lang="de-CH" sz="2000" dirty="0" smtClean="0"/>
              <a:t>)</a:t>
            </a:r>
          </a:p>
          <a:p>
            <a:endParaRPr lang="de-CH" sz="2000" dirty="0"/>
          </a:p>
          <a:p>
            <a:r>
              <a:rPr lang="de-CH" sz="2000" dirty="0" smtClean="0"/>
              <a:t>maximale </a:t>
            </a:r>
            <a:r>
              <a:rPr lang="de-CH" sz="2000" dirty="0"/>
              <a:t>Dauer 18 Monate</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3416456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936104"/>
          </a:xfrm>
        </p:spPr>
        <p:txBody>
          <a:bodyPr/>
          <a:lstStyle/>
          <a:p>
            <a:r>
              <a:rPr lang="de-CH" b="1" dirty="0" smtClean="0"/>
              <a:t>Niederlassung und Aufenthalt von Schweizerinnen und Schweizer</a:t>
            </a:r>
            <a:endParaRPr lang="de-CH" b="1" dirty="0"/>
          </a:p>
        </p:txBody>
      </p:sp>
      <p:sp>
        <p:nvSpPr>
          <p:cNvPr id="3" name="Inhaltsplatzhalter 2"/>
          <p:cNvSpPr>
            <a:spLocks noGrp="1"/>
          </p:cNvSpPr>
          <p:nvPr>
            <p:ph idx="1"/>
          </p:nvPr>
        </p:nvSpPr>
        <p:spPr/>
        <p:txBody>
          <a:bodyPr/>
          <a:lstStyle/>
          <a:p>
            <a:pPr marL="0" indent="0">
              <a:buNone/>
            </a:pPr>
            <a:endParaRPr lang="de-CH" sz="2800" dirty="0" smtClean="0"/>
          </a:p>
          <a:p>
            <a:pPr marL="0" indent="0">
              <a:buNone/>
            </a:pPr>
            <a:endParaRPr lang="de-CH" sz="2800" dirty="0" smtClean="0"/>
          </a:p>
          <a:p>
            <a:pPr marL="0" indent="0">
              <a:buNone/>
            </a:pPr>
            <a:r>
              <a:rPr lang="de-CH" sz="2800" dirty="0" smtClean="0"/>
              <a:t>Worum geht es?</a:t>
            </a:r>
            <a:endParaRPr lang="de-CH" sz="2800" dirty="0"/>
          </a:p>
        </p:txBody>
      </p:sp>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7" name="Picture 3" descr="C:\Users\moe\AppData\Local\Microsoft\Windows\Temporary Internet Files\Content.IE5\F3HNEE6Y\MC900434403[2].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18954" y="2996951"/>
            <a:ext cx="1689150" cy="2366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936104"/>
          </a:xfrm>
        </p:spPr>
        <p:txBody>
          <a:bodyPr/>
          <a:lstStyle/>
          <a:p>
            <a:r>
              <a:rPr lang="de-CH" b="1" dirty="0" smtClean="0"/>
              <a:t>Niederlassung und Aufenthalt von </a:t>
            </a:r>
            <a:r>
              <a:rPr lang="de-CH" b="1" dirty="0" smtClean="0">
                <a:solidFill>
                  <a:srgbClr val="FF0000"/>
                </a:solidFill>
              </a:rPr>
              <a:t>Ausländerinnen und Ausländern</a:t>
            </a:r>
            <a:endParaRPr lang="de-CH" b="1" dirty="0">
              <a:solidFill>
                <a:srgbClr val="FF0000"/>
              </a:solidFill>
            </a:endParaRPr>
          </a:p>
        </p:txBody>
      </p:sp>
      <p:sp>
        <p:nvSpPr>
          <p:cNvPr id="3" name="Inhaltsplatzhalter 2"/>
          <p:cNvSpPr>
            <a:spLocks noGrp="1"/>
          </p:cNvSpPr>
          <p:nvPr>
            <p:ph idx="1"/>
          </p:nvPr>
        </p:nvSpPr>
        <p:spPr>
          <a:xfrm>
            <a:off x="467544" y="1844824"/>
            <a:ext cx="8229600" cy="4525963"/>
          </a:xfrm>
        </p:spPr>
        <p:txBody>
          <a:bodyPr/>
          <a:lstStyle/>
          <a:p>
            <a:pPr marL="0" indent="0">
              <a:buNone/>
            </a:pPr>
            <a:endParaRPr lang="de-CH" sz="2800" dirty="0" smtClean="0"/>
          </a:p>
          <a:p>
            <a:pPr marL="0" indent="0">
              <a:buNone/>
            </a:pPr>
            <a:endParaRPr lang="de-CH" sz="2800" dirty="0" smtClean="0"/>
          </a:p>
          <a:p>
            <a:pPr marL="0" indent="0">
              <a:buNone/>
            </a:pPr>
            <a:r>
              <a:rPr lang="de-CH" sz="2800" dirty="0" smtClean="0"/>
              <a:t>Worum geht es?</a:t>
            </a:r>
            <a:endParaRPr lang="de-CH" sz="2800" dirty="0"/>
          </a:p>
        </p:txBody>
      </p:sp>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7" name="Picture 3" descr="C:\Users\moe\AppData\Local\Microsoft\Windows\Temporary Internet Files\Content.IE5\F3HNEE6Y\MC900434403[2].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39952" y="2924944"/>
            <a:ext cx="1728192" cy="242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038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 </a:t>
            </a:r>
            <a:endParaRPr lang="de-CH"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3" name="Rechteck 2"/>
          <p:cNvSpPr/>
          <p:nvPr/>
        </p:nvSpPr>
        <p:spPr>
          <a:xfrm>
            <a:off x="971600" y="1915085"/>
            <a:ext cx="7488832" cy="3170099"/>
          </a:xfrm>
          <a:prstGeom prst="rect">
            <a:avLst/>
          </a:prstGeom>
        </p:spPr>
        <p:txBody>
          <a:bodyPr wrap="square">
            <a:spAutoFit/>
          </a:bodyPr>
          <a:lstStyle/>
          <a:p>
            <a:r>
              <a:rPr lang="de-CH" sz="2000" dirty="0"/>
              <a:t>1.1.2.1   Kenntnisse über die Produkte und </a:t>
            </a:r>
            <a:br>
              <a:rPr lang="de-CH" sz="2000" dirty="0"/>
            </a:br>
            <a:r>
              <a:rPr lang="de-CH" sz="2000" dirty="0"/>
              <a:t>              Dienstleistungen einsetzen</a:t>
            </a:r>
          </a:p>
          <a:p>
            <a:endParaRPr lang="de-CH" sz="2000" dirty="0"/>
          </a:p>
          <a:p>
            <a:r>
              <a:rPr lang="de-CH" sz="2000" dirty="0"/>
              <a:t>Ich erkläre mit aussagekräftigen Unterlagen oder Mustern die Merkmale, Besonderheiten und Stärken der Produkte und Dienstleistungen meines Lehrbetriebes.</a:t>
            </a:r>
          </a:p>
          <a:p>
            <a:endParaRPr lang="de-CH" sz="2000" dirty="0"/>
          </a:p>
          <a:p>
            <a:r>
              <a:rPr lang="de-CH" sz="2000" dirty="0"/>
              <a:t>Ich setze diese Kenntnisse in der Arbeit mit </a:t>
            </a:r>
            <a:r>
              <a:rPr lang="de-CH" sz="2000" dirty="0" err="1" smtClean="0"/>
              <a:t>versciedenen</a:t>
            </a:r>
            <a:r>
              <a:rPr lang="de-CH" sz="2000" dirty="0" smtClean="0"/>
              <a:t> </a:t>
            </a:r>
            <a:r>
              <a:rPr lang="de-CH" sz="2000" dirty="0"/>
              <a:t>Anspruchsgruppen, in den Arbeitsprozessen und bei den administrativen Aufgaben gezielt und überzeugend ein.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sz="2000" dirty="0"/>
              <a:t>1.1.2.2  Interne und externe Kundinnen und Kunden und</a:t>
            </a:r>
            <a:br>
              <a:rPr lang="de-CH" sz="2000" dirty="0"/>
            </a:br>
            <a:r>
              <a:rPr lang="de-CH" sz="2000" dirty="0"/>
              <a:t>             Anspruchsgruppen angemessen bedienen</a:t>
            </a:r>
          </a:p>
          <a:p>
            <a:pPr marL="0" indent="0">
              <a:buNone/>
            </a:pPr>
            <a:endParaRPr lang="de-CH" sz="2000" dirty="0"/>
          </a:p>
          <a:p>
            <a:pPr marL="0" indent="0">
              <a:buNone/>
            </a:pPr>
            <a:r>
              <a:rPr lang="de-CH" sz="2000" dirty="0"/>
              <a:t>Ich erkenne meine Gesprächspartnerinnen und Gesprächspartner in ihrer Rolle. Ich verhalte mich entsprechend und handle adressaten- und situationsgerecht.</a:t>
            </a:r>
          </a:p>
          <a:p>
            <a:pPr marL="0" indent="0">
              <a:buNone/>
            </a:pP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08250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sz="2000" dirty="0"/>
              <a:t>1.1.2.3  Beratungs- und/oder Verkaufsgespräche führen </a:t>
            </a:r>
            <a:br>
              <a:rPr lang="de-CH" sz="2000" dirty="0"/>
            </a:br>
            <a:r>
              <a:rPr lang="de-CH" sz="2000" dirty="0"/>
              <a:t>             und abschliessen.</a:t>
            </a:r>
          </a:p>
          <a:p>
            <a:pPr marL="0" indent="0">
              <a:buNone/>
            </a:pPr>
            <a:endParaRPr lang="de-CH" sz="2000" dirty="0"/>
          </a:p>
          <a:p>
            <a:pPr marL="0" indent="0">
              <a:buNone/>
            </a:pPr>
            <a:r>
              <a:rPr lang="de-CH" sz="2000" dirty="0"/>
              <a:t>Ich führe Kunden- und Beratungsgespräche freundlich, überzeugend und zielorientiert. Dabei setze ich meine Produkt- und Dienstleistungskenntnisse gezielt ein und gehe in den folgenden Schritten vor:</a:t>
            </a:r>
          </a:p>
          <a:p>
            <a:r>
              <a:rPr lang="de-CH" sz="2000" dirty="0"/>
              <a:t>Kundengespräch vorbereiten</a:t>
            </a:r>
          </a:p>
          <a:p>
            <a:r>
              <a:rPr lang="de-CH" sz="2000" dirty="0"/>
              <a:t>Kundengespräch führen (Handlungsspielraum und gesetzliche Rahmenbedingen aufzeigen</a:t>
            </a:r>
          </a:p>
          <a:p>
            <a:r>
              <a:rPr lang="de-CH" sz="2000" dirty="0"/>
              <a:t>Verwaltungsakt vorbereiten und/oder vollziehen</a:t>
            </a:r>
          </a:p>
          <a:p>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380485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2266"/>
            <a:ext cx="8229600" cy="700558"/>
          </a:xfrm>
        </p:spPr>
        <p:txBody>
          <a:bodyPr/>
          <a:lstStyle/>
          <a:p>
            <a:r>
              <a:rPr lang="de-CH" b="1" dirty="0" smtClean="0"/>
              <a:t>Aufenthalt</a:t>
            </a:r>
            <a:endParaRPr lang="de-CH" b="1" dirty="0"/>
          </a:p>
        </p:txBody>
      </p:sp>
      <p:sp>
        <p:nvSpPr>
          <p:cNvPr id="3" name="Inhaltsplatzhalter 2"/>
          <p:cNvSpPr>
            <a:spLocks noGrp="1"/>
          </p:cNvSpPr>
          <p:nvPr>
            <p:ph idx="1"/>
          </p:nvPr>
        </p:nvSpPr>
        <p:spPr>
          <a:xfrm>
            <a:off x="457200" y="1830387"/>
            <a:ext cx="8229600" cy="4525963"/>
          </a:xfrm>
        </p:spPr>
        <p:txBody>
          <a:bodyPr/>
          <a:lstStyle/>
          <a:p>
            <a:pPr marL="0" indent="0">
              <a:buNone/>
            </a:pPr>
            <a:r>
              <a:rPr lang="de-CH" dirty="0" smtClean="0"/>
              <a:t>Aufenthalt kann bezeichnet werden als bloss vorübergehende Anwesenheit in einer Gemeinde.</a:t>
            </a:r>
          </a:p>
          <a:p>
            <a:pPr marL="0" indent="0">
              <a:buNone/>
            </a:pPr>
            <a:endParaRPr lang="de-CH" dirty="0"/>
          </a:p>
          <a:p>
            <a:pPr marL="0" indent="0">
              <a:buNone/>
            </a:pPr>
            <a:r>
              <a:rPr lang="de-CH" dirty="0" smtClean="0">
                <a:solidFill>
                  <a:srgbClr val="FF0000"/>
                </a:solidFill>
              </a:rPr>
              <a:t>             Die Einwohnerkontrolle ist nicht zuständig, den</a:t>
            </a:r>
          </a:p>
          <a:p>
            <a:pPr marL="0" indent="0">
              <a:buNone/>
            </a:pPr>
            <a:r>
              <a:rPr lang="de-CH" dirty="0" smtClean="0">
                <a:solidFill>
                  <a:srgbClr val="FF0000"/>
                </a:solidFill>
              </a:rPr>
              <a:t>             zivilrechtlichen Wohnsitz oder das steuerrechtliche</a:t>
            </a:r>
            <a:br>
              <a:rPr lang="de-CH" dirty="0" smtClean="0">
                <a:solidFill>
                  <a:srgbClr val="FF0000"/>
                </a:solidFill>
              </a:rPr>
            </a:br>
            <a:r>
              <a:rPr lang="de-CH" dirty="0" smtClean="0">
                <a:solidFill>
                  <a:srgbClr val="FF0000"/>
                </a:solidFill>
              </a:rPr>
              <a:t>             Domizil einer Person abzuklären.</a:t>
            </a:r>
          </a:p>
          <a:p>
            <a:pPr marL="0" indent="0">
              <a:buNone/>
            </a:pPr>
            <a:endParaRPr lang="de-CH" dirty="0"/>
          </a:p>
          <a:p>
            <a:pPr marL="0" indent="0">
              <a:buNone/>
            </a:pPr>
            <a:r>
              <a:rPr lang="de-CH" dirty="0" smtClean="0"/>
              <a:t>Ihre Aufgabe ist es, alle Personen zu registrieren, die dauernd oder vorübergehend in der Gemeinde wohnhaft sind.</a:t>
            </a:r>
          </a:p>
          <a:p>
            <a:pPr marL="0" indent="0">
              <a:buNone/>
            </a:pPr>
            <a:endParaRPr lang="de-CH" dirty="0"/>
          </a:p>
          <a:p>
            <a:pPr marL="0" indent="0">
              <a:buNone/>
            </a:pPr>
            <a:endParaRPr lang="de-CH" dirty="0" smtClean="0"/>
          </a:p>
          <a:p>
            <a:pPr marL="0" indent="0">
              <a:buNone/>
            </a:pPr>
            <a:r>
              <a:rPr lang="de-CH" dirty="0"/>
              <a:t> </a:t>
            </a:r>
            <a:r>
              <a:rPr lang="de-CH" dirty="0" smtClean="0"/>
              <a:t>              </a:t>
            </a:r>
            <a:endParaRPr lang="de-CH" dirty="0">
              <a:solidFill>
                <a:srgbClr val="FF0000"/>
              </a:solidFill>
            </a:endParaRP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Gewitterblitz 3"/>
          <p:cNvSpPr/>
          <p:nvPr/>
        </p:nvSpPr>
        <p:spPr>
          <a:xfrm>
            <a:off x="489248" y="3212976"/>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444899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5" name="Textfeld 4"/>
          <p:cNvSpPr txBox="1"/>
          <p:nvPr/>
        </p:nvSpPr>
        <p:spPr>
          <a:xfrm>
            <a:off x="5552109" y="1899228"/>
            <a:ext cx="966931" cy="400110"/>
          </a:xfrm>
          <a:prstGeom prst="rect">
            <a:avLst/>
          </a:prstGeom>
          <a:noFill/>
        </p:spPr>
        <p:txBody>
          <a:bodyPr wrap="none" rtlCol="0">
            <a:spAutoFit/>
          </a:bodyPr>
          <a:lstStyle/>
          <a:p>
            <a:r>
              <a:rPr lang="de-CH" sz="2000" dirty="0" smtClean="0"/>
              <a:t>1.1.2.3</a:t>
            </a:r>
            <a:endParaRPr lang="de-CH" sz="2000"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Textfeld 5"/>
          <p:cNvSpPr txBox="1"/>
          <p:nvPr/>
        </p:nvSpPr>
        <p:spPr>
          <a:xfrm>
            <a:off x="1331640" y="1948770"/>
            <a:ext cx="966931" cy="400110"/>
          </a:xfrm>
          <a:prstGeom prst="rect">
            <a:avLst/>
          </a:prstGeom>
          <a:noFill/>
        </p:spPr>
        <p:txBody>
          <a:bodyPr wrap="none" rtlCol="0">
            <a:spAutoFit/>
          </a:bodyPr>
          <a:lstStyle/>
          <a:p>
            <a:r>
              <a:rPr lang="de-CH" sz="2000" dirty="0" smtClean="0"/>
              <a:t>1.1.2.1</a:t>
            </a:r>
            <a:endParaRPr lang="de-CH" sz="2000" dirty="0"/>
          </a:p>
        </p:txBody>
      </p:sp>
      <p:sp>
        <p:nvSpPr>
          <p:cNvPr id="7" name="Textfeld 6"/>
          <p:cNvSpPr txBox="1"/>
          <p:nvPr/>
        </p:nvSpPr>
        <p:spPr>
          <a:xfrm>
            <a:off x="3535885" y="1916832"/>
            <a:ext cx="966931" cy="400110"/>
          </a:xfrm>
          <a:prstGeom prst="rect">
            <a:avLst/>
          </a:prstGeom>
          <a:noFill/>
        </p:spPr>
        <p:txBody>
          <a:bodyPr wrap="none" rtlCol="0">
            <a:spAutoFit/>
          </a:bodyPr>
          <a:lstStyle/>
          <a:p>
            <a:r>
              <a:rPr lang="de-CH" sz="2000" dirty="0" smtClean="0"/>
              <a:t>1.1.2.2</a:t>
            </a:r>
            <a:endParaRPr lang="de-CH"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3"/>
            <a:ext cx="8229600" cy="1296145"/>
          </a:xfrm>
        </p:spPr>
        <p:txBody>
          <a:bodyPr/>
          <a:lstStyle/>
          <a:p>
            <a:r>
              <a:rPr lang="de-CH" b="1" dirty="0" smtClean="0"/>
              <a:t>An welchem Ort wird die Niederlassung begründet?</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endParaRPr lang="de-CH" dirty="0" smtClean="0"/>
          </a:p>
          <a:p>
            <a:pPr marL="0" indent="0">
              <a:buNone/>
            </a:pPr>
            <a:r>
              <a:rPr lang="de-CH" dirty="0" smtClean="0"/>
              <a:t>                   Niederlassung besteht dort, wo sich eine    </a:t>
            </a:r>
            <a:br>
              <a:rPr lang="de-CH" dirty="0" smtClean="0"/>
            </a:br>
            <a:r>
              <a:rPr lang="de-CH" dirty="0" smtClean="0"/>
              <a:t>                   Person mit der Absicht des dauernden       </a:t>
            </a:r>
            <a:br>
              <a:rPr lang="de-CH" dirty="0" smtClean="0"/>
            </a:br>
            <a:r>
              <a:rPr lang="de-CH" dirty="0" smtClean="0"/>
              <a:t>                   Verbleibens aufhält</a:t>
            </a:r>
          </a:p>
          <a:p>
            <a:pPr marL="0" indent="0">
              <a:buNone/>
            </a:pPr>
            <a:endParaRPr lang="de-CH" dirty="0"/>
          </a:p>
          <a:p>
            <a:pPr marL="0" indent="0">
              <a:buNone/>
            </a:pPr>
            <a:r>
              <a:rPr lang="de-CH" dirty="0" smtClean="0"/>
              <a:t>                    Niederlassung besteht dort, wo dies für Dritte</a:t>
            </a:r>
            <a:br>
              <a:rPr lang="de-CH" dirty="0" smtClean="0"/>
            </a:br>
            <a:r>
              <a:rPr lang="de-CH" dirty="0" smtClean="0"/>
              <a:t>                    – insbesondere die Behörden - erkennbar ist.</a:t>
            </a:r>
          </a:p>
        </p:txBody>
      </p:sp>
      <p:sp>
        <p:nvSpPr>
          <p:cNvPr id="11" name="Fußzeilenplatzhalter 10"/>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Pfeil nach rechts 3"/>
          <p:cNvSpPr/>
          <p:nvPr/>
        </p:nvSpPr>
        <p:spPr>
          <a:xfrm>
            <a:off x="785280" y="270892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nach rechts 11"/>
          <p:cNvSpPr/>
          <p:nvPr/>
        </p:nvSpPr>
        <p:spPr>
          <a:xfrm>
            <a:off x="785280" y="416850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Voraussetzungen für die Niederlassung</a:t>
            </a:r>
            <a:endParaRPr lang="de-CH" b="1" dirty="0"/>
          </a:p>
        </p:txBody>
      </p:sp>
      <p:sp>
        <p:nvSpPr>
          <p:cNvPr id="3" name="Inhaltsplatzhalter 2"/>
          <p:cNvSpPr>
            <a:spLocks noGrp="1"/>
          </p:cNvSpPr>
          <p:nvPr>
            <p:ph idx="1"/>
          </p:nvPr>
        </p:nvSpPr>
        <p:spPr/>
        <p:txBody>
          <a:bodyPr/>
          <a:lstStyle/>
          <a:p>
            <a:pPr marL="0" indent="0">
              <a:buNone/>
            </a:pPr>
            <a:endParaRPr lang="de-CH" b="1" dirty="0"/>
          </a:p>
          <a:p>
            <a:pPr marL="0" indent="0">
              <a:buNone/>
            </a:pPr>
            <a:r>
              <a:rPr lang="de-CH" b="1" dirty="0" smtClean="0">
                <a:solidFill>
                  <a:srgbClr val="FF0000"/>
                </a:solidFill>
              </a:rPr>
              <a:t>Subjektive Voraussetzung</a:t>
            </a:r>
          </a:p>
          <a:p>
            <a:pPr marL="0" indent="0">
              <a:buNone/>
            </a:pPr>
            <a:endParaRPr lang="de-CH" dirty="0"/>
          </a:p>
          <a:p>
            <a:pPr marL="0" indent="0">
              <a:buNone/>
            </a:pPr>
            <a:r>
              <a:rPr lang="de-CH" dirty="0" smtClean="0"/>
              <a:t>Der Niederlassungswillige muss den Anwesenheitsort als sein Heim betrachten. Er muss dabei seinen subjektiven Willen zum Ausdruck bringen, dass er an diesem Ort dauern </a:t>
            </a:r>
            <a:r>
              <a:rPr lang="de-CH" dirty="0"/>
              <a:t>v</a:t>
            </a:r>
            <a:r>
              <a:rPr lang="de-CH" dirty="0" smtClean="0"/>
              <a:t>erweilen will </a:t>
            </a:r>
            <a:r>
              <a:rPr lang="de-CH" dirty="0" smtClean="0">
                <a:solidFill>
                  <a:srgbClr val="FF0000"/>
                </a:solidFill>
              </a:rPr>
              <a:t>= Ort des dauernden Verbleibens</a:t>
            </a: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b="1" dirty="0" smtClean="0"/>
              <a:t>Voraussetzungen für die Niederlassung</a:t>
            </a:r>
            <a:endParaRPr lang="de-CH" b="1" dirty="0"/>
          </a:p>
        </p:txBody>
      </p:sp>
      <p:sp>
        <p:nvSpPr>
          <p:cNvPr id="3" name="Inhaltsplatzhalter 2"/>
          <p:cNvSpPr>
            <a:spLocks noGrp="1"/>
          </p:cNvSpPr>
          <p:nvPr>
            <p:ph idx="1"/>
          </p:nvPr>
        </p:nvSpPr>
        <p:spPr/>
        <p:txBody>
          <a:bodyPr/>
          <a:lstStyle/>
          <a:p>
            <a:pPr marL="0" indent="0">
              <a:buNone/>
            </a:pPr>
            <a:endParaRPr lang="de-CH" dirty="0"/>
          </a:p>
          <a:p>
            <a:pPr marL="0" indent="0">
              <a:buNone/>
            </a:pPr>
            <a:r>
              <a:rPr lang="de-CH" b="1" dirty="0" smtClean="0">
                <a:solidFill>
                  <a:srgbClr val="FF0000"/>
                </a:solidFill>
              </a:rPr>
              <a:t>Objektive Voraussetzung</a:t>
            </a:r>
          </a:p>
          <a:p>
            <a:pPr marL="0" indent="0">
              <a:buNone/>
            </a:pPr>
            <a:endParaRPr lang="de-CH" dirty="0"/>
          </a:p>
          <a:p>
            <a:pPr marL="0" indent="0">
              <a:buNone/>
            </a:pPr>
            <a:r>
              <a:rPr lang="de-CH" dirty="0" smtClean="0"/>
              <a:t>Der Anwesenheitsort muss den Mittelpunkt der Lebensführung und der Lebensbeziehung des Bürgers darstellen. </a:t>
            </a:r>
            <a:r>
              <a:rPr lang="de-CH" dirty="0" smtClean="0">
                <a:solidFill>
                  <a:srgbClr val="FF0000"/>
                </a:solidFill>
              </a:rPr>
              <a:t>Die Absicht des dauernden Verbleibens muss für Dritte, </a:t>
            </a:r>
            <a:r>
              <a:rPr lang="de-CH" dirty="0" smtClean="0"/>
              <a:t>namentlich für die Behörden, durch eine erkennbare Anwesenheit im Sinne von Wohnen, </a:t>
            </a:r>
            <a:r>
              <a:rPr lang="de-CH" dirty="0" smtClean="0">
                <a:solidFill>
                  <a:srgbClr val="FF0000"/>
                </a:solidFill>
              </a:rPr>
              <a:t>erkennbar sein.</a:t>
            </a: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1422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b="1" dirty="0" smtClean="0"/>
              <a:t>Voraussetzungen für die Niederlassung</a:t>
            </a:r>
            <a:endParaRPr lang="de-CH" b="1" dirty="0"/>
          </a:p>
        </p:txBody>
      </p:sp>
      <p:sp>
        <p:nvSpPr>
          <p:cNvPr id="3" name="Inhaltsplatzhalter 2"/>
          <p:cNvSpPr>
            <a:spLocks noGrp="1"/>
          </p:cNvSpPr>
          <p:nvPr>
            <p:ph idx="1"/>
          </p:nvPr>
        </p:nvSpPr>
        <p:spPr/>
        <p:txBody>
          <a:bodyPr/>
          <a:lstStyle/>
          <a:p>
            <a:pPr marL="0" indent="0">
              <a:buNone/>
            </a:pPr>
            <a:endParaRPr lang="de-CH" dirty="0"/>
          </a:p>
          <a:p>
            <a:pPr marL="0" indent="0">
              <a:buNone/>
            </a:pPr>
            <a:r>
              <a:rPr lang="de-CH" b="1" dirty="0" smtClean="0">
                <a:solidFill>
                  <a:srgbClr val="FF0000"/>
                </a:solidFill>
              </a:rPr>
              <a:t>Formelle Voraussetzung</a:t>
            </a:r>
          </a:p>
          <a:p>
            <a:pPr marL="0" indent="0">
              <a:buNone/>
            </a:pPr>
            <a:endParaRPr lang="de-CH" dirty="0"/>
          </a:p>
          <a:p>
            <a:pPr marL="0" indent="0">
              <a:buNone/>
            </a:pPr>
            <a:r>
              <a:rPr lang="de-CH" dirty="0" smtClean="0"/>
              <a:t>Vorlegung und Hinterlegung von Heimatschein (Schriftenhinterlage).</a:t>
            </a:r>
          </a:p>
          <a:p>
            <a:pPr marL="0" indent="0">
              <a:buNone/>
            </a:pPr>
            <a:endParaRPr lang="de-CH" dirty="0">
              <a:solidFill>
                <a:srgbClr val="FF0000"/>
              </a:solidFill>
            </a:endParaRPr>
          </a:p>
          <a:p>
            <a:pPr marL="0" indent="0">
              <a:buNone/>
            </a:pPr>
            <a:r>
              <a:rPr lang="de-CH" dirty="0" smtClean="0">
                <a:solidFill>
                  <a:srgbClr val="FF0000"/>
                </a:solidFill>
              </a:rPr>
              <a:t>                Heimatschein wird bei der Einwohnerkontrolle </a:t>
            </a:r>
            <a:br>
              <a:rPr lang="de-CH" dirty="0" smtClean="0">
                <a:solidFill>
                  <a:srgbClr val="FF0000"/>
                </a:solidFill>
              </a:rPr>
            </a:br>
            <a:r>
              <a:rPr lang="de-CH" dirty="0" smtClean="0">
                <a:solidFill>
                  <a:srgbClr val="FF0000"/>
                </a:solidFill>
              </a:rPr>
              <a:t>                der Niederlassungsgemeinde deponiert.</a:t>
            </a: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Pfeil nach rechts 3"/>
          <p:cNvSpPr/>
          <p:nvPr/>
        </p:nvSpPr>
        <p:spPr>
          <a:xfrm>
            <a:off x="611560" y="436510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55477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2266"/>
            <a:ext cx="8229600" cy="700558"/>
          </a:xfrm>
        </p:spPr>
        <p:txBody>
          <a:bodyPr/>
          <a:lstStyle/>
          <a:p>
            <a:r>
              <a:rPr lang="de-CH" b="1" dirty="0" smtClean="0"/>
              <a:t>Aufenthalt</a:t>
            </a:r>
            <a:endParaRPr lang="de-CH" b="1" dirty="0"/>
          </a:p>
        </p:txBody>
      </p:sp>
      <p:sp>
        <p:nvSpPr>
          <p:cNvPr id="3" name="Inhaltsplatzhalter 2"/>
          <p:cNvSpPr>
            <a:spLocks noGrp="1"/>
          </p:cNvSpPr>
          <p:nvPr>
            <p:ph idx="1"/>
          </p:nvPr>
        </p:nvSpPr>
        <p:spPr>
          <a:xfrm>
            <a:off x="457200" y="1830387"/>
            <a:ext cx="8229600" cy="4525963"/>
          </a:xfrm>
        </p:spPr>
        <p:txBody>
          <a:bodyPr/>
          <a:lstStyle/>
          <a:p>
            <a:pPr marL="0" indent="0">
              <a:buNone/>
            </a:pPr>
            <a:r>
              <a:rPr lang="de-CH" dirty="0" smtClean="0"/>
              <a:t>Eine «bloss vorübergehende Anwesenheit in einer Gemeinde».</a:t>
            </a:r>
          </a:p>
          <a:p>
            <a:pPr marL="0" indent="0">
              <a:buNone/>
            </a:pPr>
            <a:endParaRPr lang="de-CH" sz="1050" dirty="0"/>
          </a:p>
          <a:p>
            <a:pPr marL="0" indent="0">
              <a:buNone/>
            </a:pPr>
            <a:r>
              <a:rPr lang="de-CH" dirty="0" smtClean="0">
                <a:solidFill>
                  <a:srgbClr val="FF0000"/>
                </a:solidFill>
              </a:rPr>
              <a:t>             Häufigste Form eines Aufenthalts ist der Wochen-</a:t>
            </a:r>
            <a:br>
              <a:rPr lang="de-CH" dirty="0" smtClean="0">
                <a:solidFill>
                  <a:srgbClr val="FF0000"/>
                </a:solidFill>
              </a:rPr>
            </a:br>
            <a:r>
              <a:rPr lang="de-CH" dirty="0" smtClean="0">
                <a:solidFill>
                  <a:srgbClr val="FF0000"/>
                </a:solidFill>
              </a:rPr>
              <a:t>             </a:t>
            </a:r>
            <a:r>
              <a:rPr lang="de-CH" dirty="0" err="1" smtClean="0">
                <a:solidFill>
                  <a:srgbClr val="FF0000"/>
                </a:solidFill>
              </a:rPr>
              <a:t>aufenthalt</a:t>
            </a:r>
            <a:r>
              <a:rPr lang="de-CH" dirty="0" smtClean="0">
                <a:solidFill>
                  <a:srgbClr val="FF0000"/>
                </a:solidFill>
              </a:rPr>
              <a:t>. </a:t>
            </a:r>
            <a:r>
              <a:rPr lang="de-CH" dirty="0" smtClean="0"/>
              <a:t>Während der Woche hält sich eine </a:t>
            </a:r>
            <a:br>
              <a:rPr lang="de-CH" dirty="0" smtClean="0"/>
            </a:br>
            <a:r>
              <a:rPr lang="de-CH" dirty="0" smtClean="0"/>
              <a:t>             Person am Arbeitsort/Studienort auf, in der</a:t>
            </a:r>
            <a:br>
              <a:rPr lang="de-CH" dirty="0" smtClean="0"/>
            </a:br>
            <a:r>
              <a:rPr lang="de-CH" dirty="0" smtClean="0"/>
              <a:t>             Freizeit/ Wochenende bei ihrer Familie am </a:t>
            </a:r>
            <a:br>
              <a:rPr lang="de-CH" dirty="0" smtClean="0"/>
            </a:br>
            <a:r>
              <a:rPr lang="de-CH" dirty="0" smtClean="0"/>
              <a:t>             Familienort.</a:t>
            </a:r>
          </a:p>
          <a:p>
            <a:pPr marL="0" indent="0">
              <a:buNone/>
            </a:pPr>
            <a:endParaRPr lang="de-CH" sz="1600" dirty="0">
              <a:solidFill>
                <a:srgbClr val="FF0000"/>
              </a:solidFill>
            </a:endParaRPr>
          </a:p>
          <a:p>
            <a:pPr marL="0" indent="0">
              <a:buNone/>
            </a:pPr>
            <a:r>
              <a:rPr lang="de-CH" dirty="0" smtClean="0">
                <a:solidFill>
                  <a:srgbClr val="FF0000"/>
                </a:solidFill>
              </a:rPr>
              <a:t>             Heimatausweis </a:t>
            </a:r>
            <a:r>
              <a:rPr lang="de-CH" dirty="0">
                <a:solidFill>
                  <a:srgbClr val="FF0000"/>
                </a:solidFill>
              </a:rPr>
              <a:t>wird bei der Einwohnerkontrolle </a:t>
            </a:r>
            <a:br>
              <a:rPr lang="de-CH" dirty="0">
                <a:solidFill>
                  <a:srgbClr val="FF0000"/>
                </a:solidFill>
              </a:rPr>
            </a:br>
            <a:r>
              <a:rPr lang="de-CH" dirty="0">
                <a:solidFill>
                  <a:srgbClr val="FF0000"/>
                </a:solidFill>
              </a:rPr>
              <a:t>             </a:t>
            </a:r>
            <a:r>
              <a:rPr lang="de-CH" dirty="0" smtClean="0">
                <a:solidFill>
                  <a:srgbClr val="FF0000"/>
                </a:solidFill>
              </a:rPr>
              <a:t>der Aufenthaltsgemeinde </a:t>
            </a:r>
            <a:r>
              <a:rPr lang="de-CH" dirty="0">
                <a:solidFill>
                  <a:srgbClr val="FF0000"/>
                </a:solidFill>
              </a:rPr>
              <a:t>deponiert.</a:t>
            </a:r>
            <a:endParaRPr lang="de-CH" dirty="0" smtClean="0">
              <a:solidFill>
                <a:srgbClr val="FF0000"/>
              </a:solidFill>
            </a:endParaRPr>
          </a:p>
          <a:p>
            <a:pPr marL="0" indent="0">
              <a:buNone/>
            </a:pPr>
            <a:r>
              <a:rPr lang="de-CH" dirty="0" smtClean="0">
                <a:solidFill>
                  <a:srgbClr val="FF0000"/>
                </a:solidFill>
              </a:rPr>
              <a:t>             </a:t>
            </a:r>
          </a:p>
          <a:p>
            <a:pPr marL="0" indent="0">
              <a:buNone/>
            </a:pPr>
            <a:endParaRPr lang="de-CH" dirty="0"/>
          </a:p>
          <a:p>
            <a:pPr marL="0" indent="0">
              <a:buNone/>
            </a:pPr>
            <a:endParaRPr lang="de-CH" dirty="0" smtClean="0"/>
          </a:p>
          <a:p>
            <a:pPr marL="0" indent="0">
              <a:buNone/>
            </a:pPr>
            <a:r>
              <a:rPr lang="de-CH" dirty="0"/>
              <a:t> </a:t>
            </a:r>
            <a:r>
              <a:rPr lang="de-CH" dirty="0" smtClean="0"/>
              <a:t>              </a:t>
            </a:r>
            <a:endParaRPr lang="de-CH" dirty="0">
              <a:solidFill>
                <a:srgbClr val="FF0000"/>
              </a:solidFill>
            </a:endParaRP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Gewitterblitz 3"/>
          <p:cNvSpPr/>
          <p:nvPr/>
        </p:nvSpPr>
        <p:spPr>
          <a:xfrm>
            <a:off x="489248" y="3140968"/>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Pfeil nach rechts 4"/>
          <p:cNvSpPr/>
          <p:nvPr/>
        </p:nvSpPr>
        <p:spPr>
          <a:xfrm>
            <a:off x="519014" y="5157192"/>
            <a:ext cx="88463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1940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Spezielle Formen des Aufenthalts</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b="1" dirty="0" smtClean="0">
                <a:solidFill>
                  <a:srgbClr val="FF0000"/>
                </a:solidFill>
              </a:rPr>
              <a:t>Mündelaufenthalt</a:t>
            </a:r>
          </a:p>
          <a:p>
            <a:pPr marL="0" indent="0">
              <a:buNone/>
            </a:pPr>
            <a:endParaRPr lang="de-CH" dirty="0"/>
          </a:p>
          <a:p>
            <a:pPr marL="0" indent="0">
              <a:buNone/>
            </a:pPr>
            <a:r>
              <a:rPr lang="de-CH" dirty="0" smtClean="0"/>
              <a:t>Eine </a:t>
            </a:r>
            <a:r>
              <a:rPr lang="de-CH" dirty="0" err="1" smtClean="0"/>
              <a:t>verbeiständete</a:t>
            </a:r>
            <a:r>
              <a:rPr lang="de-CH" dirty="0" smtClean="0"/>
              <a:t> Person hinterlegt einen Heimataus-weis an ihrem tatsächlichen Wohnort, solange die Übertragung der KESB (Kindes- und Erwachsenen-</a:t>
            </a:r>
            <a:r>
              <a:rPr lang="de-CH" dirty="0" err="1" smtClean="0"/>
              <a:t>schutzbehörde</a:t>
            </a:r>
            <a:r>
              <a:rPr lang="de-CH" dirty="0" smtClean="0"/>
              <a:t>) nicht stattgefunden hat.</a:t>
            </a:r>
          </a:p>
          <a:p>
            <a:pPr marL="0" indent="0">
              <a:buNone/>
            </a:pPr>
            <a:endParaRPr lang="de-CH" dirty="0" smtClean="0"/>
          </a:p>
          <a:p>
            <a:pPr marL="0" indent="0">
              <a:buNone/>
            </a:pPr>
            <a:r>
              <a:rPr lang="de-CH" dirty="0" smtClean="0"/>
              <a:t> </a:t>
            </a: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Spezielle Formen des Aufenthalts</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b="1" dirty="0" smtClean="0">
                <a:solidFill>
                  <a:srgbClr val="FF0000"/>
                </a:solidFill>
              </a:rPr>
              <a:t>Altersheim-Aufenthalt</a:t>
            </a:r>
          </a:p>
          <a:p>
            <a:pPr marL="0" indent="0">
              <a:buNone/>
            </a:pPr>
            <a:endParaRPr lang="de-CH" dirty="0"/>
          </a:p>
          <a:p>
            <a:pPr marL="0" indent="0">
              <a:buNone/>
            </a:pPr>
            <a:r>
              <a:rPr lang="de-CH" dirty="0" smtClean="0"/>
              <a:t>Wenn sich der Pensionär noch stark mit seiner vorherigen Wohngemeinde verbunden fühlt, ist eine Anmeldung als Aufenthalter möglich.</a:t>
            </a:r>
          </a:p>
          <a:p>
            <a:pPr marL="0" indent="0">
              <a:buNone/>
            </a:pPr>
            <a:endParaRPr lang="de-CH" dirty="0"/>
          </a:p>
          <a:p>
            <a:pPr marL="0" indent="0">
              <a:buNone/>
            </a:pPr>
            <a:r>
              <a:rPr lang="de-CH" dirty="0" smtClean="0"/>
              <a:t>Wenn jedoch sämtliche Beziehungen zu seinem früheren Wohnort abbricht, erfolgt die Anmeldung. Der Pensionär wird somit stimmberechtigt und steuerpflichtig.</a:t>
            </a:r>
          </a:p>
          <a:p>
            <a:pPr marL="0" indent="0">
              <a:buNone/>
            </a:pPr>
            <a:endParaRPr lang="de-CH" dirty="0" smtClean="0"/>
          </a:p>
          <a:p>
            <a:pPr marL="0" indent="0">
              <a:buNone/>
            </a:pPr>
            <a:r>
              <a:rPr lang="de-CH" dirty="0" smtClean="0"/>
              <a:t> </a:t>
            </a: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79317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Spezielle Formen des Aufenthalts</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b="1" dirty="0" smtClean="0">
                <a:solidFill>
                  <a:srgbClr val="FF0000"/>
                </a:solidFill>
              </a:rPr>
              <a:t>Saisonstellen</a:t>
            </a:r>
          </a:p>
          <a:p>
            <a:pPr marL="0" indent="0">
              <a:buNone/>
            </a:pPr>
            <a:endParaRPr lang="de-CH" dirty="0"/>
          </a:p>
          <a:p>
            <a:pPr marL="0" indent="0">
              <a:buNone/>
            </a:pPr>
            <a:r>
              <a:rPr lang="de-CH" dirty="0" smtClean="0"/>
              <a:t>Sommer- und Winteraufenthalte z.B. in Berggemeinden</a:t>
            </a:r>
          </a:p>
          <a:p>
            <a:pPr marL="0" indent="0">
              <a:buNone/>
            </a:pPr>
            <a:endParaRPr lang="de-CH" dirty="0" smtClean="0"/>
          </a:p>
          <a:p>
            <a:pPr marL="0" indent="0">
              <a:buNone/>
            </a:pPr>
            <a:r>
              <a:rPr lang="de-CH" dirty="0" smtClean="0"/>
              <a:t> </a:t>
            </a: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55333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Zielsetzung</a:t>
            </a:r>
            <a:endParaRPr lang="de-CH" dirty="0"/>
          </a:p>
        </p:txBody>
      </p:sp>
      <p:sp>
        <p:nvSpPr>
          <p:cNvPr id="3" name="Inhaltsplatzhalter 2"/>
          <p:cNvSpPr>
            <a:spLocks noGrp="1"/>
          </p:cNvSpPr>
          <p:nvPr>
            <p:ph idx="1"/>
          </p:nvPr>
        </p:nvSpPr>
        <p:spPr/>
        <p:txBody>
          <a:bodyPr/>
          <a:lstStyle/>
          <a:p>
            <a:endParaRPr lang="de-CH" dirty="0" smtClean="0">
              <a:solidFill>
                <a:srgbClr val="FF0000"/>
              </a:solidFill>
            </a:endParaRPr>
          </a:p>
          <a:p>
            <a:r>
              <a:rPr lang="de-CH" dirty="0" smtClean="0">
                <a:solidFill>
                  <a:srgbClr val="FF0000"/>
                </a:solidFill>
              </a:rPr>
              <a:t>LZ müssen bestimmt werden!!</a:t>
            </a:r>
          </a:p>
          <a:p>
            <a:endParaRPr lang="de-CH" dirty="0">
              <a:solidFill>
                <a:srgbClr val="FF0000"/>
              </a:solidFill>
            </a:endParaRPr>
          </a:p>
          <a:p>
            <a:r>
              <a:rPr lang="de-CH" dirty="0" smtClean="0">
                <a:solidFill>
                  <a:srgbClr val="FF0000"/>
                </a:solidFill>
              </a:rPr>
              <a:t>Nachfolgend mögliche Varianten:</a:t>
            </a:r>
            <a:endParaRPr lang="de-CH" dirty="0">
              <a:solidFill>
                <a:srgbClr val="FF0000"/>
              </a:solidFill>
            </a:endParaRP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463041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Spezielle Formen des Aufenthalts</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b="1" dirty="0" smtClean="0">
                <a:solidFill>
                  <a:srgbClr val="FF0000"/>
                </a:solidFill>
              </a:rPr>
              <a:t>Spital- und Anstaltsaufenthalt</a:t>
            </a:r>
          </a:p>
          <a:p>
            <a:pPr marL="0" indent="0">
              <a:buNone/>
            </a:pPr>
            <a:endParaRPr lang="de-CH" sz="1200" dirty="0"/>
          </a:p>
          <a:p>
            <a:pPr marL="0" indent="0">
              <a:buNone/>
            </a:pPr>
            <a:r>
              <a:rPr lang="de-CH" dirty="0" smtClean="0"/>
              <a:t>Keiner Meldepflicht unterliegt, wer sich vorübergehend aufhält bzw. untergebracht ist in:</a:t>
            </a:r>
          </a:p>
          <a:p>
            <a:pPr marL="0" indent="0">
              <a:buNone/>
            </a:pPr>
            <a:endParaRPr lang="de-CH" sz="1200" dirty="0"/>
          </a:p>
          <a:p>
            <a:r>
              <a:rPr lang="de-CH" dirty="0" smtClean="0"/>
              <a:t>Pflegeheim</a:t>
            </a:r>
          </a:p>
          <a:p>
            <a:r>
              <a:rPr lang="de-CH" dirty="0" smtClean="0"/>
              <a:t>Erziehungs-, Heil- oder Strafanstalt</a:t>
            </a:r>
          </a:p>
          <a:p>
            <a:pPr marL="0" indent="0">
              <a:buNone/>
            </a:pPr>
            <a:endParaRPr lang="de-CH" dirty="0"/>
          </a:p>
          <a:p>
            <a:pPr marL="0" indent="0">
              <a:buNone/>
            </a:pPr>
            <a:r>
              <a:rPr lang="de-CH" dirty="0" smtClean="0"/>
              <a:t>              </a:t>
            </a:r>
            <a:r>
              <a:rPr lang="de-CH" dirty="0" smtClean="0">
                <a:solidFill>
                  <a:srgbClr val="FF0000"/>
                </a:solidFill>
              </a:rPr>
              <a:t>Heimatausweis wird bei der Einwohnerkontrolle </a:t>
            </a:r>
            <a:br>
              <a:rPr lang="de-CH" dirty="0" smtClean="0">
                <a:solidFill>
                  <a:srgbClr val="FF0000"/>
                </a:solidFill>
              </a:rPr>
            </a:br>
            <a:r>
              <a:rPr lang="de-CH" dirty="0" smtClean="0">
                <a:solidFill>
                  <a:srgbClr val="FF0000"/>
                </a:solidFill>
              </a:rPr>
              <a:t>              der Aufenthaltsgemeinde deponiert.</a:t>
            </a:r>
          </a:p>
          <a:p>
            <a:pPr marL="0" indent="0">
              <a:buNone/>
            </a:pPr>
            <a:endParaRPr lang="de-CH" dirty="0" smtClean="0"/>
          </a:p>
          <a:p>
            <a:pPr marL="0" indent="0">
              <a:buNone/>
            </a:pPr>
            <a:endParaRPr lang="de-CH" dirty="0" smtClean="0"/>
          </a:p>
          <a:p>
            <a:pPr marL="0" indent="0">
              <a:buNone/>
            </a:pPr>
            <a:r>
              <a:rPr lang="de-CH" dirty="0" smtClean="0"/>
              <a:t> </a:t>
            </a: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Pfeil nach rechts 3"/>
          <p:cNvSpPr/>
          <p:nvPr/>
        </p:nvSpPr>
        <p:spPr>
          <a:xfrm>
            <a:off x="497248" y="515719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2257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Meldewesen</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b="1" dirty="0" smtClean="0">
                <a:solidFill>
                  <a:srgbClr val="FF0000"/>
                </a:solidFill>
              </a:rPr>
              <a:t>Einwohnerkontrolle</a:t>
            </a:r>
          </a:p>
          <a:p>
            <a:pPr marL="0" indent="0">
              <a:buNone/>
            </a:pPr>
            <a:endParaRPr lang="de-CH" dirty="0"/>
          </a:p>
          <a:p>
            <a:pPr marL="0" indent="0">
              <a:buNone/>
            </a:pPr>
            <a:r>
              <a:rPr lang="de-CH" dirty="0" smtClean="0"/>
              <a:t>Ist die </a:t>
            </a:r>
            <a:r>
              <a:rPr lang="de-CH" b="1" dirty="0" smtClean="0"/>
              <a:t>Datenzentrale</a:t>
            </a:r>
            <a:r>
              <a:rPr lang="de-CH" dirty="0" smtClean="0"/>
              <a:t> der Gemeinde. Sie führt das </a:t>
            </a:r>
            <a:r>
              <a:rPr lang="de-CH" b="1" dirty="0" smtClean="0"/>
              <a:t>Einwohnerregister</a:t>
            </a:r>
            <a:r>
              <a:rPr lang="de-CH" dirty="0" smtClean="0"/>
              <a:t>, das als Grundlage für die übrigen Verwaltungsstellen dient.</a:t>
            </a:r>
          </a:p>
          <a:p>
            <a:pPr marL="0" indent="0">
              <a:buNone/>
            </a:pP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Meldepflicht</a:t>
            </a:r>
            <a:endParaRPr lang="de-CH" b="1" dirty="0"/>
          </a:p>
        </p:txBody>
      </p:sp>
      <p:sp>
        <p:nvSpPr>
          <p:cNvPr id="3" name="Inhaltsplatzhalter 2"/>
          <p:cNvSpPr>
            <a:spLocks noGrp="1"/>
          </p:cNvSpPr>
          <p:nvPr>
            <p:ph idx="1"/>
          </p:nvPr>
        </p:nvSpPr>
        <p:spPr>
          <a:xfrm>
            <a:off x="457200" y="1624012"/>
            <a:ext cx="8229600" cy="4525963"/>
          </a:xfrm>
        </p:spPr>
        <p:txBody>
          <a:bodyPr/>
          <a:lstStyle/>
          <a:p>
            <a:pPr marL="0" indent="0">
              <a:buNone/>
            </a:pPr>
            <a:r>
              <a:rPr lang="de-CH" b="1" dirty="0" smtClean="0">
                <a:solidFill>
                  <a:srgbClr val="FF0000"/>
                </a:solidFill>
              </a:rPr>
              <a:t>Meldepflicht</a:t>
            </a:r>
          </a:p>
          <a:p>
            <a:pPr marL="0" indent="0">
              <a:buNone/>
            </a:pPr>
            <a:endParaRPr lang="de-CH" b="1" dirty="0">
              <a:solidFill>
                <a:srgbClr val="FF0000"/>
              </a:solidFill>
            </a:endParaRPr>
          </a:p>
          <a:p>
            <a:pPr marL="0" indent="0">
              <a:buNone/>
            </a:pPr>
            <a:r>
              <a:rPr lang="de-CH" sz="2800" dirty="0" smtClean="0"/>
              <a:t>Wer in einer Gemeinde zu- oder wegzieht, hat dies </a:t>
            </a:r>
          </a:p>
          <a:p>
            <a:pPr marL="0" indent="0">
              <a:buNone/>
            </a:pPr>
            <a:endParaRPr lang="de-CH" b="1" dirty="0">
              <a:solidFill>
                <a:srgbClr val="FF0000"/>
              </a:solidFill>
            </a:endParaRPr>
          </a:p>
          <a:p>
            <a:pPr marL="0" indent="0">
              <a:buNone/>
            </a:pPr>
            <a:r>
              <a:rPr lang="de-CH" b="1" dirty="0" smtClean="0">
                <a:solidFill>
                  <a:srgbClr val="FF0000"/>
                </a:solidFill>
              </a:rPr>
              <a:t>               </a:t>
            </a:r>
            <a:r>
              <a:rPr lang="de-CH" sz="3200" b="1" dirty="0" smtClean="0">
                <a:solidFill>
                  <a:srgbClr val="FF0000"/>
                </a:solidFill>
              </a:rPr>
              <a:t>innert 14 Tagen</a:t>
            </a:r>
          </a:p>
          <a:p>
            <a:pPr marL="0" indent="0">
              <a:buNone/>
            </a:pPr>
            <a:endParaRPr lang="de-CH" b="1" dirty="0" smtClean="0">
              <a:solidFill>
                <a:srgbClr val="FF0000"/>
              </a:solidFill>
            </a:endParaRPr>
          </a:p>
          <a:p>
            <a:pPr marL="0" indent="0">
              <a:buNone/>
            </a:pPr>
            <a:r>
              <a:rPr lang="de-CH" dirty="0" smtClean="0"/>
              <a:t>bei der zuständigen Einwohnerkontrolle zu melden</a:t>
            </a:r>
          </a:p>
          <a:p>
            <a:pPr marL="0" indent="0">
              <a:buNone/>
            </a:pPr>
            <a:r>
              <a:rPr lang="de-CH" dirty="0" smtClean="0"/>
              <a:t>(§ </a:t>
            </a:r>
            <a:r>
              <a:rPr lang="de-CH" dirty="0"/>
              <a:t>1 Gesetz über die Niederlassung und Aufenthalt der Schweizer</a:t>
            </a:r>
            <a:r>
              <a:rPr lang="de-CH" dirty="0" smtClean="0"/>
              <a:t>).</a:t>
            </a:r>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4" name="Pfeil nach rechts 3"/>
          <p:cNvSpPr/>
          <p:nvPr/>
        </p:nvSpPr>
        <p:spPr>
          <a:xfrm>
            <a:off x="457200" y="350100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            </a:t>
            </a:r>
            <a:endParaRPr lang="de-CH" dirty="0"/>
          </a:p>
        </p:txBody>
      </p:sp>
    </p:spTree>
    <p:extLst>
      <p:ext uri="{BB962C8B-B14F-4D97-AF65-F5344CB8AC3E}">
        <p14:creationId xmlns:p14="http://schemas.microsoft.com/office/powerpoint/2010/main" val="388704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Ausweisschriften</a:t>
            </a:r>
            <a:endParaRPr lang="de-CH" b="1" dirty="0"/>
          </a:p>
        </p:txBody>
      </p:sp>
      <p:sp>
        <p:nvSpPr>
          <p:cNvPr id="3" name="Inhaltsplatzhalter 2"/>
          <p:cNvSpPr>
            <a:spLocks noGrp="1"/>
          </p:cNvSpPr>
          <p:nvPr>
            <p:ph idx="1"/>
          </p:nvPr>
        </p:nvSpPr>
        <p:spPr/>
        <p:txBody>
          <a:bodyPr/>
          <a:lstStyle/>
          <a:p>
            <a:pPr marL="0" indent="0">
              <a:buNone/>
            </a:pPr>
            <a:r>
              <a:rPr lang="de-CH" b="1" dirty="0" smtClean="0">
                <a:solidFill>
                  <a:srgbClr val="FF0000"/>
                </a:solidFill>
              </a:rPr>
              <a:t>Der Heimatschein</a:t>
            </a:r>
          </a:p>
          <a:p>
            <a:pPr marL="0" indent="0">
              <a:buNone/>
            </a:pPr>
            <a:endParaRPr lang="de-CH" sz="900" dirty="0"/>
          </a:p>
          <a:p>
            <a:pPr>
              <a:lnSpc>
                <a:spcPct val="150000"/>
              </a:lnSpc>
            </a:pPr>
            <a:r>
              <a:rPr lang="de-CH" dirty="0" smtClean="0"/>
              <a:t>Ausstellung durch Heimatgemeinde</a:t>
            </a:r>
          </a:p>
          <a:p>
            <a:pPr>
              <a:lnSpc>
                <a:spcPct val="150000"/>
              </a:lnSpc>
            </a:pPr>
            <a:r>
              <a:rPr lang="de-CH" dirty="0"/>
              <a:t>u</a:t>
            </a:r>
            <a:r>
              <a:rPr lang="de-CH" dirty="0" smtClean="0"/>
              <a:t>nbefristete Urkunde</a:t>
            </a:r>
          </a:p>
          <a:p>
            <a:pPr>
              <a:lnSpc>
                <a:spcPct val="150000"/>
              </a:lnSpc>
            </a:pPr>
            <a:r>
              <a:rPr lang="de-CH" dirty="0" smtClean="0"/>
              <a:t>Bezeugung des Bürgerrechts</a:t>
            </a:r>
          </a:p>
          <a:p>
            <a:pPr>
              <a:lnSpc>
                <a:spcPct val="150000"/>
              </a:lnSpc>
            </a:pPr>
            <a:r>
              <a:rPr lang="de-CH" dirty="0" smtClean="0"/>
              <a:t>Hinterlegung am Niederlassungsort</a:t>
            </a:r>
          </a:p>
          <a:p>
            <a:pPr marL="0" indent="0">
              <a:lnSpc>
                <a:spcPct val="150000"/>
              </a:lnSpc>
              <a:buNone/>
            </a:pPr>
            <a:endParaRPr lang="de-CH" sz="800" dirty="0" smtClean="0"/>
          </a:p>
          <a:p>
            <a:r>
              <a:rPr lang="de-CH" dirty="0" smtClean="0"/>
              <a:t>Nachweis für die Hinterlegung des Heimatscheins Erhalt der unbefristeten Meldebestätigung</a:t>
            </a:r>
            <a:endParaRPr lang="de-CH"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Ausweisschriften</a:t>
            </a:r>
            <a:endParaRPr lang="de-CH" b="1" dirty="0"/>
          </a:p>
        </p:txBody>
      </p:sp>
      <p:sp>
        <p:nvSpPr>
          <p:cNvPr id="3" name="Inhaltsplatzhalter 2"/>
          <p:cNvSpPr>
            <a:spLocks noGrp="1"/>
          </p:cNvSpPr>
          <p:nvPr>
            <p:ph idx="1"/>
          </p:nvPr>
        </p:nvSpPr>
        <p:spPr/>
        <p:txBody>
          <a:bodyPr/>
          <a:lstStyle/>
          <a:p>
            <a:pPr marL="0" indent="0">
              <a:buNone/>
            </a:pPr>
            <a:r>
              <a:rPr lang="de-CH" b="1" dirty="0" smtClean="0">
                <a:solidFill>
                  <a:srgbClr val="FF0000"/>
                </a:solidFill>
              </a:rPr>
              <a:t>Der Heimatausweis</a:t>
            </a:r>
          </a:p>
          <a:p>
            <a:pPr marL="0" indent="0">
              <a:buNone/>
            </a:pPr>
            <a:endParaRPr lang="de-CH" sz="900" dirty="0"/>
          </a:p>
          <a:p>
            <a:pPr>
              <a:lnSpc>
                <a:spcPct val="150000"/>
              </a:lnSpc>
            </a:pPr>
            <a:r>
              <a:rPr lang="de-CH" dirty="0" smtClean="0"/>
              <a:t>Ausstellung durch den Niederlassungsort</a:t>
            </a:r>
          </a:p>
          <a:p>
            <a:pPr>
              <a:lnSpc>
                <a:spcPct val="150000"/>
              </a:lnSpc>
            </a:pPr>
            <a:r>
              <a:rPr lang="de-CH" dirty="0" smtClean="0"/>
              <a:t>Befristet auf 1 Jahr, kann verlängert werden</a:t>
            </a:r>
          </a:p>
          <a:p>
            <a:pPr>
              <a:lnSpc>
                <a:spcPct val="150000"/>
              </a:lnSpc>
            </a:pPr>
            <a:r>
              <a:rPr lang="de-CH" dirty="0" smtClean="0"/>
              <a:t>Bezeugung, dass Heimatschein hinterlegt wurde</a:t>
            </a:r>
          </a:p>
          <a:p>
            <a:pPr>
              <a:lnSpc>
                <a:spcPct val="150000"/>
              </a:lnSpc>
            </a:pPr>
            <a:r>
              <a:rPr lang="de-CH" dirty="0" smtClean="0"/>
              <a:t>Hinterlegung am Aufenthaltsort</a:t>
            </a:r>
          </a:p>
          <a:p>
            <a:pPr marL="0" indent="0">
              <a:lnSpc>
                <a:spcPct val="150000"/>
              </a:lnSpc>
              <a:buNone/>
            </a:pPr>
            <a:endParaRPr lang="de-CH" sz="800" dirty="0" smtClean="0"/>
          </a:p>
          <a:p>
            <a:r>
              <a:rPr lang="de-CH" dirty="0" smtClean="0"/>
              <a:t>Nach </a:t>
            </a:r>
            <a:r>
              <a:rPr lang="de-CH" dirty="0"/>
              <a:t>H</a:t>
            </a:r>
            <a:r>
              <a:rPr lang="de-CH" dirty="0" smtClean="0"/>
              <a:t>interlegung des Heimatausweises Erhalt des unbefristeten Aufenthaltsausweises</a:t>
            </a:r>
            <a:endParaRPr lang="de-CH"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4280741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Schweizer </a:t>
            </a:r>
            <a:r>
              <a:rPr lang="de-CH" b="1" dirty="0"/>
              <a:t>P</a:t>
            </a:r>
            <a:r>
              <a:rPr lang="de-CH" b="1" dirty="0" smtClean="0"/>
              <a:t>ass</a:t>
            </a:r>
            <a:endParaRPr lang="de-CH" b="1" dirty="0"/>
          </a:p>
        </p:txBody>
      </p:sp>
      <p:sp>
        <p:nvSpPr>
          <p:cNvPr id="3" name="Inhaltsplatzhalter 2"/>
          <p:cNvSpPr>
            <a:spLocks noGrp="1"/>
          </p:cNvSpPr>
          <p:nvPr>
            <p:ph idx="1"/>
          </p:nvPr>
        </p:nvSpPr>
        <p:spPr>
          <a:xfrm>
            <a:off x="457200" y="1651783"/>
            <a:ext cx="8229600" cy="4525963"/>
          </a:xfrm>
        </p:spPr>
        <p:txBody>
          <a:bodyPr/>
          <a:lstStyle/>
          <a:p>
            <a:pPr marL="0" indent="0">
              <a:buNone/>
            </a:pPr>
            <a:r>
              <a:rPr lang="de-CH" dirty="0" smtClean="0"/>
              <a:t>	</a:t>
            </a:r>
          </a:p>
          <a:p>
            <a:pPr marL="0" indent="0">
              <a:buNone/>
            </a:pPr>
            <a:endParaRPr lang="de-CH" dirty="0" smtClean="0"/>
          </a:p>
          <a:p>
            <a:pPr marL="0" indent="0">
              <a:buNone/>
            </a:pPr>
            <a:endParaRPr lang="de-CH"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AutoShape 2"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1907704" y="1802537"/>
            <a:ext cx="4464496" cy="44645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9" name="AutoShape 6"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 name="Grafik 9"/>
          <p:cNvPicPr>
            <a:picLocks noChangeAspect="1"/>
          </p:cNvPicPr>
          <p:nvPr/>
        </p:nvPicPr>
        <p:blipFill>
          <a:blip r:embed="rId3"/>
          <a:stretch>
            <a:fillRect/>
          </a:stretch>
        </p:blipFill>
        <p:spPr>
          <a:xfrm>
            <a:off x="2771800" y="1869604"/>
            <a:ext cx="3312367" cy="33136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Schweizer</a:t>
            </a:r>
            <a:r>
              <a:rPr lang="de-CH" dirty="0" smtClean="0"/>
              <a:t> </a:t>
            </a:r>
            <a:r>
              <a:rPr lang="de-CH" b="1" dirty="0" smtClean="0"/>
              <a:t>Identitätskarte</a:t>
            </a:r>
            <a:endParaRPr lang="de-CH" b="1" dirty="0"/>
          </a:p>
        </p:txBody>
      </p:sp>
      <p:sp>
        <p:nvSpPr>
          <p:cNvPr id="3" name="Inhaltsplatzhalter 2"/>
          <p:cNvSpPr>
            <a:spLocks noGrp="1"/>
          </p:cNvSpPr>
          <p:nvPr>
            <p:ph idx="1"/>
          </p:nvPr>
        </p:nvSpPr>
        <p:spPr>
          <a:xfrm>
            <a:off x="457200" y="1651783"/>
            <a:ext cx="8229600" cy="4525963"/>
          </a:xfrm>
        </p:spPr>
        <p:txBody>
          <a:bodyPr/>
          <a:lstStyle/>
          <a:p>
            <a:pPr marL="0" indent="0">
              <a:buNone/>
            </a:pPr>
            <a:r>
              <a:rPr lang="de-CH" dirty="0" smtClean="0"/>
              <a:t>	</a:t>
            </a:r>
          </a:p>
          <a:p>
            <a:pPr marL="0" indent="0">
              <a:buNone/>
            </a:pPr>
            <a:endParaRPr lang="de-CH" dirty="0" smtClean="0"/>
          </a:p>
          <a:p>
            <a:pPr marL="0" indent="0">
              <a:buNone/>
            </a:pPr>
            <a:endParaRPr lang="de-CH"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AutoShape 2"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1907704" y="1802537"/>
            <a:ext cx="4464496" cy="44645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9" name="AutoShape 6" descr="data:image/jpeg;base64,/9j/4AAQSkZJRgABAQAAAQABAAD/2wCEAAkGBxQTEhUUExQUFhQXFRgXGBgXFhQXGBcYFhQWFhgWFBcYHCggGBomHRcYITEhJSkrLi4uGh8zODMsNygtLisBCgoKDg0OGxAQGjAkICQsLCwsLCwsLDAtLDcuLCw0LSwsNCwsLC0sLCwsLCwsLCwsLCwvLCwuLCwsLCwsLCwsLP/AABEIANwA5QMBIgACEQEDEQH/xAAcAAABBQEBAQAAAAAAAAAAAAAAAQIDBAUGBwj/xAA8EAABAwIDBQUGBQMEAwEAAAABAAIRAyESMUEEUWGBkQUicaHwBhMyscHRB0JicuFSgvEUM5KyFSOiwv/EABoBAQACAwEAAAAAAAAAAAAAAAABAgMEBQb/xAAuEQACAQIEAwcEAwEAAAAAAAAAAQIDEQQSITEFQVETYXGBwdHwIpGhsTJS4TP/2gAMAwEAAhEDEQA/APcUIQgBCEIAQhCAEIQgBCEIAQklISgFlEpsrN7S7e2eh/uVWg/0jvO/4tujaW5eMJTdoq77jUlErgdu/EQE4aFL+6ofPC0/Vcv2v7QbRWBxVnAf0tOEeBDYnnK154mC21OlR4RXm/q+ld+57A3baZdgFRhf/SHNxdJlTr58oV8FwSHAgtI0IyI3EFe2+y/a42rZmVbYoh43PbZ335qaNbtNCMfw14VKSd09DWQhCznLBCEIAQhCAEIQgBCEIAQhCAEIQgBCEIAQhJKAVJKSVBte2MpjFUe1o3uIHTehKTbsieUkrku0Pbui21Jpf+oy1vK0noFzXa3tRXqiPee7adGd3/6z13rDKvCPedCjwyvU3Vl3nou39rUaP+5Ua07s3cmi/kuW7U9vQLUKRd+p8gD+0XPULzt1SHZk3nidf5TqlY6G0cFryxMntodejwelDWbzfhfPM2Ns9qdprGHVCAdGd0RyuR4krJ2iqJgyqeevrggfP/MeKwNuW51YUKdNWireAuI6Zpsq3Q7Oc9pOJrYe2nDiQ7E42ER42/S7ck2nZadMOBqAvEgBtxia6CDwMiDwMjJMrtct2sL5VuUC5d1+GXa+CsaLrNqiW/vaJ82z0C4RwUmyV3Mex7TDmuDm8CDISnPLJMjF4dV6Mqb5n0QhZfZHa7a1Nrx+YA/cdVpgrqJ3PBSi4uzFQhCkgEIQgBCEIAQhCAEIQgBCEIAQodq2plNuJ7mtbvJj/JXM9o+2AyotnTE6QOTczzhVlNR3M1KhUq/wR1TnAZrC7Q9qtnp2DveO/Rcc3ZdJXA9r9qVas+8qOcJ+HJo8ALSsz/UQbz4AeH2WvLEf1R16HCFa9R+SOk7U9tNof8AFJvCHO5uPDcAufdtznkue4k5XJJPM3VSrVmfLO3jxTaLL3y+/yWvKbluzsUcNTpL6YpC1a0nQKN9QnPT18vkisyL8frkoXOzOZJt5k/RUNpJWFBvlPDerezdnPfIs25+I4ZLYxCd4DpPqYdk2V1R7WtjEZiSRMNJtF8gVp16TyAatWGkTDXElwENME5ugtuZka2Voxursw1auV5U1f8lb/Q0mNBqVZJB7rBdpl0YpFssomTcaqQVyWuNKkGjC+S6JIPuy5rIAJLZEXPdMlO2UsMtpU8bi3DjdEB7n4WOlx7odeBYzhF4UG1VKjnMNaphbUBMs/LLGmTbiwEgnJwF24VfZafPMwaydpa+Pol6jW0qZ/wDZVq/HD3NaPjLnHEIAsRcCQBJBEiUuz1i0YqNL4Wk43WAIYQ8Ak5FomMUgyRwSi9lm0qTnkggk6Oe14dhOEiwwEOhpGA5SVY2mnUeC6pUa1pkgfq9yCBLnd0OENIDjebZol0LSetpfn2Xr+jK7Q2V1N5a7DOfdyuSLTz8jkQquGclo7TRpwRQa9wbL3OM2YcLQHCwEHh+bMwq9NoBsVhkrM3aU7x1+ex03sJ2oWh1InI4m+B+Idb/3L0zYdrkLw7ZNpFKq17Z7rr8Wmzh0XqnZG1SBdbuHneNuh5fjGHyVs62l++Z1oKVVdlqyFaWycYEIQgBCEIAQhCAEIQgBCEIDyzttzxtFRtZznuDjhJmINxhGQtFlm1KsbrfNdV+I3Z5mnWb+x3HVv1XJ4IIxAR8/Bc+ompNHq8JOM6MZL5YiqyYOcidclWgTxnIK85wAsPl5etVn1AqM3IMfVaNxn5Kux+HT5709hmZncmvbEEjfb6KDKugx12l1vM6iybTbJjwAvAJJAAk2UoqWmAM/vooajiblQWVzS/8AGVGkFxFPA4NBnJxbibJGQ3nSRKXZn0AYDXvLsu6DDS0zLTILmmXZES0XN4zaxLyS4kk3Okk/m4mStDa+3HkkjC0EMNhcObB7t4HexcoGSyKUTWnTqS0evhp7t8ywaNWsAO7SpDBb9NTBhjQgFjdQRhJN5mlXdSpThxPq37xAgOxOOMgzJBDW3kGX7mzKHULvfUqPlssAIJBLpIdFmGZdhBiHDwNLbe0+4Q1jW4sQIN7Eh0xlLSXQ4yROdhEyatqVpwk3ZLT7L3ZeZQrS9w/9LJFUwZwxD8VOPhIBDokEjCNVEBQYHY3Go/C6CCSC4GRDhAIIdN5jAd4Wa6q97W4jIY3C0HQC8DyvwG5RxrpoqOa5Izqg+b+3vub/AGd7zbKoo0fd0vjdBsILWtfECHS0NtH5d91S27satSq1aYY5xpSS5rXEYYxYjuEXWv7JbfsVBnvquM7Qxzg0DEbRm0CGixI7x0K6r2y7dq0tnp1dnLCyrYktxGHNlpaDaImZB0WVQjKF2zQniatLEKnTh9L0V9NfHW55W0ye9lvXa+x/aOJmHVhw/wBv5fqOS49tGQCPNXuw9o91XbeQ7uu4TkTugxyWKjPLM2uJUO3oNLdary/w9f2CstdhXL9m110GzPXTR4tlpCEIQCEIQAhCEAIQhACEIQFDt3YffUHs1Ilv7hcea8ip5GbEE552XtZXl3tVsnuNqfA7tTvttvnEBzla2IjtI7PCa2sqfXVepj02mZEQPtpuP3UO1NAtrr55+tFKG+pUdQzN+8NBHr/K1Turcqsqme9l6+3mkqAnvXjQnnAS7QwttaYmx9dUtPCe6DOt7DT+NVBlvzRXc0E6DjHNSDDAJJOHX6fJRbQ7EcgNLC2vLyTbwAJ8AJJ9QqmSwVDM6A8TyumVdAIgddfup8M4cUNAudeZk52FraqE1O8cJPAlSSmOdTnDFtTPrK0KvVzjM+SlDrGZJOWVrJjKILT/AFDTIejBUFk7bklJwmBrr4DL6JlZ5Jg6H1JRVpYIEjkcvvr5JGkbkCtuKaRy80GdSbWvoBp8/NTCpbcUxgkkFBclY8ck0C9vWaV1MAcVGWndbgoIR3/s3t+NgM3Hdd4j7iDzXYbFVXlHsvtXu6uE5VBv/MLjykdF6R2fWyXRozzRPG8Qw/Y12ls9UdGwpyr7O9WFmNAEIQgBCEIAQhCAEIQgArkfxE7Ox0G1QO9SdP8AabHzhdcoNroB7HMd8LgQfAiFWccyaM1Cq6VRTXI8ec/uiDBKiFQgDcM7ZorUHMqPovPepuIA3wc/W9MrDjPh6uucevVmVKzY70QCeHo+Pmo3MItcHPXXLqrNPCCDeTHIjf66Ks95Li4nEdT9eKGeNxwpHDBAEkEOi/IE5cY5qOs5rTDJgaka7xp88s0rHEGekm3gkYQT3iZNwALYutvNVLbbjWPgG0k7zlpp4pzWy0xOKRfJvgOhTKtMNaCS3Efy5xxPHh8k5u0ukSbNyAFvL6ITutBNpDWmA4Exci0Hd6jwTWVzIGk5CBP0RRqDFdpIJs0G5J3wPl/KQsDWEuJL5hojdFzx0gePBSNtGND+9OEmTlqfXqE7ALk8gN/rRM94Rluj0UvvDEWM6qpezGgHdr5qSm+Pv9t6KVwZy9Sn1jlu0QN8hHVJEHr9k6k6Ab8k0MnWQmVNwQabDqlWCHNN5BHAgyF6T2FtwqMa8fmE+ByI6yvMhTJXS+xe3Q51I/ub8nD5Hqs2HnaVupyeMYfPRzreP6PUdjqrRaVgbFVW1Qet9HlCdCEKSAQhCAEIQgBCEIASOSpCgPNvxF2X3VdlZogVRhcf1Ny8o6LlnvL7gZczyHrmvU/bXs33+yVGgS5oxt8W3jmJC8m2SsMMx3sr/JaNaNp+J6nhlXtKC6x09hKrCLHdOc+im2DIc9uFxENGcjVxG7jfW0p+0kkS0EjX0fVuCq16JEEi5AIymNPDf4ELEdKKvpcftVUl1w1oAwhrRkPX1kprdoc0ENgSbmL+AO7hxvOSXY2OOLC1pEd5x0ncd+m/clrjutDQAMyZkuJ4x6tmoLafxsQvfJFoMXO/UZc/NT0tmBcQHDCBOLIRrANzfLqY0hBvcSAcpseacNomZaMMQGtACFnfkRU65E4SBNpgG3AxPTPVBqGIz46oYAQZIDrQIzOsnSOvLKSuxrWtAMvIlwGQmLT1nibZITdJjmskNLmwBuMF17mc/VtVDVlz8omwAHS3T6oc4m5k8+iTFJkujjew5KCUrahTpkzwufOPFBd69ZKT3rbiSBGZ+sZKClu6WUEp3JW1YTaj5M5H1eUrm90fP10UbWE7kJVid9QeKbsm1GnVa9uhB8RkRzEjmo6rY9euKRtP1ZRezIcIuLT2Z612XtIIBBkEAg8DcLodkqLzj2M26WGmTembftNx0Mjou62KqunCeaKZ4XE0XRqypvl8X4NxpTlDReplkNcEIQgBCEIAQhCAEFCEAwrxT2k2H/T7XVpgQ2cbf2uv9Y5L2shcH+J3ZgLadcTLTgdH9LrjoZ6rBXjeN+h1eFV+zrZXtLT2OFpPFyTy05n19FBWGMy2SYJMzpc8oupa7YOUSPFQMLZ7xIbmYzMZCd3E+eumenX9kRmkSzEZwkwOMZiNRl1hAbcWJjISYngAnV6wcGyDIMAaQTPLPzUgoOxOBtgEmdOE75tH2MQWv1HvJaX91uMi4tDZzAA6cL6qmPL1qo2uF789euasU2nAZwhgOWrnZabh0nebtybZRrKxbMNEuFicwCM2+NxOfG5TX1CQB56+BS7U8vdiJknIAZaRGm6NMk5uyul4MDAO9OUzl4k7txOhQm6WrHU2tMOwnCLH9RzN+cWyHEyodpmSTaSYAAHT7BNNYkAE2GX0A5/NIXmZm+hGkHT5qGyVFp3HU6JlwiCJmeH3Nkxj4Pl69fzYxAQJxGLxETw8MuqgJAN5I/jdunyUWJTuONQ3vn6skpOAP1zUtNkCN8G+6JHz81BhvCglWY91SRdFN8I93beVGxs+uqgtoaPYvaPuqzHH4ScLj+k2nkYPJepbDVXj7qduK9A9ke0feUWye8zuO8RkeYjnK28NPeJ5/jeHTSrR8H6He7LUV4FY+x1FqUnLcPNslQhCkgEIQgBCEIAQhCARyzu2thFehUpH87SPA6HrC0SoyFDVy0JOLujwSkwnEx4ONpLTcWwmDn64I2pthAAH2jM6+t9ug9vez/cbaXgdys3FYZOFnffmuepOk7/GbceGt7rnSjldj21Gp2kFUWzV/cgJyzi90r6rBZocWgXJzJ8NBw+d1NtEQBMBuTRNyTn5+oCrmk44jlhF5gZnLxztwKqZ1Z6sKdKQCCJJiJvG+dBfXik2pgDiGmQI70RJi8cNRlokp1g0E4QXEQHH8t7wN+V/Hem+8lzcXw6wBJH3QtZ3Gtz3HgddIO9WXVGCGtxOAHeJtJ4AxbQTePGElOjDTAMugjEIhvCb3z5Deq7ra8OagaSY9uEziJBthEbzqfCeoT9op91oAyHeO85nLTIcuKATTcCAMWYkzBjPgRM8CAocRM38c/WSciUm3fkKymbZ3MC2Z3D1uS1Ww4g34jI6fyn7PUkHE74YDRzJPHU+SjqPG4yc1BKvcdjJN88/UJjualpxcgQMr+uHmmPbxnWfFCUw97lFlCrDGQPW5QPEOiVUsmiR1Tctj2Q2/wB3Xwn4alv7hdv1HMLIDbZ80ymYdMxFwRoZsVaMsrTRhr0Y1qUqb5ntWw1Vt7M9ch2Dtwq02P3i/AixHWV0+yPXUTurng5wcZOL5GmEJrCnKxjBCEIAQhCAEIQgBRuUia4IDj/xI7M97suMfFSOK2eE2d9DyXlVOSRGcSvfdpoh7XNcJa4FpG8EQV4Zt1A7PUqUXZseWxvGhjwWniI2eY9LwaveDp9NV88SAnrnkDkm1KwjCSX2l2l9Bxz1470wtxXa3Uf59cklVsGwMcfDl6C17nbSVwo0ScMkNDiZvdrZiSOvTwUVSJMAxpPrzTqbw0GwLjYHdrYdL8OKXH/ViIAMDiQql1e4VKhccTs8hYCNIAtGgtuUmzj8pIDbuOUkxA8b9Jcn1BADScMZze9+Of2VemycwYImf8+CEaNDq1QOvcnfmDnxS02iTk4ZDr/lQPOnLonCqcMRac/GM+QCFrdBKjY/hIG2J3JMRz+kqUvsNfkhOpGHGI08vVkpJTcQm48E+q9QSNxWj1vSOKKZHOUVDmjJ5jQ4kQhWNi2Z1Q4abHOOoAJ67ua3ti9kHEg1XimP6R3n+G4eamMJS2MFbF0aP/SVi57A7W6alM3EB44Xwu//AD5r0fYnrl+xtho0SWUhciXOJlzsOUxYC+QjNdDsboXQpJqNmeNx1aFavKcFozdouUqp0Hq2CsqNEVCEKQCEIQAhCEAJClQgInBeYfil2ZhqsrjJ4wO/c3I9PkvUXBYftd2b7/ZqjQJcBib+5t/O45rHVjmjY3cBX7GvGXLZ+Z4tTMHkmF+LOYH1UlKlMG3hx4hRObBgrnM9poPcywEwM+O9Q0yTl68UVHGTP3+SdTfYzCgtyBziSZz35+eqcyrAMzNongD/AAmYpOUevJK5lrevX0QnTYZUdJE6bk4ttHreohdIXHI6WQmw4ApKhjIKMVLqfZtkqVfgaXCc7Bo8XGw6olciUowWaTsu8hImSmzNs/vwXQbP2EAJq1OTPq4/QFaGz1KdP/Zpif6gL/8AN1/NZVSfPQ5dbjNGGlNZn3bfcxdi7ArPgkCm3e8weTfiPRbOzdibPTvUJqu/V3Wf8QZPMqxTZWq/CDHC/wD9G3mr+zezhN6hH/Y/YdCssaa5I5FfieIq7yyru9yr/wCWAGGm2GjRoDWjp90tBterkDHDLmbCeq6DZuyaTY7sne6/8DktFoWZQb3Oa5x338Sh2TsBpiXGXER4BaTDdNlIrpWMbd2a2zVFoU3LE2SotWg5WKstISBCkgVCEIAQhCAEIQgGuCjcFKUxwQlHiHtdsHuNqq0x8Ljjb+1145GyxmjSF6T+KfZk02V2i7Dhd+12U856rzVzTndc6rHLJo9rgK/bUIy8n5CVziOV56wkwEePr+Ek3Svfax/lYje2GA7s/XRI+p6Ct7BsD6v+2wn9WTebjbzWpS9n6bb1X4v0MNubz9APFWUGzXr4yjR/m9em7MKiZIaASToAST4AK/T7DqOu8tpjjd3/ABGXMhdDslIxhoUw0a4R/wBnH6kq7R7Bc69Qxw+I/Yeayxo9Ti1+M1HpTWXver9v2c/s+wUGZNNR293eHT4RzlaVGnVqRhFuF452aPBdFs/ZNJn5cR/VfyyHRXQtmMLdxxqteVR3m3J95gbP7PE3e4f9j9h0WpQ7Lpt/LJ3uv5ZK5KVWyoxObYJQkTgFYqOCfKYnBAEpUBqeKZQC0nQVq7M5ZrKK0KAshBoMKExiVTcglQhCkAhCEAIQhACY4J6QhAZvbGwivRqUjk9pHgdDyMFeDVWOaSx0hzXFp3yCRHVfRJauY7U9m6bXvrta3G90kx3hIAOF02nPmsFWlnszq8P4gsMpJq99vE8r2Tseo6C4e7G99ujcyVr9ndk0we6x1U73A4Qf26c5XUDs6nMlsnjcdMirTbWAgKsaCROI4rWq6Xsu7T/TIHZdR0YnBrdwvHAAWhWqHZNJuhcf1X8sldQsqikc5zbFFskSgJQwqxQQJU9tEqVuzIQQAJwCtN2ZTs2ZBcoCmVK2itBuzKVuzoDObs6mbQV9tBSNooLlFtBSNoK8KScKaEFMUFPTpKcU04NUgRoSKRCWAIQhSAQhCAEIQgBCEIATK1PECDqnoQHMV+znA8FH/oSupc0KM0woJuc8NgKkbsC3fdhGAKBcx27CpW7GtPClwqUQZ7dkUjdmVyEsICuKCeKSmhOwoCIU0oYnpYQDQ1KAnIQCQlQhSAQhCAEIQ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5" name="Grafik 4"/>
          <p:cNvPicPr>
            <a:picLocks noChangeAspect="1"/>
          </p:cNvPicPr>
          <p:nvPr/>
        </p:nvPicPr>
        <p:blipFill>
          <a:blip r:embed="rId3"/>
          <a:stretch>
            <a:fillRect/>
          </a:stretch>
        </p:blipFill>
        <p:spPr>
          <a:xfrm>
            <a:off x="1224968" y="2060848"/>
            <a:ext cx="6227352" cy="2201589"/>
          </a:xfrm>
          <a:prstGeom prst="rect">
            <a:avLst/>
          </a:prstGeom>
        </p:spPr>
      </p:pic>
    </p:spTree>
    <p:extLst>
      <p:ext uri="{BB962C8B-B14F-4D97-AF65-F5344CB8AC3E}">
        <p14:creationId xmlns:p14="http://schemas.microsoft.com/office/powerpoint/2010/main" val="1240528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52736"/>
            <a:ext cx="8229600" cy="1160750"/>
          </a:xfrm>
        </p:spPr>
        <p:txBody>
          <a:bodyPr>
            <a:noAutofit/>
          </a:bodyPr>
          <a:lstStyle/>
          <a:p>
            <a:r>
              <a:rPr lang="de-CH" b="1" dirty="0"/>
              <a:t>Aufenthalt und Niederlassung</a:t>
            </a:r>
            <a:br>
              <a:rPr lang="de-CH" b="1" dirty="0"/>
            </a:br>
            <a:r>
              <a:rPr lang="de-CH" b="1" dirty="0">
                <a:solidFill>
                  <a:srgbClr val="FF0000"/>
                </a:solidFill>
              </a:rPr>
              <a:t>Ausländerinnen und Ausländer</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6" name="Rechteck 15"/>
          <p:cNvSpPr/>
          <p:nvPr/>
        </p:nvSpPr>
        <p:spPr>
          <a:xfrm>
            <a:off x="1195512" y="3625860"/>
            <a:ext cx="4240584" cy="523220"/>
          </a:xfrm>
          <a:prstGeom prst="rect">
            <a:avLst/>
          </a:prstGeom>
        </p:spPr>
        <p:txBody>
          <a:bodyPr wrap="square">
            <a:spAutoFit/>
          </a:bodyPr>
          <a:lstStyle/>
          <a:p>
            <a:r>
              <a:rPr lang="de-CH" sz="2800" b="1" dirty="0" smtClean="0"/>
              <a:t>Rechtsgrundlagen</a:t>
            </a:r>
            <a:endParaRPr lang="de-CH" sz="2800" b="1" dirty="0"/>
          </a:p>
        </p:txBody>
      </p:sp>
      <p:sp>
        <p:nvSpPr>
          <p:cNvPr id="17" name="AutoShape 2" descr="data:image/jpeg;base64,/9j/4AAQSkZJRgABAQAAAQABAAD/2wCEAAkGBxQSEhQUEhQWFBAUFBUUFxQVFA8UFRQVFBQWFhQUFRQYHCggGBwlGxQUITEhJikrLi4uFx8zODMsNygtLisBCgoKDg0OGxAQGywkHCQsLCwsLCwsLCwsLCwsLCwsLCwsLCwsLCwsLCwsLCwsLCwsLCwsLCwsLCwsLCwsLCwsLP/AABEIARsAoAMBEQACEQEDEQH/xAAcAAABBQEBAQAAAAAAAAAAAAAAAwQFBgcBAgj/xABIEAABAwICBgQKBA0DBQAAAAABAAIDBBEFBgcSITFBUSJhcZETMkJScoGhscHRFCNikiQzQ0RzgpOissLS4fAWU7MXNGODo//EABsBAQACAwEBAAAAAAAAAAAAAAAEBQIDBgEH/8QAOxEAAgIBAgMECAUDAwQDAAAAAAECAwQFERIhMRNBUXEGImGBkaHB0RQyQrHhFSMzUnLxJIKi8DRDYv/aAAwDAQACEQMRAD8A3FACAEAIAQAgBACAEAIAQAgBACAEAIAQAgBACAEAIAQAgBACARqapkYu9waObiAvJSUebM4Vzse0VuyDq85U7N2vIfsNPvNgo0sute0satIyZ9Ul5siZ9INvEpnn0ntb7ACtLz13RZOh6Pt/mtXuTf2GT9I8o/NW/tXf0LD+oP8A0/P+CQvRyD/+3/x/k43Sc4eNS/dl+bF6tQ8Y/M8foy/02/L+R7TaTqY/jI5Y+vVa8fum/sW2OdW+vIi2ejmVH8ri/ft+5YMMzRSz7I5mF3mk6ru4qRC6E+jKu/AyKOdkGkTC2kQ6gBACAEAIAQAgBACAEB4llDQS4gNG0k7gvG9ubPYxcnsupCy4lJMbQjVb55HSPYOCiTyG+UCfHGhUt7eb8BJuXQTrSEudzJJPeVpdTfORs/qDiuGC2QzxCmhiHBapKKJFFt1rK7WYjENwC0uaLerGtfUiJ8RYeC1OaJ0MeaGUkzSsW0SYwkhpLGDuXhvjJrqR9RTjkvN9jctmSmCZtqqSwY/XjH5OS7m26jvapdWXOHkVWZo+Pkc2tn4o1PKudYK3o/i57bY3EXPW0+UFaU3xs6dTjs7TLsR7y5x8V9fAs4W8rjqAEAIAQAgBACA8SyBoLnGzQLkncAN5Xje3NnqTb2XUpU+Kmrk2XELT0Rz+075cFWW3Ox7LodBDEWLDd/nfX2ewsdNKyNqzjJRKqyM7JEHjeaA0ENWmy8s8PS3J7szzF8bdId6hSm2dVi4Ma0Qz5yVrLBVpHjXKGWwCQoOEUbMhi4I69917ueKOwi8IZ7bjY3aQWkhwNwQbEEcQVsjJp7o0W1KSaa3RrWj7O/0j6ioNpwOi7hIPg5XOPkdpyfU4TVdL/DPjr/I/l/BfwpRTHUAIAQAgBACAoOkjHLFlKw+MNeTsv0G+vafUFXZ1220F7zpdAwVLfIl3cl597IvCaoMaocZbE/Jqc2J4rjxtYFYzsMsbAXVlSrK4uK0OW5e1UKKGkcZcdi8S3N8pKKH7cLNrlZ8DIryo77IZ1LWt4he8DPfxKQxdUjmnZhZSOtqAsXBm6N8WKtddYtG1bM6vD08vCyR41uNtdzHBzCWvabhw3gjcVuhJxe6IN9UZxcZLdPqbtkTMYrIA47JG9F45OH+XV5VYpx3PnmbivGtdb6d3kWdbCICAEAIAQHEB8/4jiv0iqml3hzzq+iDZvsAVBkT4rGz6VgUdjjxr8F8+8dfTCAtW5l2O7I2pmJWDJdcEhuF4bWSlNWNiA5krfWt+hW5TXWT5E9h+DS1h3FrPX7Va1YqXOfU4/K1ebfDTyXj3ssdNo6iA6ViexSVXBdEVksm6XWT+Jyr0aU7huF+rZ7kdcH3GUMu+D5SZQM15ClowZIyXwjePKaOfWFDuxtlvEvMDVe0koWcn3PuZWqeRVs0dTTMfMddamiYpbimovD3cbTxrOLNNiJvR1i5p6sNv0JRqn0htb8VZYc9pcPicvrmPx1dousf2Zvcbri6sjkj0gBACAEA1xWXVhlcN7Y3nuaSsZckzOpbzivaj5toH7B2Bc/Z1PqFJJa+xajbwiLl4Zo83XqPWL4LH4WpjYd20/wCd6sMKKczmNfm44/LvaRv2FUbYo2gDgrc4oeoAQCc8IcCHC4KA+d834R9Dq5Yh4mx7PRdtA9W0Knya+GeyO60zJd1Ck+vR+4j4JVGcS0VuxL0liseEylbuuRJDDWuG9ZKBHeQ49SCxPD3wOEjfJIcPUbrbW3GSZovjG6Dj4rY33L1V4SBjuoK8Pn22xJoAQAgBAN6+HXjkZ5zHN+80j4rxrdbGUJcMk/BnzNSGyoLFzPplMiRYVoJoFeHp5KHonSVZgmZKNuq65HMcVMxrOCSZTapi9vU4d/d5n0Rg9a2aJj2EFpAIIV2mnzR88lFxbjLqh8vTwEAIDMNKuVpqmaOWHVsI9R1yb31rjYByKjXUux7ottP1CONXKMt+bKXT5EqjxA7GuWv8J7SVLW13RfxJWm0eTne93qACy/CR72aZa1Z3RXxJik0eyje93f8AJZLEr7zVLWMl9Nl7iVjyE4iznkjrJKzWPX4GiWp5T/X+xccEw4U8YYNwW4hN7vdkgh4CAEAIDhQHz3nfCzS10rbWY9xlb2PNz3G6qMqvhmzudIye1x4+K5P3EdC5QJI6GD3QssTI4UA3nZdZxZqthuiw5Lzg+hdqOBfTk7W+UzmW/JT8fK4OT6HPalpEcn14cp/J+f3NqwnFIqmMSQvD2nlwPIjgVaRkpLdHG20zqlwTWzHyyNYIDy5oO9AAYOSA7ZAdQAgBACAEAIAQAgKPpRy2aqASxi88NyLb3NPjN9lx2KPkVccfai00rN/D27S/LLr9GY3TPVJNH0CmQ7C1EkEB5cEB4dGskzBw3HOEYrNSSeEgdqu4je1w5ObxUiq+Vb3RX5mBVkR4bF90a5lPPkNXZkloqjzSei70HcezeranJjZy7zis/SbsX1l60fH7lwBUgqjqAEAIAQAgBACAEAIAQAgPLhdAYrn3A4oakmBzTr3L4xt1Hc9m6/JVGbGClvF8/A7fQMi6VW1qey6S8fYVx0ZCrjpFJM8oZAgBAcLV6edRGSJZKRqlWXLK2kKWnsyovNDu1vyjP6h7VY0ZjXKfQ5rP0GFm86fVl4dz+xrGFYrFUsD4Xh7TyO48iOBVlGSkt0zkrqbKZcFi2Y+WRqBACAEAIAQAgBACA4UBQ80Zsc4mKmNm7nSjj1M+arsjL/TD4nSadpKSVt68o/f7FIewNueKrGdKm5ciJqJLlYMn1x2Q3svDaCAsOTss/TnSN8J4PwbWm+rrX1i4W3i3iqVjY/bN89tip1XU/wADGL4eLi379umxbWaLGcal/qYwe8qYtOj4lG/SmfdUvixUaLoeM8vdEPgsv6fDxZrfpRf3Vx+f3A6LKf8A3pv/AJf0r3+nw8WYv0mvf6I/P7lFxZj8LrXtpZHDV1drrHWBF7PA2HeokpOixqLLqmENSxIzuiue/Tu8jQspaQYqm0c1oZ9209B5+yTx6irCnKjZyfJnMaho9uN60fWh496819S7AqUU51ACAEAIAQAgOFAUvPuPllqaM9N4vIRva07m9p9ygZl/D6kerL/RsBWPt5rkuntf8FNADWqt6HRc5Mha+putTZYUVbIZRsLjYLxLckykordkkzDCBc7Fs4CG8pN7IhauYNdZZdm11PI5cZPkzQ9C8l31Xow++RT8CO3Ec/6S2ccKvOX0NTVkckCAEBh+kHbXz9rR+6FQ5j/vM+jaIv8AoYe/9yrSxLSpFjKBccp6QJaa0dReWDcHb5Gevyh1b1YUZjXKXQ5rUdDhbvOnlLw7n9jXcNxGOdgkieHsO4g/5tVnGSkt0chZXOuThNbNDtemAIAQAgBAIV1U2KN8j9jGNLj2AXXkpKK3ZnXXKyahHq+RiDK508r5ZPHedY9V9wHYNi56U3OTkz6MqI0VRqh0SO18+xYyZ7RXzIR5uVrLJciRw5wYNYrbBELJe/InaCmdVuDGDocTzVpjUb+tL3HIannuDdVT839C21+j+CWHUcOmNzhsIPUVMnCM1symoyLKJcUGQOSMFlw6adshu14j1HbtbVL7gjntC101OtsmZ+dHJhDZbNb7r4Gi0lcHb1vKwegoDqAwnOsl66o/SW7mhc/lP+9I+laRHbCr8vqQpC0FkIyRr1MxlHcfZfx+aik14j0T40Z8V/yPWpVN8q3y6FTn6dXlR2lya6PvRt2WcxxVsevGekNjmG2s08iFcV2RsW6OEysSzGnwWL7PyJpbCMCAEAICmaVq/wAFRFo8aaRsfq2ud7G+1RcuW1e3iXOhVceWpP8AStzLqF9gqQ7qxbnKqS6xZlXHYZrw3nJHl5bGPKcB81Kx4cUkip1O7sqpSXcbhk3CmxQg22kK+PnTbb3ZYkPBtWUTZRZwQFeqKaSA8XM58R2oCSoMSvxuEBKseDuQGBZnkvWVJ/8AM/2G3wXPZH+SXmfUNN5Yla//ACiOBWgmAUAlIxZJmMo7iuD4rLSSiWI2I2EcHDzSpNNzg90VedhQya+Cfufgb1lrHo6yFskZ3727LtPEFXUJqa4kfP8AIx50WOufVEuszSCAEBlum2f/ALRnAmV/cGD+YqBnPkkdL6Ox9ayXkv3KHTP2KoZ2W26PUjliZRRLYRlSpqY/CQtaWXLblwBu02OxSa8WyxcSIOVquNjWdna2n5Cv+iKyGRkskbfBsddxDwTbsU3Hxpwmmyg1PVcXIplCDe79hs2Ffim25KyOTHaAEB5ewEWO5AQVfg5adaL1t4Hs5IBKhxEg2OwjeDvQGVYrl6skqZ3Mp5HNdLI4EBtiC42I28lT3Y9kpNpHd4WqY0KYRlYk0l+x2LKFcfzZ47TGP5lpeJb4E/8ArOF32L5/YeR5Drj+SA7XsXqwrn3GqWvYK/X8mLDR3WnyYx+v/ZZfgbfYa36RYS738CEzJlmaj1PDav1mtq6rr+La99nWFhZROrbiN+LqFOZxdlvy233XiGSMwmjqBc/UyENeOAPku9qk4tvDLZ9GVmsYXb1cUfzR+a70b7BKHAEbirU4oUQAgMp03x9Kkdw+ub6/qz8FAzVyR0no9LnYvL6mfwO2KpkdpXzQuSsDM2DRcPwBv6SX+Mq8wv8ACjgfSL/5z8o/sWeuh12EHaphRDHBHFgMTt7d3W3ggJZACAEAICOxHC2ybR0XjcQgImOV8TtWTZydwPyKAnqSp1h1oBygBAZlpl/NR+l/kVZqP6fedd6LLdW/9v1MqqGqFBl/cjbtGGMmelaHG729E/q7FeVS4oJnz3Op7G+UV07veXRbCICAoOmSh16Nsg3wyhx9FwLT7wfUo2XHeBcaJbwZHD4r+TIIHqlkju6ZDsFaiUbRozbagj9KQ97yr3C/wo+eekD3zpeS/YtSllKNqml1rEbHDcfh2ID1BPfY4WcOHxHNALoAQAgBAI1VM2QWcLhAQwjdA4A7WHc7l1FATkL7i6A9oDMNMZ6dKPsze+NVeo/p952PoqvUt84/Uy+pCgwL+8vOhmstJLHwu133gR/KrfEfqtHFa3DayMvZt8P+TZlLKQEAwxvDm1EEkLt0jC2/K42FYyjxLY2VWOqamuqPm6SJ0T3RvFnscWuHIjYVSWQ2ezPoePdGcVKPRjiN6jtFlCe5uejttqCHrDj3uKvMT/Ej57rr3zp+79iyqSVAIBOWIO37+B4hAeBIW+Nu8758kAsCgOoAQAgE5og4EHaCgEaBpALT5Jt8kA6QGX6YfxlN6Ev8TFV6j1idl6Lf47fOP1M0qxsUGBf3lj0Sn8Kk7Ge9ytsTozjNb/R7/obwphQggOFAZLpcyyWu+lxC4OyUAbreK/4H1KFlVbriR0GjZvD/AGZvy+xnEUirJI6yuwvWBaQ5aaBkLIY3NYLBznPudt9oCkwzJVxUUiuyNDpyrpWym035D12k+pO6KEeqQ/FePUJ+CMV6MYy6yk/h9hB+kesO7wQ7GH4lYvPt9htXo3hrrxfH+BI6Qa7z2fs2rz8daZr0fwf9L+JZdHuZqmrnkZO5rmNj1gAwN26wCl4mRO2TUil1zS8fEpjOpNNvbr7C9mIt2t3eb8lYHMHuOUHt5HeEAogBACAzzNedZqerfFC2NzGtbcuDidYjaNh5WVfk5cq58MdjptL0anJo7W1tNvlt4EQdJdUPIh7n/wBSj/1CzwRZr0axX+qXy+xBZjzFJXOjMrWtMYcBqa23WIJvc/ZUe/Ildtv3FlgadXgxkq23xbdfYQFa3YvIGeQy1aIaUmV7+bgPuj5kq3xV6u5xOsz3tUfBfubYpRTggBAJVVO2Rpa4AtIsQdoKBPbmjCM9ZOfRPL4wXUzj2+D6j1darsjH4eceh1em6mrVwWfm/f8Akq8UqguJf12DuOVanEmws3FgVgbj0CvDwveiIfhMx5Qj2v8A7Ky078z8jmfSd/8ATw/3fQ1ZWxxInLED1HmN6A8CQjY773D18kAsCgGeLV4hjL7Xd5LfOdwC12WKEd2b8eh3TUV734GQVFE8+Ell2vc4uJ5kqilu25S6neVWwio1V9EivTHatBbw6HqBl1kkYzlsI4oLBb4IrsiRqGizCfBxaxG23tO0q8rjwxSOAyru1tlM0FZkcEAIAQCFZSNlaWvALTssdqBPbmjFs75AfTEy0wLodpLACS30eY6lBuxu+J0eBq2+0Luvj9yjxTKBKJ0cLR3FMtLiTa7Ry191raJKaZoeh5v1tSeUcY73P+SstO6yOW9KX/aqXtf7I1FWpxgIDhCApP8AqiSGtlgc3XhDgG22ObdoNuRG1QXluNrhJci9/pMbMSF1b2ltzT6PmT8pZbwk7he2wX2NHILyc1LnJlfBT34KkZtnDGGOOrH4qrrpp9DsNKw5xXFZ1KgBcrQXz5IkIGWC2RREtmesMoDUTAAXAPtVhiU7vifRHM6xmcEOzj1fyX8m4YPRCGNrRyVmcqPkAIAQAgBAeJYw4WIuEBm2dtHDZby03Qk3kW6Lu0cD1qPbQp811LPC1OdHqy5x+a8jJ6qnkheWStLHjgRv6weIVdZU4vZnVY+VCyPFB7o9xzLQ4lhC41LQubmqPVCP+RTtPW3F7jn/AEns4o1L/d9DT1ZHJAgOIDG81VepXzkcHj+EKhyZbXSPoGm0qeDWn4fUY1+OveLXWl2NkmnAhB77EHI8k7VrLJJJC0Iss4o02z2F4w6R2ozf7lMooc2UOfnxoju+vcjU8l5bELQ5w6RVvGKitkcXZZKyTnJ82W9ZGAIAQAgBACAEBwhAV/MuVIKxhD2i/AjYR1g8FjKKktmbab50y4oPYxnM+S6ijJIBki84DaB9oD3hQLcZx5rmjpsPVYW+rP1ZfIl9GGaoKLw/h3EeE8Hq2aXeLr33doXmNZGvfiPdWxrcrg7Pu3+hfhpLoPPf+zepP4usqlomW+5fFB/1KouBkP8A63LD8dUbo+juY/D4nh2kuk4CU/qf3WLz6vabF6NZfe4/EzTMGICepllbcNe64B32sBt7lVXTU7HJHYYOPKjHhVLqkR7itRLRwFeoMXoYXTvEbDY+31BTcWntHzZz+r5zxopqO7fw95rGU8pNhAc8dJXEYqK2Rw9ts7ZcU3uy4gWWRrOoAQAgBACAEAIAQAgEaina8WcLhAZvm/RoyS8lN0H7yAOi7tHDtCj2Y8Z81yZZ4mp2U+rLnH5oyquo5ad+pMwsd17j1g8VX2VOL2Z1GNlwtjxQe52KZR5RLGu0dRyrU4kyFm4sCsNjadQHCgG4ldG8PjcWvabhw4FSKpuL3RX5dELIuM1umbfkTNba2LbZszLB7b8eY6jZXdNqsjufP87Dli2cL6Poy1raQgQAgBACAEAIAQAgBACAEBCY/lqGrYWyMB6+XWDwXkoqS2ZsqtnVLig9mYzmrIs9GS5gdJDzt0m9oG8dagW4zXOJ0mFq0bPVs5P5P7FailUGUToK7B5FItMok+uzccArWbgKARnas4s1Wx3FsvYy6jqGytvq7njm07+7epuPbwSKLUsRZFTj39V5/wAn0TQVQkY17TcEX2K4OEHKAEAIAQAgBACAEAIAQAgBAJzQhws4XCAzTOmjhr7y03Rk3lvku7eR61Gux1PmupbYOqTo9WfOPzRlpjdG4se0te02LTsIKq7IOL2Z2ONfGaUovdMesKistYvdHpeHp5kC9R5JboYVDVvgyvuRseiPFjLTBhNzGS3u3eyyuqJcUEcFqVXZ5Ekuj5/E0BbiACAEAICOxDGYYHNZI6z3AkCx2gGy1TuhB7SZJoxLbouUFul1EJcbsLthlf2BvzWDyY9yZsjhNv1pxXvIurzZK3xaR/6zw33ArTLM26RJtWk1y63L3Lf7EHWZ7qhuhiZ2mR5+C0Sz7O6KLKrQcZ9bG/LZfcga7SBXcHsb6MY+JK1fjbWWENAw0t9m/NmjZMxz6XTse7x9UB3W4bCe9W1UuKCZxmZT2N8q/BlgWwjAgBAcIQGZaW8uN8G2qjFnMIa+3lNcbAnsPvKh5laceLwL7Qslxu7F9H08/wCTOIhsVKzvYdD2sTICvUeDKpC3QIN5dtDVTaWVvC7T3gj4K2xH6rRxetr+5F+xm0qWUoIAQAgM50wQlraedt+g90ZPIPAI9rPaoGdDeKl4HR+jlyVk6n3rf4f8kTlvOj4wGuNx1qBXe4ltnaNC31olomzRHI3cFud6kU8NLsrkVHGasO3KNOW5e4lTj1KlV7Vq7y6ivVLbonxnwcroHGwd0mdvlD3HvVvhWbrhZxnpBiNSV8fJ/Q2EFTzmjqAEAICraSpQ3D5gfK1WDtc4WUfJltUyz0aDnmQ27uZjTYrBUDPoyfceCvDMAF6gxpWN2LdAgXsteh9n18h4XaO4E/FW2KvVZxmtS9eK8zcVLKUEAIAQEHnPCfpVJLEPGLdZvpt2t9oWu2HHFxJWFkdhfGzw6+XefP8ATTWVDOJ9IqsTRJw1hHFajbKpMVNTdNzDsthtLtQ3RGjS5jg9hLXNNwRvBW2E3F7ojX48bIuMlumbHkrPEdS0RzER1A2WJsH9bSfcrmnJjYvacJqGk24r4opuHj4eZdAVJKk6gE5ZQ0XcQAOJNl42kt2exi5PZIzfPNRJVvY1oIgYbi4PScdmsfVuHWVU5drsey6HWaPVXjRlOT9d/JeBTcSi1DZQJcjo8ebnzIwrEmCsTFkjCUthtiLLBbq0V98i+6HqCwLyN5LvgPYFc462gcNqdnHkP2cjWFvK8EAIAQHCEBhmkzL5pakysH1ExLtg2Nf5Teq+/vVZl07PiXRnX6LndpX2cn60fmv4KvFKq+UTpa7Ry161tEhbM9668GxwhegBCCvd2YNIsmEY5VRABlQ/V5OIeP3lIhk2x6MqMnTcSfOVa39nL9i00OO1L/GnAHUxgKkRyrH3lNdp+ND8sH8WTEUsI6c07pHDznCw7BuWXGnzm9yBKu5+rVBJFfzJmyPxYmt2cVHtvXcWuBpNnWxsoNVVGQ3KiN7nU11KC2R5hhJRI9lPYlIKSwWxRIU7d2RuIU5e4MG8m3Z1qTTW5S2K7NyFVW5vuNmyThfgYBstcDuVyltyOFlJye76lkXp4CAEAIAQEXmHBo6uF0Ugu1w38QeBHWFjKKktmbabp0zU4dUfPuPYPLRSmKUei+2x45jr6lU3UuDO2ws6GRDij1714DWOZRnEtIWjlkq1uJKjYmKgrE2HQV4ebCrJiEMHBMXbiDhxXvEzW8eLPMle88SnEz2OPBdw2c4leG5JIXp6YlZJGqdiRN0VBbet0YldbfuOKohoWe3cR1L9T6D/ACbgBmk8I4HVCtcens1z6nJ6lnfiJ7R/Kunt9pqkbA0ADcFIK09oAQAgBACAEBC5ly7FWRlkjb8jxB5g8FjKKktmbabp0y4oPZmH5myhUUTidUyQ8HgbR6QHvVfbjOPTodPh6rC3lLlL/wB6EBHUKK4FxG4dRVK1OBJheOGygrBwJCuQoCseE2KxHoBNj3tEKNiunCYuxDqClWSiap3EtTsa1bEiBZJsXkrQNg2nkNpW6EZSe0URLZ11LiseyJHBMvyVLg54IYOCsacdQ5vqcznalK/1Ico/v5ml4fRNiaGtFlJKwdIAQAgBACAEAIAQCFTStkFnAEICiZi0ZQTEujBY/myw7xuK1TpjImUZ91XJPdeDKDiejuqiPQIeOsEH2KPLF8GWlWsr9a28iDmwarj3wu9VitLxpLuJ0NVpf6tvMQtMN8cg/Uf8lr7B+BIWoVvpNfFCjZpf9t/3H/JedhLwM/x8P9a+KHUJnO6J/wB0j3r1Y8n3GuWpUrrNfEkaXD6p+5hHb/ZbI4k2RbNZpXRtlhw3KFRJ41wOyykQw4r8zK67WrZcq1t82XTBclRx7X7SpMYqK2RU2WzsfFN7stcMIaLNFgsjWKIAQAgBACAEAIAQAgBACA8uYDvCAby4fG7e0dyAavwGE+QPYgPH+nYPNQCjMChHkD2IB1HQRt3NHcgHDWgbkB1ACAEAIAQAgBACAEAIAQAgBACAEAIAQAgBACAEAIAQAgBACA//2Q=="/>
          <p:cNvSpPr>
            <a:spLocks noChangeAspect="1" noChangeArrowheads="1"/>
          </p:cNvSpPr>
          <p:nvPr/>
        </p:nvSpPr>
        <p:spPr bwMode="auto">
          <a:xfrm>
            <a:off x="1259632" y="3980116"/>
            <a:ext cx="4248472" cy="42484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8" name="Grafik 17"/>
          <p:cNvPicPr>
            <a:picLocks noChangeAspect="1"/>
          </p:cNvPicPr>
          <p:nvPr/>
        </p:nvPicPr>
        <p:blipFill>
          <a:blip r:embed="rId3"/>
          <a:stretch>
            <a:fillRect/>
          </a:stretch>
        </p:blipFill>
        <p:spPr>
          <a:xfrm>
            <a:off x="6019800" y="2961238"/>
            <a:ext cx="1163960" cy="2058754"/>
          </a:xfrm>
          <a:prstGeom prst="rect">
            <a:avLst/>
          </a:prstGeom>
        </p:spPr>
      </p:pic>
    </p:spTree>
    <p:extLst>
      <p:ext uri="{BB962C8B-B14F-4D97-AF65-F5344CB8AC3E}">
        <p14:creationId xmlns:p14="http://schemas.microsoft.com/office/powerpoint/2010/main" val="3733530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CH" b="1" dirty="0"/>
              <a:t>Völkerrechtliche Abkommen (Staatsverträge</a:t>
            </a:r>
            <a:r>
              <a:rPr lang="de-CH" b="1" dirty="0" smtClean="0"/>
              <a:t>)</a:t>
            </a:r>
            <a:endParaRPr lang="de-CH" b="1" dirty="0"/>
          </a:p>
        </p:txBody>
      </p:sp>
      <p:sp>
        <p:nvSpPr>
          <p:cNvPr id="3" name="Inhaltsplatzhalter 2"/>
          <p:cNvSpPr>
            <a:spLocks noGrp="1"/>
          </p:cNvSpPr>
          <p:nvPr>
            <p:ph idx="1"/>
          </p:nvPr>
        </p:nvSpPr>
        <p:spPr/>
        <p:txBody>
          <a:bodyPr/>
          <a:lstStyle/>
          <a:p>
            <a:pPr marL="0" lvl="0" indent="0">
              <a:spcBef>
                <a:spcPts val="0"/>
              </a:spcBef>
              <a:buNone/>
            </a:pPr>
            <a:endParaRPr lang="de-CH" sz="1800" dirty="0">
              <a:solidFill>
                <a:prstClr val="black"/>
              </a:solidFill>
            </a:endParaRPr>
          </a:p>
          <a:p>
            <a:pPr marL="0" lvl="0" indent="0">
              <a:spcBef>
                <a:spcPts val="0"/>
              </a:spcBef>
              <a:buNone/>
            </a:pPr>
            <a:r>
              <a:rPr lang="de-CH" sz="2000" b="1" dirty="0">
                <a:solidFill>
                  <a:prstClr val="black"/>
                </a:solidFill>
              </a:rPr>
              <a:t>Bilaterale Abkommen</a:t>
            </a:r>
          </a:p>
          <a:p>
            <a:pPr marL="285750" lvl="0" indent="-285750">
              <a:spcBef>
                <a:spcPts val="0"/>
              </a:spcBef>
            </a:pPr>
            <a:r>
              <a:rPr lang="de-CH" sz="2000" dirty="0">
                <a:solidFill>
                  <a:prstClr val="black"/>
                </a:solidFill>
              </a:rPr>
              <a:t>Freizügigkeitsabkommen (FZA)</a:t>
            </a:r>
          </a:p>
          <a:p>
            <a:pPr marL="285750" lvl="0" indent="-285750">
              <a:spcBef>
                <a:spcPts val="0"/>
              </a:spcBef>
            </a:pPr>
            <a:r>
              <a:rPr lang="de-CH" sz="2000" dirty="0">
                <a:solidFill>
                  <a:prstClr val="black"/>
                </a:solidFill>
              </a:rPr>
              <a:t>Schengen- und Dublin-Assoziierungsabkommen (SAA / DAA)</a:t>
            </a:r>
          </a:p>
          <a:p>
            <a:pPr marL="285750" lvl="0" indent="-285750">
              <a:spcBef>
                <a:spcPts val="0"/>
              </a:spcBef>
            </a:pPr>
            <a:r>
              <a:rPr lang="de-CH" sz="2000" dirty="0">
                <a:solidFill>
                  <a:prstClr val="black"/>
                </a:solidFill>
              </a:rPr>
              <a:t>Niederlassungsverträge</a:t>
            </a:r>
          </a:p>
          <a:p>
            <a:pPr marL="0" lvl="0" indent="0">
              <a:spcBef>
                <a:spcPts val="0"/>
              </a:spcBef>
              <a:buNone/>
            </a:pPr>
            <a:endParaRPr lang="de-CH" sz="2000" dirty="0">
              <a:solidFill>
                <a:prstClr val="black"/>
              </a:solidFill>
            </a:endParaRPr>
          </a:p>
          <a:p>
            <a:pPr marL="0" lvl="0" indent="0">
              <a:spcBef>
                <a:spcPts val="0"/>
              </a:spcBef>
              <a:buNone/>
            </a:pPr>
            <a:r>
              <a:rPr lang="de-CH" sz="2000" b="1" dirty="0">
                <a:solidFill>
                  <a:prstClr val="black"/>
                </a:solidFill>
              </a:rPr>
              <a:t>Multilaterale Abkommen</a:t>
            </a:r>
          </a:p>
          <a:p>
            <a:pPr marL="285750" lvl="0" indent="-285750">
              <a:spcBef>
                <a:spcPts val="0"/>
              </a:spcBef>
            </a:pPr>
            <a:r>
              <a:rPr lang="de-CH" sz="2000" dirty="0">
                <a:solidFill>
                  <a:prstClr val="black"/>
                </a:solidFill>
              </a:rPr>
              <a:t>Europäische Menschenrechtskonvention (EMRK)</a:t>
            </a:r>
          </a:p>
          <a:p>
            <a:pPr marL="285750" lvl="0" indent="-285750">
              <a:spcBef>
                <a:spcPts val="0"/>
              </a:spcBef>
            </a:pPr>
            <a:r>
              <a:rPr lang="de-CH" sz="2000" dirty="0">
                <a:solidFill>
                  <a:prstClr val="black"/>
                </a:solidFill>
              </a:rPr>
              <a:t>Internationaler Pakt über bürgerliche und politische Rechte</a:t>
            </a:r>
          </a:p>
          <a:p>
            <a:pPr marL="285750" lvl="0" indent="-285750">
              <a:spcBef>
                <a:spcPts val="0"/>
              </a:spcBef>
            </a:pPr>
            <a:r>
              <a:rPr lang="de-CH" sz="2000" dirty="0">
                <a:solidFill>
                  <a:prstClr val="black"/>
                </a:solidFill>
              </a:rPr>
              <a:t>UNO-Kinderrechtskonvention</a:t>
            </a:r>
          </a:p>
          <a:p>
            <a:pPr marL="285750" lvl="0" indent="-285750">
              <a:spcBef>
                <a:spcPts val="0"/>
              </a:spcBef>
            </a:pPr>
            <a:r>
              <a:rPr lang="de-CH" sz="2000" dirty="0">
                <a:solidFill>
                  <a:prstClr val="black"/>
                </a:solidFill>
              </a:rPr>
              <a:t>Genfer Flüchtlingskonvention </a:t>
            </a:r>
          </a:p>
          <a:p>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076128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Landesrechtliche </a:t>
            </a:r>
            <a:r>
              <a:rPr lang="de-CH" b="1" dirty="0" smtClean="0"/>
              <a:t>Bestimmungen</a:t>
            </a:r>
            <a:endParaRPr lang="de-CH" b="1" dirty="0"/>
          </a:p>
        </p:txBody>
      </p:sp>
      <p:sp>
        <p:nvSpPr>
          <p:cNvPr id="3" name="Inhaltsplatzhalter 2"/>
          <p:cNvSpPr>
            <a:spLocks noGrp="1"/>
          </p:cNvSpPr>
          <p:nvPr>
            <p:ph idx="1"/>
          </p:nvPr>
        </p:nvSpPr>
        <p:spPr>
          <a:xfrm>
            <a:off x="457200" y="1711349"/>
            <a:ext cx="8229600" cy="4525963"/>
          </a:xfrm>
        </p:spPr>
        <p:txBody>
          <a:bodyPr/>
          <a:lstStyle/>
          <a:p>
            <a:r>
              <a:rPr lang="de-CH" sz="2000" dirty="0" smtClean="0"/>
              <a:t>Bundesverfassung </a:t>
            </a:r>
            <a:r>
              <a:rPr lang="de-CH" sz="2000" dirty="0"/>
              <a:t>(BV)</a:t>
            </a:r>
          </a:p>
          <a:p>
            <a:r>
              <a:rPr lang="de-CH" sz="2000" dirty="0" smtClean="0"/>
              <a:t>Bundesgesetz </a:t>
            </a:r>
            <a:r>
              <a:rPr lang="de-CH" sz="2000" dirty="0"/>
              <a:t>über die Ausländerinnen und Ausländer (</a:t>
            </a:r>
            <a:r>
              <a:rPr lang="de-CH" sz="2000" dirty="0" err="1"/>
              <a:t>AuG</a:t>
            </a:r>
            <a:r>
              <a:rPr lang="de-CH" sz="2000" dirty="0"/>
              <a:t>)</a:t>
            </a:r>
          </a:p>
          <a:p>
            <a:r>
              <a:rPr lang="de-CH" sz="2000" dirty="0" smtClean="0"/>
              <a:t>Vollzugsvorschriften </a:t>
            </a:r>
            <a:r>
              <a:rPr lang="de-CH" sz="2000" dirty="0"/>
              <a:t>zum </a:t>
            </a:r>
            <a:r>
              <a:rPr lang="de-CH" sz="2000" dirty="0" err="1"/>
              <a:t>AuG</a:t>
            </a:r>
            <a:endParaRPr lang="de-CH" sz="2000" dirty="0"/>
          </a:p>
          <a:p>
            <a:r>
              <a:rPr lang="de-CH" sz="2000" dirty="0" smtClean="0"/>
              <a:t>Verordnung </a:t>
            </a:r>
            <a:r>
              <a:rPr lang="de-CH" sz="2000" dirty="0"/>
              <a:t>über Zulassung, Aufenthalt und Erwerbstätigkeit (VZAE)</a:t>
            </a:r>
          </a:p>
          <a:p>
            <a:r>
              <a:rPr lang="de-CH" sz="2000" dirty="0" smtClean="0"/>
              <a:t>Verordnung </a:t>
            </a:r>
            <a:r>
              <a:rPr lang="de-CH" sz="2000" dirty="0"/>
              <a:t>über die schrittweise Einführung des freien Personenverkehrs (VEP)</a:t>
            </a:r>
          </a:p>
          <a:p>
            <a:r>
              <a:rPr lang="de-CH" sz="2000" dirty="0" smtClean="0"/>
              <a:t>Verordnung </a:t>
            </a:r>
            <a:r>
              <a:rPr lang="de-CH" sz="2000" dirty="0"/>
              <a:t>über das Einreise- und Visumverfahren (VEV)</a:t>
            </a:r>
          </a:p>
          <a:p>
            <a:r>
              <a:rPr lang="de-CH" sz="2000" dirty="0" smtClean="0"/>
              <a:t>Verordnung </a:t>
            </a:r>
            <a:r>
              <a:rPr lang="de-CH" sz="2000" dirty="0"/>
              <a:t>über die Gebühren zum </a:t>
            </a:r>
            <a:r>
              <a:rPr lang="de-CH" sz="2000" dirty="0" err="1"/>
              <a:t>AuG</a:t>
            </a:r>
            <a:r>
              <a:rPr lang="de-CH" sz="2000" dirty="0"/>
              <a:t> (</a:t>
            </a:r>
            <a:r>
              <a:rPr lang="de-CH" sz="2000" dirty="0" err="1"/>
              <a:t>GebV-AuG</a:t>
            </a:r>
            <a:r>
              <a:rPr lang="de-CH" sz="2000" dirty="0" smtClean="0"/>
              <a:t>)</a:t>
            </a:r>
          </a:p>
          <a:p>
            <a:pPr marL="0" indent="0">
              <a:buNone/>
            </a:pPr>
            <a:endParaRPr lang="de-CH" sz="2000" dirty="0"/>
          </a:p>
          <a:p>
            <a:r>
              <a:rPr lang="de-CH" sz="2000" dirty="0" smtClean="0"/>
              <a:t>Asylgesetz </a:t>
            </a:r>
            <a:r>
              <a:rPr lang="de-CH" sz="2000" dirty="0"/>
              <a:t>(</a:t>
            </a:r>
            <a:r>
              <a:rPr lang="de-CH" sz="2000" dirty="0" err="1"/>
              <a:t>AsylG</a:t>
            </a:r>
            <a:r>
              <a:rPr lang="de-CH" sz="2000" dirty="0"/>
              <a:t>)</a:t>
            </a:r>
          </a:p>
          <a:p>
            <a:r>
              <a:rPr lang="de-CH" sz="2000" dirty="0" smtClean="0"/>
              <a:t>Vollzugsvorschriften </a:t>
            </a:r>
            <a:r>
              <a:rPr lang="de-CH" sz="2000" dirty="0"/>
              <a:t>zum </a:t>
            </a:r>
            <a:r>
              <a:rPr lang="de-CH" sz="2000" dirty="0" err="1"/>
              <a:t>AsylG</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93424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b="1" dirty="0" smtClean="0"/>
              <a:t>Zielsetzung</a:t>
            </a:r>
            <a:endParaRPr lang="de-CH" b="1" dirty="0"/>
          </a:p>
        </p:txBody>
      </p:sp>
      <p:sp>
        <p:nvSpPr>
          <p:cNvPr id="4" name="Inhaltsplatzhalter 3"/>
          <p:cNvSpPr>
            <a:spLocks noGrp="1"/>
          </p:cNvSpPr>
          <p:nvPr>
            <p:ph idx="1"/>
          </p:nvPr>
        </p:nvSpPr>
        <p:spPr/>
        <p:txBody>
          <a:bodyPr/>
          <a:lstStyle/>
          <a:p>
            <a:pPr marL="0" indent="0">
              <a:buNone/>
            </a:pPr>
            <a:r>
              <a:rPr lang="de-CH" dirty="0" smtClean="0"/>
              <a:t>1.1.2.1   Kenntnisse über die Produkte und </a:t>
            </a:r>
            <a:br>
              <a:rPr lang="de-CH" dirty="0" smtClean="0"/>
            </a:br>
            <a:r>
              <a:rPr lang="de-CH" dirty="0" smtClean="0"/>
              <a:t>              Dienstleistungen einsetzen</a:t>
            </a:r>
          </a:p>
          <a:p>
            <a:pPr marL="0" indent="0">
              <a:buNone/>
            </a:pPr>
            <a:endParaRPr lang="de-CH" dirty="0" smtClean="0"/>
          </a:p>
          <a:p>
            <a:pPr marL="0" indent="0">
              <a:buNone/>
            </a:pPr>
            <a:r>
              <a:rPr lang="de-CH" dirty="0" smtClean="0"/>
              <a:t>Ich erkläre mit aussagekräftigen Unterlagen oder Mustern die Merkmale, Besonderheiten und Stärken der Produkte und Dienstleistungen meines Lehrbetriebes.</a:t>
            </a:r>
          </a:p>
          <a:p>
            <a:pPr marL="0" indent="0">
              <a:buNone/>
            </a:pPr>
            <a:endParaRPr lang="de-CH" dirty="0"/>
          </a:p>
          <a:p>
            <a:pPr marL="0" indent="0">
              <a:buNone/>
            </a:pPr>
            <a:r>
              <a:rPr lang="de-CH" dirty="0" smtClean="0"/>
              <a:t>Ich setze diese Kenntnisse in der Arbeit mit verschiedenen Anspruchsgruppen, in den Arbeitsprozessen und bei den administrativen Aufgaben gezielt und überzeugend ein.</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Landesrechtliche </a:t>
            </a:r>
            <a:r>
              <a:rPr lang="de-CH" b="1" dirty="0" smtClean="0"/>
              <a:t>Bestimmungen</a:t>
            </a:r>
            <a:endParaRPr lang="de-CH" b="1" dirty="0"/>
          </a:p>
        </p:txBody>
      </p:sp>
      <p:sp>
        <p:nvSpPr>
          <p:cNvPr id="3" name="Inhaltsplatzhalter 2"/>
          <p:cNvSpPr>
            <a:spLocks noGrp="1"/>
          </p:cNvSpPr>
          <p:nvPr>
            <p:ph idx="1"/>
          </p:nvPr>
        </p:nvSpPr>
        <p:spPr>
          <a:xfrm>
            <a:off x="457200" y="1711349"/>
            <a:ext cx="8229600" cy="4525963"/>
          </a:xfrm>
        </p:spPr>
        <p:txBody>
          <a:bodyPr/>
          <a:lstStyle/>
          <a:p>
            <a:r>
              <a:rPr lang="de-CH" sz="2000" dirty="0" smtClean="0"/>
              <a:t>Bundesverfassung </a:t>
            </a:r>
            <a:r>
              <a:rPr lang="de-CH" sz="2000" dirty="0"/>
              <a:t>(BV)</a:t>
            </a:r>
          </a:p>
          <a:p>
            <a:r>
              <a:rPr lang="de-CH" sz="2000" dirty="0" smtClean="0"/>
              <a:t>Bundesgesetz </a:t>
            </a:r>
            <a:r>
              <a:rPr lang="de-CH" sz="2000" dirty="0"/>
              <a:t>über die Ausländerinnen und Ausländer (</a:t>
            </a:r>
            <a:r>
              <a:rPr lang="de-CH" sz="2000" dirty="0" err="1"/>
              <a:t>AuG</a:t>
            </a:r>
            <a:r>
              <a:rPr lang="de-CH" sz="2000" dirty="0"/>
              <a:t>)</a:t>
            </a:r>
          </a:p>
          <a:p>
            <a:r>
              <a:rPr lang="de-CH" sz="2000" dirty="0" smtClean="0"/>
              <a:t>Vollzugsvorschriften </a:t>
            </a:r>
            <a:r>
              <a:rPr lang="de-CH" sz="2000" dirty="0"/>
              <a:t>zum </a:t>
            </a:r>
            <a:r>
              <a:rPr lang="de-CH" sz="2000" dirty="0" err="1"/>
              <a:t>AuG</a:t>
            </a:r>
            <a:endParaRPr lang="de-CH" sz="2000" dirty="0"/>
          </a:p>
          <a:p>
            <a:r>
              <a:rPr lang="de-CH" sz="2000" dirty="0" smtClean="0"/>
              <a:t>Verordnung </a:t>
            </a:r>
            <a:r>
              <a:rPr lang="de-CH" sz="2000" dirty="0"/>
              <a:t>über Zulassung, Aufenthalt und Erwerbstätigkeit (VZAE)</a:t>
            </a:r>
          </a:p>
          <a:p>
            <a:r>
              <a:rPr lang="de-CH" sz="2000" dirty="0" smtClean="0"/>
              <a:t>Verordnung </a:t>
            </a:r>
            <a:r>
              <a:rPr lang="de-CH" sz="2000" dirty="0"/>
              <a:t>über die schrittweise Einführung des freien Personenverkehrs (VEP)</a:t>
            </a:r>
          </a:p>
          <a:p>
            <a:r>
              <a:rPr lang="de-CH" sz="2000" dirty="0" smtClean="0"/>
              <a:t>Verordnung </a:t>
            </a:r>
            <a:r>
              <a:rPr lang="de-CH" sz="2000" dirty="0"/>
              <a:t>über das Einreise- und Visumverfahren (VEV)</a:t>
            </a:r>
          </a:p>
          <a:p>
            <a:r>
              <a:rPr lang="de-CH" sz="2000" dirty="0" smtClean="0"/>
              <a:t>Verordnung </a:t>
            </a:r>
            <a:r>
              <a:rPr lang="de-CH" sz="2000" dirty="0"/>
              <a:t>über die Gebühren zum </a:t>
            </a:r>
            <a:r>
              <a:rPr lang="de-CH" sz="2000" dirty="0" err="1"/>
              <a:t>AuG</a:t>
            </a:r>
            <a:r>
              <a:rPr lang="de-CH" sz="2000" dirty="0"/>
              <a:t> (</a:t>
            </a:r>
            <a:r>
              <a:rPr lang="de-CH" sz="2000" dirty="0" err="1"/>
              <a:t>GebV-AuG</a:t>
            </a:r>
            <a:r>
              <a:rPr lang="de-CH" sz="2000" dirty="0" smtClean="0"/>
              <a:t>)</a:t>
            </a:r>
          </a:p>
          <a:p>
            <a:pPr marL="0" indent="0">
              <a:buNone/>
            </a:pPr>
            <a:endParaRPr lang="de-CH" sz="2000" dirty="0"/>
          </a:p>
          <a:p>
            <a:r>
              <a:rPr lang="de-CH" sz="2000" dirty="0" smtClean="0"/>
              <a:t>Asylgesetz </a:t>
            </a:r>
            <a:r>
              <a:rPr lang="de-CH" sz="2000" dirty="0"/>
              <a:t>(</a:t>
            </a:r>
            <a:r>
              <a:rPr lang="de-CH" sz="2000" dirty="0" err="1"/>
              <a:t>AsylG</a:t>
            </a:r>
            <a:r>
              <a:rPr lang="de-CH" sz="2000" dirty="0"/>
              <a:t>)</a:t>
            </a:r>
          </a:p>
          <a:p>
            <a:r>
              <a:rPr lang="de-CH" sz="2000" dirty="0" smtClean="0"/>
              <a:t>Vollzugsvorschriften </a:t>
            </a:r>
            <a:r>
              <a:rPr lang="de-CH" sz="2000" dirty="0"/>
              <a:t>zum </a:t>
            </a:r>
            <a:r>
              <a:rPr lang="de-CH" sz="2000" dirty="0" err="1"/>
              <a:t>AsylG</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125034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Kantonale </a:t>
            </a:r>
            <a:r>
              <a:rPr lang="de-CH" b="1" dirty="0" smtClean="0"/>
              <a:t>Bestimmungen</a:t>
            </a:r>
            <a:endParaRPr lang="de-CH" b="1" dirty="0"/>
          </a:p>
        </p:txBody>
      </p:sp>
      <p:sp>
        <p:nvSpPr>
          <p:cNvPr id="3" name="Inhaltsplatzhalter 2"/>
          <p:cNvSpPr>
            <a:spLocks noGrp="1"/>
          </p:cNvSpPr>
          <p:nvPr>
            <p:ph idx="1"/>
          </p:nvPr>
        </p:nvSpPr>
        <p:spPr>
          <a:xfrm>
            <a:off x="457200" y="1855365"/>
            <a:ext cx="8229600" cy="4525963"/>
          </a:xfrm>
        </p:spPr>
        <p:txBody>
          <a:bodyPr/>
          <a:lstStyle/>
          <a:p>
            <a:r>
              <a:rPr lang="de-CH" dirty="0" smtClean="0"/>
              <a:t>Einführungsgesetz </a:t>
            </a:r>
            <a:r>
              <a:rPr lang="de-CH" dirty="0"/>
              <a:t>zum Ausländerrecht (EGAR)</a:t>
            </a:r>
          </a:p>
          <a:p>
            <a:r>
              <a:rPr lang="de-CH" dirty="0" smtClean="0"/>
              <a:t>Vollziehungsverordnung </a:t>
            </a:r>
            <a:r>
              <a:rPr lang="de-CH" dirty="0"/>
              <a:t>zum </a:t>
            </a:r>
            <a:r>
              <a:rPr lang="de-CH" dirty="0" err="1"/>
              <a:t>AuG</a:t>
            </a:r>
            <a:r>
              <a:rPr lang="de-CH" dirty="0"/>
              <a:t> (</a:t>
            </a:r>
            <a:r>
              <a:rPr lang="de-CH" dirty="0" err="1"/>
              <a:t>VAuG</a:t>
            </a:r>
            <a:r>
              <a:rPr lang="de-CH" dirty="0"/>
              <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756135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Aufgabenteilung</a:t>
            </a:r>
            <a:endParaRPr lang="de-CH" b="1" dirty="0"/>
          </a:p>
        </p:txBody>
      </p:sp>
      <p:pic>
        <p:nvPicPr>
          <p:cNvPr id="6" name="Inhaltsplatzhalter 5"/>
          <p:cNvPicPr>
            <a:picLocks noGrp="1" noChangeAspect="1"/>
          </p:cNvPicPr>
          <p:nvPr>
            <p:ph idx="1"/>
          </p:nvPr>
        </p:nvPicPr>
        <p:blipFill>
          <a:blip r:embed="rId2"/>
          <a:stretch>
            <a:fillRect/>
          </a:stretch>
        </p:blipFill>
        <p:spPr>
          <a:xfrm>
            <a:off x="457200" y="2346763"/>
            <a:ext cx="8229600" cy="3032837"/>
          </a:xfrm>
          <a:prstGeom prst="rect">
            <a:avLst/>
          </a:prstGeom>
        </p:spPr>
      </p:pic>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080328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Bund</a:t>
            </a:r>
            <a:endParaRPr lang="de-CH" b="1" dirty="0"/>
          </a:p>
        </p:txBody>
      </p:sp>
      <p:sp>
        <p:nvSpPr>
          <p:cNvPr id="3" name="Inhaltsplatzhalter 2"/>
          <p:cNvSpPr>
            <a:spLocks noGrp="1"/>
          </p:cNvSpPr>
          <p:nvPr>
            <p:ph idx="1"/>
          </p:nvPr>
        </p:nvSpPr>
        <p:spPr/>
        <p:txBody>
          <a:bodyPr/>
          <a:lstStyle/>
          <a:p>
            <a:r>
              <a:rPr lang="de-CH" sz="2000" dirty="0" smtClean="0"/>
              <a:t>Oberaufsicht </a:t>
            </a:r>
            <a:r>
              <a:rPr lang="de-CH" sz="2000" dirty="0"/>
              <a:t>über die Kantone im fremdenpolizeilichen </a:t>
            </a:r>
            <a:r>
              <a:rPr lang="de-CH" sz="2000" dirty="0" smtClean="0"/>
              <a:t>Bereich</a:t>
            </a:r>
          </a:p>
          <a:p>
            <a:pPr marL="0" indent="0">
              <a:buNone/>
            </a:pPr>
            <a:endParaRPr lang="de-CH" sz="1000" dirty="0"/>
          </a:p>
          <a:p>
            <a:r>
              <a:rPr lang="de-CH" sz="2000" dirty="0" smtClean="0"/>
              <a:t>Bundesamt </a:t>
            </a:r>
            <a:r>
              <a:rPr lang="de-CH" sz="2000" dirty="0"/>
              <a:t>für Migration (BFM): Zuständig für alle Aufgaben, die </a:t>
            </a:r>
            <a:r>
              <a:rPr lang="de-CH" sz="2000" dirty="0" smtClean="0"/>
              <a:t>nicht ausdrücklich </a:t>
            </a:r>
            <a:r>
              <a:rPr lang="de-CH" sz="2000" dirty="0"/>
              <a:t>anderen Bundesbehörden oder den kantonalen Behörden </a:t>
            </a:r>
            <a:r>
              <a:rPr lang="de-CH" sz="2000" dirty="0" smtClean="0"/>
              <a:t>vorbehalten sind</a:t>
            </a:r>
          </a:p>
          <a:p>
            <a:endParaRPr lang="de-CH" sz="1000" dirty="0"/>
          </a:p>
          <a:p>
            <a:r>
              <a:rPr lang="de-CH" sz="2000" dirty="0" smtClean="0"/>
              <a:t>endgültiges </a:t>
            </a:r>
            <a:r>
              <a:rPr lang="de-CH" sz="2000" dirty="0"/>
              <a:t>Entscheidungsrecht bei einem positiven kantonalen Entscheid </a:t>
            </a:r>
            <a:r>
              <a:rPr lang="de-CH" sz="2000" dirty="0" smtClean="0"/>
              <a:t>über </a:t>
            </a:r>
            <a:r>
              <a:rPr lang="de-CH" sz="2000" dirty="0"/>
              <a:t>Aufenthalt und Niederlassung (Vetorecht</a:t>
            </a:r>
            <a:r>
              <a:rPr lang="de-CH" sz="2000" dirty="0" smtClean="0"/>
              <a:t>)</a:t>
            </a:r>
          </a:p>
          <a:p>
            <a:pPr marL="0" indent="0">
              <a:buNone/>
            </a:pPr>
            <a:endParaRPr lang="de-CH" sz="1000" dirty="0"/>
          </a:p>
          <a:p>
            <a:r>
              <a:rPr lang="de-CH" sz="2000" dirty="0" smtClean="0"/>
              <a:t>Zustimmung </a:t>
            </a:r>
            <a:r>
              <a:rPr lang="de-CH" sz="2000" dirty="0"/>
              <a:t>zur Erteilung, Erneuerung oder Verlängerung von Bewilligungen </a:t>
            </a:r>
            <a:r>
              <a:rPr lang="de-CH" sz="2000" dirty="0" smtClean="0"/>
              <a:t>an </a:t>
            </a:r>
            <a:r>
              <a:rPr lang="de-CH" sz="2000" dirty="0"/>
              <a:t>bestimmte Ausländerkategorien oder an bestimmte einzelne Personen </a:t>
            </a:r>
            <a:endParaRPr lang="de-CH" sz="2000" dirty="0" smtClean="0"/>
          </a:p>
          <a:p>
            <a:endParaRPr lang="de-CH" sz="1000" dirty="0"/>
          </a:p>
          <a:p>
            <a:r>
              <a:rPr lang="de-CH" sz="2000" dirty="0" smtClean="0"/>
              <a:t>alleinige </a:t>
            </a:r>
            <a:r>
              <a:rPr lang="de-CH" sz="2000" dirty="0" err="1"/>
              <a:t>Entscheidkompetenz</a:t>
            </a:r>
            <a:r>
              <a:rPr lang="de-CH" sz="2000" dirty="0"/>
              <a:t> im Asylbereich</a:t>
            </a:r>
          </a:p>
        </p:txBody>
      </p:sp>
      <p:sp>
        <p:nvSpPr>
          <p:cNvPr id="4" name="Fußzeilenplatzhalter 3"/>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1440233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Kanton</a:t>
            </a:r>
            <a:endParaRPr lang="de-CH"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Rechteck 5"/>
          <p:cNvSpPr/>
          <p:nvPr/>
        </p:nvSpPr>
        <p:spPr>
          <a:xfrm>
            <a:off x="539552" y="1772746"/>
            <a:ext cx="7920880" cy="2554545"/>
          </a:xfrm>
          <a:prstGeom prst="rect">
            <a:avLst/>
          </a:prstGeom>
        </p:spPr>
        <p:txBody>
          <a:bodyPr wrap="square">
            <a:spAutoFit/>
          </a:bodyPr>
          <a:lstStyle/>
          <a:p>
            <a:pPr marL="285750" indent="-285750">
              <a:buFont typeface="Arial" panose="020B0604020202020204" pitchFamily="34" charset="0"/>
              <a:buChar char="•"/>
            </a:pPr>
            <a:r>
              <a:rPr lang="de-CH" sz="2000" dirty="0" smtClean="0"/>
              <a:t>Erteilung oder Verlängerung von Aufenthalts- und Nieder-</a:t>
            </a:r>
            <a:r>
              <a:rPr lang="de-CH" sz="2000" dirty="0" err="1" smtClean="0"/>
              <a:t>lassungsbewilligungen</a:t>
            </a:r>
            <a:endParaRPr lang="de-CH" sz="2000" dirty="0"/>
          </a:p>
          <a:p>
            <a:endParaRPr lang="de-CH" sz="2000" dirty="0" smtClean="0"/>
          </a:p>
          <a:p>
            <a:pPr marL="285750" indent="-285750">
              <a:buFont typeface="Arial" panose="020B0604020202020204" pitchFamily="34" charset="0"/>
              <a:buChar char="•"/>
            </a:pPr>
            <a:r>
              <a:rPr lang="de-CH" sz="2000" dirty="0" smtClean="0"/>
              <a:t>Vollzug der Wegweisungen</a:t>
            </a:r>
          </a:p>
          <a:p>
            <a:endParaRPr lang="de-CH" sz="2000" dirty="0" smtClean="0"/>
          </a:p>
          <a:p>
            <a:pPr marL="285750" indent="-285750">
              <a:buFont typeface="Arial" panose="020B0604020202020204" pitchFamily="34" charset="0"/>
              <a:buChar char="•"/>
            </a:pPr>
            <a:r>
              <a:rPr lang="de-CH" sz="2000" dirty="0" smtClean="0"/>
              <a:t>Amt für Migration und Integration Kanton Aargau (MIKA) ist erstinstanzlich für alle ausländerrechtlichen Belange zuständig und ist gleichzeitig Ausländerrechts- sowie Arbeitsmarktbehörden</a:t>
            </a:r>
          </a:p>
        </p:txBody>
      </p:sp>
    </p:spTree>
    <p:extLst>
      <p:ext uri="{BB962C8B-B14F-4D97-AF65-F5344CB8AC3E}">
        <p14:creationId xmlns:p14="http://schemas.microsoft.com/office/powerpoint/2010/main" val="1658709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Gemeinden</a:t>
            </a:r>
            <a:endParaRPr lang="de-CH"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Inhaltsplatzhalter 8"/>
          <p:cNvSpPr>
            <a:spLocks noGrp="1"/>
          </p:cNvSpPr>
          <p:nvPr>
            <p:ph idx="1"/>
          </p:nvPr>
        </p:nvSpPr>
        <p:spPr>
          <a:xfrm>
            <a:off x="457200" y="1600200"/>
            <a:ext cx="8229600" cy="3989039"/>
          </a:xfrm>
        </p:spPr>
        <p:txBody>
          <a:bodyPr/>
          <a:lstStyle/>
          <a:p>
            <a:r>
              <a:rPr lang="de-CH" sz="2000" dirty="0" smtClean="0"/>
              <a:t>Unterstützen das MIKA</a:t>
            </a:r>
          </a:p>
          <a:p>
            <a:endParaRPr lang="de-CH" sz="2000" dirty="0" smtClean="0"/>
          </a:p>
          <a:p>
            <a:r>
              <a:rPr lang="de-CH" sz="2000" dirty="0" smtClean="0"/>
              <a:t>Melden Tatsachen, welche die Anwesenheit von Ausländerinnen oder Ausländern als unerwünscht oder dem Ausländerrecht zuwiderlaufend erscheinen lassen</a:t>
            </a:r>
          </a:p>
          <a:p>
            <a:endParaRPr lang="de-CH" sz="2000" dirty="0" smtClean="0"/>
          </a:p>
          <a:p>
            <a:r>
              <a:rPr lang="de-CH" sz="2000" dirty="0" smtClean="0"/>
              <a:t>Führen eine Kontrollstelle (Aufgabe gem. § 5 </a:t>
            </a:r>
            <a:r>
              <a:rPr lang="de-CH" sz="2000" dirty="0" err="1" smtClean="0"/>
              <a:t>VAuG</a:t>
            </a:r>
            <a:r>
              <a:rPr lang="de-CH" sz="2000" dirty="0" smtClean="0"/>
              <a:t>)</a:t>
            </a:r>
          </a:p>
          <a:p>
            <a:endParaRPr lang="de-CH" sz="2000" dirty="0" smtClean="0"/>
          </a:p>
          <a:p>
            <a:r>
              <a:rPr lang="de-CH" sz="2000" dirty="0" smtClean="0"/>
              <a:t>Kontrolle ist Meldestelle für die meldepflichtigen Daten gemäss Bundesgesetzgebung</a:t>
            </a:r>
            <a:endParaRPr lang="de-CH" sz="2000" dirty="0"/>
          </a:p>
        </p:txBody>
      </p:sp>
    </p:spTree>
    <p:extLst>
      <p:ext uri="{BB962C8B-B14F-4D97-AF65-F5344CB8AC3E}">
        <p14:creationId xmlns:p14="http://schemas.microsoft.com/office/powerpoint/2010/main" val="3157320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Aufgaben der Gemeinden gem. § 5 </a:t>
            </a:r>
            <a:r>
              <a:rPr lang="de-CH" b="1" dirty="0" err="1" smtClean="0"/>
              <a:t>VAuG</a:t>
            </a:r>
            <a:endParaRPr lang="de-CH" b="1" dirty="0"/>
          </a:p>
        </p:txBody>
      </p:sp>
      <p:sp>
        <p:nvSpPr>
          <p:cNvPr id="3" name="Inhaltsplatzhalter 2"/>
          <p:cNvSpPr>
            <a:spLocks noGrp="1"/>
          </p:cNvSpPr>
          <p:nvPr>
            <p:ph idx="1"/>
          </p:nvPr>
        </p:nvSpPr>
        <p:spPr>
          <a:xfrm>
            <a:off x="457200" y="1711349"/>
            <a:ext cx="8229600" cy="4525963"/>
          </a:xfrm>
        </p:spPr>
        <p:txBody>
          <a:bodyPr/>
          <a:lstStyle/>
          <a:p>
            <a:r>
              <a:rPr lang="de-CH" sz="2000" dirty="0" smtClean="0"/>
              <a:t>Führung des Einwohnerregisters</a:t>
            </a:r>
            <a:endParaRPr lang="de-CH" sz="2000" dirty="0"/>
          </a:p>
          <a:p>
            <a:r>
              <a:rPr lang="de-CH" sz="2000" dirty="0" smtClean="0"/>
              <a:t>Überwachung </a:t>
            </a:r>
            <a:r>
              <a:rPr lang="de-CH" sz="2000" dirty="0"/>
              <a:t>der korrekten An- und Abmeldung</a:t>
            </a:r>
          </a:p>
          <a:p>
            <a:r>
              <a:rPr lang="de-CH" sz="2000" dirty="0" smtClean="0"/>
              <a:t>form- </a:t>
            </a:r>
            <a:r>
              <a:rPr lang="de-CH" sz="2000" dirty="0"/>
              <a:t>und fristgerechte Einreichung der </a:t>
            </a:r>
            <a:r>
              <a:rPr lang="de-CH" sz="2000" dirty="0" smtClean="0"/>
              <a:t>Verlängerungsgesuche</a:t>
            </a:r>
            <a:endParaRPr lang="de-CH" sz="2000" dirty="0"/>
          </a:p>
          <a:p>
            <a:r>
              <a:rPr lang="de-CH" sz="2000" dirty="0" smtClean="0"/>
              <a:t>Einziehung </a:t>
            </a:r>
            <a:r>
              <a:rPr lang="de-CH" sz="2000" dirty="0"/>
              <a:t>des Ausländerausweises zuhanden des MIKA bei Abmeldung ins </a:t>
            </a:r>
            <a:r>
              <a:rPr lang="de-CH" sz="2000" dirty="0" smtClean="0"/>
              <a:t>Ausland</a:t>
            </a:r>
            <a:endParaRPr lang="de-CH" sz="2000" dirty="0"/>
          </a:p>
          <a:p>
            <a:r>
              <a:rPr lang="de-CH" sz="2000" dirty="0" smtClean="0"/>
              <a:t>Weiterleitung </a:t>
            </a:r>
            <a:r>
              <a:rPr lang="de-CH" sz="2000" dirty="0"/>
              <a:t>aller Bewilligungsgesuche mit Bericht und Antrag an das MIKA</a:t>
            </a:r>
          </a:p>
          <a:p>
            <a:r>
              <a:rPr lang="de-CH" sz="2000" dirty="0"/>
              <a:t>A</a:t>
            </a:r>
            <a:r>
              <a:rPr lang="de-CH" sz="2000" dirty="0" smtClean="0"/>
              <a:t>nfertigung </a:t>
            </a:r>
            <a:r>
              <a:rPr lang="de-CH" sz="2000" dirty="0"/>
              <a:t>von Kopien der Ausweispapiere und unentgeltliche Zustellung </a:t>
            </a:r>
            <a:r>
              <a:rPr lang="de-CH" sz="2000" dirty="0" smtClean="0"/>
              <a:t>an das </a:t>
            </a:r>
            <a:r>
              <a:rPr lang="de-CH" sz="2000" dirty="0"/>
              <a:t>MIKA</a:t>
            </a:r>
          </a:p>
          <a:p>
            <a:r>
              <a:rPr lang="de-CH" sz="2000" dirty="0" smtClean="0"/>
              <a:t>Meldung </a:t>
            </a:r>
            <a:r>
              <a:rPr lang="de-CH" sz="2000" dirty="0"/>
              <a:t>von Adress-, Zivilstands- und Namensänderungen, </a:t>
            </a:r>
            <a:r>
              <a:rPr lang="de-CH" sz="2000" dirty="0" smtClean="0"/>
              <a:t>Trennung</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80012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Aufgaben der Gemeinden gem. § 5 </a:t>
            </a:r>
            <a:r>
              <a:rPr lang="de-CH" b="1" dirty="0" err="1" smtClean="0"/>
              <a:t>VAuG</a:t>
            </a:r>
            <a:endParaRPr lang="de-CH" b="1" dirty="0"/>
          </a:p>
        </p:txBody>
      </p:sp>
      <p:sp>
        <p:nvSpPr>
          <p:cNvPr id="3" name="Inhaltsplatzhalter 2"/>
          <p:cNvSpPr>
            <a:spLocks noGrp="1"/>
          </p:cNvSpPr>
          <p:nvPr>
            <p:ph idx="1"/>
          </p:nvPr>
        </p:nvSpPr>
        <p:spPr>
          <a:xfrm>
            <a:off x="457200" y="1844824"/>
            <a:ext cx="8229600" cy="3701008"/>
          </a:xfrm>
        </p:spPr>
        <p:txBody>
          <a:bodyPr/>
          <a:lstStyle/>
          <a:p>
            <a:r>
              <a:rPr lang="de-CH" sz="2000" dirty="0" smtClean="0"/>
              <a:t>Überwachung </a:t>
            </a:r>
            <a:r>
              <a:rPr lang="de-CH" sz="2000" dirty="0"/>
              <a:t>der Befolgung der ihr zur Kenntnis gebrachten Anordnungen des </a:t>
            </a:r>
            <a:r>
              <a:rPr lang="de-CH" sz="2000" dirty="0" smtClean="0"/>
              <a:t>MIKA</a:t>
            </a:r>
            <a:endParaRPr lang="de-CH" sz="2000" dirty="0"/>
          </a:p>
          <a:p>
            <a:r>
              <a:rPr lang="de-CH" sz="2000" dirty="0" smtClean="0"/>
              <a:t>Besorgung </a:t>
            </a:r>
            <a:r>
              <a:rPr lang="de-CH" sz="2000" dirty="0"/>
              <a:t>des Inkassos der Gebühren für die vom MIKA ausgestellten </a:t>
            </a:r>
            <a:r>
              <a:rPr lang="de-CH" sz="2000" dirty="0" smtClean="0"/>
              <a:t>Ausländerausweise </a:t>
            </a:r>
            <a:r>
              <a:rPr lang="de-CH" sz="2000" dirty="0"/>
              <a:t>und Überweisung des Kantonsanteils an das MIKA</a:t>
            </a:r>
          </a:p>
          <a:p>
            <a:r>
              <a:rPr lang="de-CH" sz="2000" dirty="0" smtClean="0"/>
              <a:t>Kontrolle </a:t>
            </a:r>
            <a:r>
              <a:rPr lang="de-CH" sz="2000" dirty="0"/>
              <a:t>der übermittelten Meldescheine der gewerbsmässigen </a:t>
            </a:r>
            <a:r>
              <a:rPr lang="de-CH" sz="2000" dirty="0" err="1"/>
              <a:t>Beherberger</a:t>
            </a:r>
            <a:r>
              <a:rPr lang="de-CH" sz="2000" dirty="0"/>
              <a:t> </a:t>
            </a:r>
          </a:p>
          <a:p>
            <a:r>
              <a:rPr lang="de-CH" sz="2000" dirty="0"/>
              <a:t>Nota </a:t>
            </a:r>
            <a:r>
              <a:rPr lang="de-CH" sz="2000" dirty="0" err="1"/>
              <a:t>bene</a:t>
            </a:r>
            <a:r>
              <a:rPr lang="de-CH" sz="2000" dirty="0"/>
              <a:t>: Das MIKA ist gegenüber den Gemeinden weisungsbefugt </a:t>
            </a:r>
            <a:r>
              <a:rPr lang="de-CH" sz="2000" dirty="0" smtClean="0"/>
              <a:t>(§ </a:t>
            </a:r>
            <a:r>
              <a:rPr lang="de-CH" sz="2000" dirty="0"/>
              <a:t>5 Abs. 2 </a:t>
            </a:r>
            <a:r>
              <a:rPr lang="de-CH" sz="2000" dirty="0" err="1"/>
              <a:t>VAuG</a:t>
            </a:r>
            <a:r>
              <a:rPr lang="de-CH" sz="2000" dirty="0"/>
              <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51513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224136"/>
          </a:xfrm>
        </p:spPr>
        <p:txBody>
          <a:bodyPr/>
          <a:lstStyle/>
          <a:p>
            <a:r>
              <a:rPr lang="de-CH" b="1" dirty="0"/>
              <a:t>Bundesbehörden – kantonale </a:t>
            </a:r>
            <a:r>
              <a:rPr lang="de-CH" b="1" dirty="0" smtClean="0"/>
              <a:t>Behörden</a:t>
            </a:r>
            <a:br>
              <a:rPr lang="de-CH" b="1" dirty="0" smtClean="0"/>
            </a:br>
            <a:r>
              <a:rPr lang="de-CH" b="1" dirty="0" smtClean="0"/>
              <a:t>Rechtsmittelweg</a:t>
            </a:r>
            <a:endParaRPr lang="de-CH"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7" name="Inhaltsplatzhalter 6"/>
          <p:cNvPicPr>
            <a:picLocks noGrp="1" noChangeAspect="1"/>
          </p:cNvPicPr>
          <p:nvPr>
            <p:ph idx="1"/>
          </p:nvPr>
        </p:nvPicPr>
        <p:blipFill>
          <a:blip r:embed="rId2"/>
          <a:stretch>
            <a:fillRect/>
          </a:stretch>
        </p:blipFill>
        <p:spPr>
          <a:xfrm>
            <a:off x="1259632" y="1922216"/>
            <a:ext cx="6336704" cy="4027064"/>
          </a:xfrm>
          <a:prstGeom prst="rect">
            <a:avLst/>
          </a:prstGeom>
        </p:spPr>
      </p:pic>
    </p:spTree>
    <p:extLst>
      <p:ext uri="{BB962C8B-B14F-4D97-AF65-F5344CB8AC3E}">
        <p14:creationId xmlns:p14="http://schemas.microsoft.com/office/powerpoint/2010/main" val="2078492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Einreise- </a:t>
            </a:r>
            <a:r>
              <a:rPr lang="de-CH" b="1" dirty="0"/>
              <a:t>und Meldevorschriften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488" y="1772815"/>
            <a:ext cx="5446791" cy="389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94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b="1" dirty="0" smtClean="0"/>
              <a:t>Zielsetzung</a:t>
            </a:r>
            <a:endParaRPr lang="de-CH" b="1" dirty="0"/>
          </a:p>
        </p:txBody>
      </p:sp>
      <p:sp>
        <p:nvSpPr>
          <p:cNvPr id="4" name="Inhaltsplatzhalter 3"/>
          <p:cNvSpPr>
            <a:spLocks noGrp="1"/>
          </p:cNvSpPr>
          <p:nvPr>
            <p:ph idx="1"/>
          </p:nvPr>
        </p:nvSpPr>
        <p:spPr/>
        <p:txBody>
          <a:bodyPr/>
          <a:lstStyle/>
          <a:p>
            <a:pPr marL="0" indent="0">
              <a:buNone/>
            </a:pPr>
            <a:r>
              <a:rPr lang="de-CH" dirty="0" smtClean="0"/>
              <a:t>1.1.2.2  Interne und externe Kundinnen und Kunden und</a:t>
            </a:r>
            <a:br>
              <a:rPr lang="de-CH" dirty="0" smtClean="0"/>
            </a:br>
            <a:r>
              <a:rPr lang="de-CH" dirty="0" smtClean="0"/>
              <a:t>             Anspruchsgruppen angemessen bedienen</a:t>
            </a:r>
          </a:p>
          <a:p>
            <a:pPr marL="0" indent="0">
              <a:buNone/>
            </a:pPr>
            <a:endParaRPr lang="de-CH" dirty="0" smtClean="0"/>
          </a:p>
          <a:p>
            <a:pPr marL="0" indent="0">
              <a:buNone/>
            </a:pPr>
            <a:r>
              <a:rPr lang="de-CH" dirty="0" smtClean="0"/>
              <a:t>Ich erkenne meine Gesprächspartnerinnen und Gesprächspartner in ihrer Rolle. Ich verhalte mich entsprechend und handle adressaten- und situationsgerecht.</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Einreisevorschriften</a:t>
            </a:r>
            <a:endParaRPr lang="de-CH" b="1" dirty="0"/>
          </a:p>
        </p:txBody>
      </p:sp>
      <p:sp>
        <p:nvSpPr>
          <p:cNvPr id="3" name="Inhaltsplatzhalter 2"/>
          <p:cNvSpPr>
            <a:spLocks noGrp="1"/>
          </p:cNvSpPr>
          <p:nvPr>
            <p:ph idx="1"/>
          </p:nvPr>
        </p:nvSpPr>
        <p:spPr>
          <a:xfrm>
            <a:off x="457200" y="1744216"/>
            <a:ext cx="8229600" cy="3773016"/>
          </a:xfrm>
        </p:spPr>
        <p:txBody>
          <a:bodyPr/>
          <a:lstStyle/>
          <a:p>
            <a:r>
              <a:rPr lang="de-CH" sz="2000" dirty="0" smtClean="0"/>
              <a:t>gültiges Reisepapier </a:t>
            </a:r>
          </a:p>
          <a:p>
            <a:endParaRPr lang="de-CH" sz="1000" dirty="0"/>
          </a:p>
          <a:p>
            <a:r>
              <a:rPr lang="de-CH" sz="2000" dirty="0" smtClean="0"/>
              <a:t>Visum </a:t>
            </a:r>
            <a:r>
              <a:rPr lang="de-CH" sz="2000" dirty="0"/>
              <a:t>(ausser visumbefreite Länder</a:t>
            </a:r>
            <a:r>
              <a:rPr lang="de-CH" sz="2000" dirty="0" smtClean="0"/>
              <a:t>)</a:t>
            </a:r>
          </a:p>
          <a:p>
            <a:endParaRPr lang="de-CH" sz="1000" dirty="0"/>
          </a:p>
          <a:p>
            <a:r>
              <a:rPr lang="de-CH" sz="2000" dirty="0" smtClean="0"/>
              <a:t>keine </a:t>
            </a:r>
            <a:r>
              <a:rPr lang="de-CH" sz="2000" dirty="0"/>
              <a:t>Fernhaltemassnahme (</a:t>
            </a:r>
            <a:r>
              <a:rPr lang="de-CH" sz="2000" dirty="0" smtClean="0"/>
              <a:t>Einreiseverbot)</a:t>
            </a:r>
          </a:p>
          <a:p>
            <a:endParaRPr lang="de-CH" sz="1000" dirty="0"/>
          </a:p>
          <a:p>
            <a:r>
              <a:rPr lang="de-CH" sz="2000" dirty="0" smtClean="0"/>
              <a:t>ausreichende </a:t>
            </a:r>
            <a:r>
              <a:rPr lang="de-CH" sz="2000" dirty="0"/>
              <a:t>finanzielle Mittel </a:t>
            </a:r>
            <a:r>
              <a:rPr lang="de-CH" sz="2000" dirty="0" smtClean="0"/>
              <a:t>(oder Verpflichtungserklärung)</a:t>
            </a:r>
          </a:p>
          <a:p>
            <a:endParaRPr lang="de-CH" sz="1000" dirty="0"/>
          </a:p>
          <a:p>
            <a:r>
              <a:rPr lang="de-CH" sz="2000" dirty="0" smtClean="0"/>
              <a:t>keine </a:t>
            </a:r>
            <a:r>
              <a:rPr lang="de-CH" sz="2000" dirty="0"/>
              <a:t>Gefahr für die öffentliche Sicherheit und Ordnung </a:t>
            </a:r>
            <a:endParaRPr lang="de-CH" sz="2000" dirty="0" smtClean="0"/>
          </a:p>
          <a:p>
            <a:endParaRPr lang="de-CH" sz="1000" dirty="0" smtClean="0"/>
          </a:p>
          <a:p>
            <a:r>
              <a:rPr lang="de-CH" sz="2000" dirty="0" smtClean="0"/>
              <a:t>Gewähr </a:t>
            </a:r>
            <a:r>
              <a:rPr lang="de-CH" sz="2000" dirty="0"/>
              <a:t>für </a:t>
            </a:r>
            <a:r>
              <a:rPr lang="de-CH" sz="2000" dirty="0" smtClean="0"/>
              <a:t>Wiederausreise</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10596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Grundsätzliches zum Visum</a:t>
            </a:r>
            <a:endParaRPr lang="de-CH"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8" name="Inhaltsplatzhalter 7"/>
          <p:cNvSpPr>
            <a:spLocks noGrp="1"/>
          </p:cNvSpPr>
          <p:nvPr>
            <p:ph idx="1"/>
          </p:nvPr>
        </p:nvSpPr>
        <p:spPr>
          <a:xfrm>
            <a:off x="457200" y="1744216"/>
            <a:ext cx="8229600" cy="2620888"/>
          </a:xfrm>
        </p:spPr>
        <p:txBody>
          <a:bodyPr/>
          <a:lstStyle/>
          <a:p>
            <a:r>
              <a:rPr lang="de-CH" sz="2000" dirty="0" smtClean="0"/>
              <a:t>Visum ist ein Sichtvermerk im Pass, der bestätigt, dass die Einreisevoraussetzungen im Zeitpunkt der Erteilung des Visums erfüllt waren</a:t>
            </a:r>
          </a:p>
          <a:p>
            <a:endParaRPr lang="de-CH" sz="2000" dirty="0" smtClean="0"/>
          </a:p>
          <a:p>
            <a:r>
              <a:rPr lang="de-CH" sz="2000" dirty="0"/>
              <a:t>i</a:t>
            </a:r>
            <a:r>
              <a:rPr lang="de-CH" sz="2000" dirty="0" smtClean="0"/>
              <a:t>st keine Bewilligung zum Grenzüberritt</a:t>
            </a:r>
          </a:p>
          <a:p>
            <a:pPr marL="0" indent="0">
              <a:buNone/>
            </a:pPr>
            <a:endParaRPr lang="de-CH" sz="2000" dirty="0" smtClean="0"/>
          </a:p>
          <a:p>
            <a:r>
              <a:rPr lang="de-CH" sz="2000" dirty="0"/>
              <a:t>i</a:t>
            </a:r>
            <a:r>
              <a:rPr lang="de-CH" sz="2000" dirty="0" smtClean="0"/>
              <a:t>st keine fremdenpolizeiliche Anwesenheitsbewilligung</a:t>
            </a:r>
          </a:p>
          <a:p>
            <a:endParaRPr lang="de-CH" sz="2000" dirty="0"/>
          </a:p>
        </p:txBody>
      </p:sp>
    </p:spTree>
    <p:extLst>
      <p:ext uri="{BB962C8B-B14F-4D97-AF65-F5344CB8AC3E}">
        <p14:creationId xmlns:p14="http://schemas.microsoft.com/office/powerpoint/2010/main" val="2816164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Einreisevisum</a:t>
            </a:r>
            <a:endParaRPr lang="de-CH" dirty="0"/>
          </a:p>
        </p:txBody>
      </p:sp>
      <p:sp>
        <p:nvSpPr>
          <p:cNvPr id="3" name="Inhaltsplatzhalter 2"/>
          <p:cNvSpPr>
            <a:spLocks noGrp="1"/>
          </p:cNvSpPr>
          <p:nvPr>
            <p:ph idx="1"/>
          </p:nvPr>
        </p:nvSpPr>
        <p:spPr/>
        <p:txBody>
          <a:bodyPr/>
          <a:lstStyle/>
          <a:p>
            <a:r>
              <a:rPr lang="de-CH" sz="2000" b="1" dirty="0" smtClean="0"/>
              <a:t>Kein Visum brauchen:</a:t>
            </a:r>
            <a:endParaRPr lang="de-CH" sz="2000" b="1" dirty="0"/>
          </a:p>
          <a:p>
            <a:pPr lvl="1"/>
            <a:r>
              <a:rPr lang="de-CH" sz="2000" dirty="0" smtClean="0"/>
              <a:t>Ausländer </a:t>
            </a:r>
            <a:r>
              <a:rPr lang="de-CH" sz="2000" dirty="0"/>
              <a:t>mit Aufenthalts- oder </a:t>
            </a:r>
            <a:r>
              <a:rPr lang="de-CH" sz="2000" dirty="0" smtClean="0"/>
              <a:t>Niederlassungsbewilligung</a:t>
            </a:r>
          </a:p>
          <a:p>
            <a:pPr lvl="1"/>
            <a:r>
              <a:rPr lang="de-CH" sz="2000" dirty="0" smtClean="0"/>
              <a:t>Angehörige </a:t>
            </a:r>
            <a:r>
              <a:rPr lang="de-CH" sz="2000" dirty="0"/>
              <a:t>von Staaten, die visumsbefreit sind</a:t>
            </a:r>
          </a:p>
          <a:p>
            <a:pPr lvl="1"/>
            <a:r>
              <a:rPr lang="de-CH" sz="2000" dirty="0" smtClean="0"/>
              <a:t>Angehörige </a:t>
            </a:r>
            <a:r>
              <a:rPr lang="de-CH" sz="2000" dirty="0"/>
              <a:t>der Schengener </a:t>
            </a:r>
            <a:r>
              <a:rPr lang="de-CH" sz="2000" dirty="0" smtClean="0"/>
              <a:t>Staaten</a:t>
            </a:r>
          </a:p>
          <a:p>
            <a:pPr marL="400050" lvl="1" indent="0">
              <a:buNone/>
            </a:pPr>
            <a:endParaRPr lang="de-CH" sz="2000" dirty="0"/>
          </a:p>
          <a:p>
            <a:r>
              <a:rPr lang="de-CH" sz="2000" b="1" dirty="0" smtClean="0"/>
              <a:t>Ein Visum wird ausgestellt:</a:t>
            </a:r>
          </a:p>
          <a:p>
            <a:pPr lvl="1"/>
            <a:r>
              <a:rPr lang="de-CH" sz="2000" dirty="0" smtClean="0"/>
              <a:t>bei </a:t>
            </a:r>
            <a:r>
              <a:rPr lang="de-CH" sz="2000" dirty="0"/>
              <a:t>der am </a:t>
            </a:r>
            <a:r>
              <a:rPr lang="de-CH" sz="2000" dirty="0" smtClean="0"/>
              <a:t>ausländischen Wohnort </a:t>
            </a:r>
            <a:r>
              <a:rPr lang="de-CH" sz="2000" dirty="0"/>
              <a:t>zuständigen schweizerischen </a:t>
            </a:r>
            <a:r>
              <a:rPr lang="de-CH" sz="2000" dirty="0" smtClean="0"/>
              <a:t>Auslandvertretung</a:t>
            </a:r>
          </a:p>
          <a:p>
            <a:pPr marL="0" indent="0">
              <a:buNone/>
            </a:pP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42400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Rückreisevisum</a:t>
            </a:r>
            <a:endParaRPr lang="de-CH" dirty="0"/>
          </a:p>
        </p:txBody>
      </p:sp>
      <p:sp>
        <p:nvSpPr>
          <p:cNvPr id="3" name="Inhaltsplatzhalter 2"/>
          <p:cNvSpPr>
            <a:spLocks noGrp="1"/>
          </p:cNvSpPr>
          <p:nvPr>
            <p:ph idx="1"/>
          </p:nvPr>
        </p:nvSpPr>
        <p:spPr/>
        <p:txBody>
          <a:bodyPr/>
          <a:lstStyle/>
          <a:p>
            <a:endParaRPr lang="de-CH" b="1" dirty="0"/>
          </a:p>
          <a:p>
            <a:pPr marL="0" indent="0">
              <a:buNone/>
            </a:pPr>
            <a:r>
              <a:rPr lang="de-CH" sz="2000" dirty="0" smtClean="0"/>
              <a:t>für </a:t>
            </a:r>
            <a:r>
              <a:rPr lang="de-CH" sz="2000" dirty="0"/>
              <a:t>Ausländer mit Aufenthalts- oder </a:t>
            </a:r>
            <a:r>
              <a:rPr lang="de-CH" sz="2000" dirty="0" smtClean="0"/>
              <a:t>Niederlassungsbewilligung</a:t>
            </a:r>
            <a:r>
              <a:rPr lang="de-CH" sz="2000" dirty="0"/>
              <a:t>, </a:t>
            </a:r>
            <a:r>
              <a:rPr lang="de-CH" sz="2000" dirty="0" smtClean="0"/>
              <a:t>deren Ausländerausweis </a:t>
            </a:r>
            <a:r>
              <a:rPr lang="de-CH" sz="2000" dirty="0"/>
              <a:t>abgelaufen </a:t>
            </a:r>
            <a:r>
              <a:rPr lang="de-CH" sz="2000" dirty="0" smtClean="0"/>
              <a:t>ist.</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24158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882"/>
            <a:ext cx="8229600" cy="652934"/>
          </a:xfrm>
        </p:spPr>
        <p:txBody>
          <a:bodyPr/>
          <a:lstStyle/>
          <a:p>
            <a:r>
              <a:rPr lang="de-CH" sz="2400" b="1" dirty="0"/>
              <a:t>Anmelde- und Meldevorschriften </a:t>
            </a:r>
            <a:r>
              <a:rPr lang="de-CH" sz="2400" b="1" dirty="0" smtClean="0"/>
              <a:t>bei bewilligungsfreiem </a:t>
            </a:r>
            <a:r>
              <a:rPr lang="de-CH" sz="2400" b="1" dirty="0"/>
              <a:t>Aufenthalt</a:t>
            </a:r>
            <a:br>
              <a:rPr lang="de-CH" sz="2400" b="1" dirty="0"/>
            </a:br>
            <a:r>
              <a:rPr lang="de-CH" sz="2400" b="1" dirty="0" smtClean="0"/>
              <a:t> </a:t>
            </a:r>
            <a:endParaRPr lang="de-CH" sz="2400" dirty="0"/>
          </a:p>
        </p:txBody>
      </p:sp>
      <p:sp>
        <p:nvSpPr>
          <p:cNvPr id="3" name="Inhaltsplatzhalter 2"/>
          <p:cNvSpPr>
            <a:spLocks noGrp="1"/>
          </p:cNvSpPr>
          <p:nvPr>
            <p:ph idx="1"/>
          </p:nvPr>
        </p:nvSpPr>
        <p:spPr>
          <a:xfrm>
            <a:off x="457200" y="1927373"/>
            <a:ext cx="8229600" cy="4525963"/>
          </a:xfrm>
        </p:spPr>
        <p:txBody>
          <a:bodyPr/>
          <a:lstStyle/>
          <a:p>
            <a:r>
              <a:rPr lang="de-CH" sz="2000" dirty="0"/>
              <a:t>keine </a:t>
            </a:r>
            <a:r>
              <a:rPr lang="de-CH" sz="2000" dirty="0" smtClean="0"/>
              <a:t>Anmeldung erforderlich</a:t>
            </a:r>
          </a:p>
          <a:p>
            <a:pPr marL="0" indent="0">
              <a:buNone/>
            </a:pPr>
            <a:endParaRPr lang="de-CH" sz="2000" dirty="0"/>
          </a:p>
          <a:p>
            <a:r>
              <a:rPr lang="de-CH" sz="2000" dirty="0" smtClean="0"/>
              <a:t>Ausländer </a:t>
            </a:r>
            <a:r>
              <a:rPr lang="de-CH" sz="2000" dirty="0"/>
              <a:t>muss sich unverzüglich bei der zuständigen kantonalen </a:t>
            </a:r>
            <a:r>
              <a:rPr lang="de-CH" sz="2000" dirty="0" smtClean="0"/>
              <a:t>oder kommunalen </a:t>
            </a:r>
            <a:r>
              <a:rPr lang="de-CH" sz="2000" dirty="0"/>
              <a:t>Behörde </a:t>
            </a:r>
            <a:r>
              <a:rPr lang="de-CH" sz="2000" dirty="0" smtClean="0"/>
              <a:t>melden</a:t>
            </a:r>
            <a:r>
              <a:rPr lang="de-CH" sz="2000" dirty="0"/>
              <a:t>, wenn eine fristgemässe Ausreise </a:t>
            </a:r>
            <a:r>
              <a:rPr lang="de-CH" sz="2000" dirty="0" smtClean="0"/>
              <a:t>nicht möglich ist</a:t>
            </a:r>
          </a:p>
          <a:p>
            <a:endParaRPr lang="de-CH" sz="2000" dirty="0"/>
          </a:p>
          <a:p>
            <a:r>
              <a:rPr lang="de-CH" sz="2000" dirty="0" smtClean="0"/>
              <a:t>Aufnahme </a:t>
            </a:r>
            <a:r>
              <a:rPr lang="de-CH" sz="2000" dirty="0"/>
              <a:t>einer Erwerbstätigkeit ohne entsprechende Bewilligung ist </a:t>
            </a:r>
            <a:r>
              <a:rPr lang="de-CH" sz="2000" dirty="0" smtClean="0"/>
              <a:t>untersagt</a:t>
            </a:r>
          </a:p>
          <a:p>
            <a:endParaRPr lang="de-CH" sz="2000" dirty="0"/>
          </a:p>
          <a:p>
            <a:r>
              <a:rPr lang="de-CH" sz="2000" dirty="0" smtClean="0"/>
              <a:t>Bewilligungspflicht </a:t>
            </a:r>
            <a:r>
              <a:rPr lang="de-CH" sz="2000" dirty="0"/>
              <a:t>bei längerem Aufenthalt ohne Erwerbstätigkeit (über </a:t>
            </a:r>
            <a:r>
              <a:rPr lang="de-CH" sz="2000" dirty="0" smtClean="0"/>
              <a:t>drei Monate</a:t>
            </a:r>
            <a:r>
              <a:rPr lang="de-CH" sz="2000" dirty="0"/>
              <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24398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882"/>
            <a:ext cx="8229600" cy="652934"/>
          </a:xfrm>
        </p:spPr>
        <p:txBody>
          <a:bodyPr/>
          <a:lstStyle/>
          <a:p>
            <a:r>
              <a:rPr lang="de-CH" sz="2400" b="1" dirty="0"/>
              <a:t>Anmelde- und Meldevorschriften bei bewilligungspflichtigem Aufenthalt</a:t>
            </a:r>
            <a:br>
              <a:rPr lang="de-CH" sz="2400" b="1" dirty="0"/>
            </a:br>
            <a:endParaRPr lang="de-CH" sz="2400" dirty="0"/>
          </a:p>
        </p:txBody>
      </p:sp>
      <p:sp>
        <p:nvSpPr>
          <p:cNvPr id="3" name="Inhaltsplatzhalter 2"/>
          <p:cNvSpPr>
            <a:spLocks noGrp="1"/>
          </p:cNvSpPr>
          <p:nvPr>
            <p:ph idx="1"/>
          </p:nvPr>
        </p:nvSpPr>
        <p:spPr>
          <a:xfrm>
            <a:off x="457200" y="2143397"/>
            <a:ext cx="8229600" cy="4525963"/>
          </a:xfrm>
        </p:spPr>
        <p:txBody>
          <a:bodyPr/>
          <a:lstStyle/>
          <a:p>
            <a:r>
              <a:rPr lang="de-CH" sz="2000" dirty="0" smtClean="0"/>
              <a:t>Ausländer</a:t>
            </a:r>
            <a:r>
              <a:rPr lang="de-CH" sz="2000" dirty="0"/>
              <a:t>, die in der Schweiz eine Erwerbstätigkeit ausüben wollen, </a:t>
            </a:r>
            <a:r>
              <a:rPr lang="de-CH" sz="2000" dirty="0" smtClean="0"/>
              <a:t>benötigen unabhängig </a:t>
            </a:r>
            <a:r>
              <a:rPr lang="de-CH" sz="2000" dirty="0"/>
              <a:t>von der Aufenthaltsdauer eine </a:t>
            </a:r>
            <a:r>
              <a:rPr lang="de-CH" sz="2000" dirty="0" smtClean="0"/>
              <a:t>Bewilligung</a:t>
            </a:r>
          </a:p>
          <a:p>
            <a:endParaRPr lang="de-CH" sz="2000" dirty="0"/>
          </a:p>
          <a:p>
            <a:r>
              <a:rPr lang="de-CH" sz="2000" dirty="0" smtClean="0"/>
              <a:t>Anmeldung </a:t>
            </a:r>
            <a:r>
              <a:rPr lang="de-CH" sz="2000" dirty="0"/>
              <a:t>bei der am Wohnort in der Schweiz zuständigen </a:t>
            </a:r>
            <a:r>
              <a:rPr lang="de-CH" sz="2000" dirty="0" smtClean="0"/>
              <a:t>Behörde</a:t>
            </a:r>
          </a:p>
          <a:p>
            <a:endParaRPr lang="de-CH" sz="2000" dirty="0"/>
          </a:p>
          <a:p>
            <a:r>
              <a:rPr lang="de-CH" sz="2000" dirty="0" smtClean="0"/>
              <a:t>im </a:t>
            </a:r>
            <a:r>
              <a:rPr lang="de-CH" sz="2000" dirty="0"/>
              <a:t>Kanton Aargau bei der Einwohnerkontrolle der </a:t>
            </a:r>
            <a:r>
              <a:rPr lang="de-CH" sz="2000" dirty="0" smtClean="0"/>
              <a:t>Aufenthaltsgemeinde</a:t>
            </a:r>
          </a:p>
          <a:p>
            <a:endParaRPr lang="de-CH" sz="2000" dirty="0"/>
          </a:p>
          <a:p>
            <a:r>
              <a:rPr lang="de-CH" sz="2000" dirty="0" smtClean="0"/>
              <a:t>das </a:t>
            </a:r>
            <a:r>
              <a:rPr lang="de-CH" sz="2000" dirty="0"/>
              <a:t>MIKA entscheidet über den weiteren Aufenthalt des Ausländers</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508091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84582"/>
            <a:ext cx="8229600" cy="533055"/>
          </a:xfrm>
        </p:spPr>
        <p:txBody>
          <a:bodyPr/>
          <a:lstStyle/>
          <a:p>
            <a:r>
              <a:rPr lang="de-CH" b="1" dirty="0"/>
              <a:t>Aufenthalt, Bewilligungswesen und Ausweise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210594"/>
            <a:ext cx="45720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450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EU/EFTA und </a:t>
            </a:r>
            <a:r>
              <a:rPr lang="de-CH" b="1" dirty="0" smtClean="0"/>
              <a:t>Drittstaatsangehörige</a:t>
            </a:r>
            <a:endParaRPr lang="de-CH" dirty="0"/>
          </a:p>
        </p:txBody>
      </p:sp>
      <p:sp>
        <p:nvSpPr>
          <p:cNvPr id="3" name="Inhaltsplatzhalter 2"/>
          <p:cNvSpPr>
            <a:spLocks noGrp="1"/>
          </p:cNvSpPr>
          <p:nvPr>
            <p:ph idx="1"/>
          </p:nvPr>
        </p:nvSpPr>
        <p:spPr>
          <a:xfrm>
            <a:off x="457200" y="1783357"/>
            <a:ext cx="8229600" cy="4525963"/>
          </a:xfrm>
        </p:spPr>
        <p:txBody>
          <a:bodyPr/>
          <a:lstStyle/>
          <a:p>
            <a:r>
              <a:rPr lang="de-CH" b="1" dirty="0" smtClean="0">
                <a:solidFill>
                  <a:srgbClr val="FF0000"/>
                </a:solidFill>
              </a:rPr>
              <a:t>EU-15</a:t>
            </a:r>
            <a:r>
              <a:rPr lang="de-CH" dirty="0">
                <a:solidFill>
                  <a:srgbClr val="FF0000"/>
                </a:solidFill>
              </a:rPr>
              <a:t>: </a:t>
            </a:r>
            <a:r>
              <a:rPr lang="de-CH" dirty="0" smtClean="0"/>
              <a:t>Frankreich</a:t>
            </a:r>
            <a:r>
              <a:rPr lang="de-CH" dirty="0"/>
              <a:t>, Deutschland, Österreich, Italien, Spanien, Portugal, </a:t>
            </a:r>
            <a:r>
              <a:rPr lang="de-CH" dirty="0" smtClean="0"/>
              <a:t>Vereinigtes Königreich</a:t>
            </a:r>
            <a:r>
              <a:rPr lang="de-CH" dirty="0"/>
              <a:t>, Irland, Dänemark, Schweden, Finnland, Belgien, Niederlande, </a:t>
            </a:r>
            <a:r>
              <a:rPr lang="de-CH" dirty="0" smtClean="0"/>
              <a:t>Luxemburg, Griechenland</a:t>
            </a:r>
          </a:p>
          <a:p>
            <a:endParaRPr lang="de-CH" sz="1100" dirty="0"/>
          </a:p>
          <a:p>
            <a:r>
              <a:rPr lang="de-CH" b="1" dirty="0" smtClean="0">
                <a:solidFill>
                  <a:srgbClr val="FF0000"/>
                </a:solidFill>
              </a:rPr>
              <a:t>EU-17</a:t>
            </a:r>
            <a:r>
              <a:rPr lang="de-CH" dirty="0">
                <a:solidFill>
                  <a:srgbClr val="FF0000"/>
                </a:solidFill>
              </a:rPr>
              <a:t>: </a:t>
            </a:r>
            <a:r>
              <a:rPr lang="de-CH" dirty="0"/>
              <a:t>EG-15 sowie Zypern und </a:t>
            </a:r>
            <a:r>
              <a:rPr lang="de-CH" dirty="0" smtClean="0"/>
              <a:t>Malta</a:t>
            </a:r>
          </a:p>
          <a:p>
            <a:endParaRPr lang="de-CH" sz="1100" dirty="0"/>
          </a:p>
          <a:p>
            <a:r>
              <a:rPr lang="de-CH" b="1" dirty="0" smtClean="0">
                <a:solidFill>
                  <a:srgbClr val="FF0000"/>
                </a:solidFill>
              </a:rPr>
              <a:t>EU-8</a:t>
            </a:r>
            <a:r>
              <a:rPr lang="de-CH" dirty="0">
                <a:solidFill>
                  <a:srgbClr val="FF0000"/>
                </a:solidFill>
              </a:rPr>
              <a:t>: </a:t>
            </a:r>
            <a:r>
              <a:rPr lang="de-CH" dirty="0"/>
              <a:t>Polen, Tschechische Republik, Slowakei, Ungarn, Estland, Lettland, </a:t>
            </a:r>
            <a:r>
              <a:rPr lang="de-CH" dirty="0" smtClean="0"/>
              <a:t>Litauen, Slowenien</a:t>
            </a:r>
          </a:p>
          <a:p>
            <a:endParaRPr lang="de-CH" sz="1100" dirty="0"/>
          </a:p>
          <a:p>
            <a:r>
              <a:rPr lang="de-CH" b="1" dirty="0" smtClean="0">
                <a:solidFill>
                  <a:srgbClr val="FF0000"/>
                </a:solidFill>
              </a:rPr>
              <a:t>EU-2</a:t>
            </a:r>
            <a:r>
              <a:rPr lang="de-CH" dirty="0">
                <a:solidFill>
                  <a:srgbClr val="FF0000"/>
                </a:solidFill>
              </a:rPr>
              <a:t>: </a:t>
            </a:r>
            <a:r>
              <a:rPr lang="de-CH" dirty="0"/>
              <a:t>Rumänien und Bulgarien</a:t>
            </a:r>
          </a:p>
          <a:p>
            <a:pPr marL="0" indent="0">
              <a:buNone/>
            </a:pP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54251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CH" b="1" dirty="0">
                <a:solidFill>
                  <a:srgbClr val="FF0000"/>
                </a:solidFill>
              </a:rPr>
              <a:t>EFTA</a:t>
            </a:r>
            <a:r>
              <a:rPr lang="de-CH" dirty="0">
                <a:solidFill>
                  <a:srgbClr val="FF0000"/>
                </a:solidFill>
              </a:rPr>
              <a:t>: </a:t>
            </a:r>
            <a:r>
              <a:rPr lang="de-CH" dirty="0"/>
              <a:t>Norwegen, Island und </a:t>
            </a:r>
            <a:r>
              <a:rPr lang="de-CH" dirty="0" smtClean="0"/>
              <a:t>Liechtenstein, Schweiz</a:t>
            </a:r>
          </a:p>
          <a:p>
            <a:endParaRPr lang="de-CH" dirty="0"/>
          </a:p>
          <a:p>
            <a:r>
              <a:rPr lang="de-CH" b="1" dirty="0" smtClean="0">
                <a:solidFill>
                  <a:srgbClr val="FF0000"/>
                </a:solidFill>
              </a:rPr>
              <a:t>Drittstaaten</a:t>
            </a:r>
            <a:r>
              <a:rPr lang="de-CH" dirty="0">
                <a:solidFill>
                  <a:srgbClr val="FF0000"/>
                </a:solidFill>
              </a:rPr>
              <a:t>: </a:t>
            </a:r>
            <a:r>
              <a:rPr lang="de-CH" dirty="0"/>
              <a:t>alle anderen </a:t>
            </a:r>
            <a:r>
              <a:rPr lang="de-CH" dirty="0" smtClean="0"/>
              <a:t>Länder</a:t>
            </a:r>
          </a:p>
          <a:p>
            <a:endParaRPr lang="de-CH" dirty="0"/>
          </a:p>
          <a:p>
            <a:endParaRPr lang="de-CH" dirty="0"/>
          </a:p>
          <a:p>
            <a:pPr marL="0" indent="0">
              <a:buNone/>
            </a:pPr>
            <a:r>
              <a:rPr lang="de-CH" b="1" dirty="0" smtClean="0"/>
              <a:t>duales </a:t>
            </a:r>
            <a:r>
              <a:rPr lang="de-CH" b="1" dirty="0"/>
              <a:t>Modell</a:t>
            </a:r>
          </a:p>
          <a:p>
            <a:r>
              <a:rPr lang="de-CH" dirty="0" smtClean="0"/>
              <a:t>1</a:t>
            </a:r>
            <a:r>
              <a:rPr lang="de-CH" dirty="0"/>
              <a:t>. Kreis: alle EU/EFTA-Staaten</a:t>
            </a:r>
          </a:p>
          <a:p>
            <a:r>
              <a:rPr lang="de-CH" dirty="0" smtClean="0"/>
              <a:t>2</a:t>
            </a:r>
            <a:r>
              <a:rPr lang="de-CH" dirty="0"/>
              <a:t>. Kreis: alle übrigen Staaten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808335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EU/EFTA und </a:t>
            </a:r>
            <a:r>
              <a:rPr lang="de-CH" b="1" dirty="0" smtClean="0"/>
              <a:t>Drittstaatsangehörige</a:t>
            </a:r>
            <a:endParaRPr lang="de-CH" dirty="0"/>
          </a:p>
        </p:txBody>
      </p:sp>
      <p:sp>
        <p:nvSpPr>
          <p:cNvPr id="3" name="Inhaltsplatzhalter 2"/>
          <p:cNvSpPr>
            <a:spLocks noGrp="1"/>
          </p:cNvSpPr>
          <p:nvPr>
            <p:ph idx="1"/>
          </p:nvPr>
        </p:nvSpPr>
        <p:spPr/>
        <p:txBody>
          <a:bodyPr/>
          <a:lstStyle/>
          <a:p>
            <a:r>
              <a:rPr lang="de-CH" dirty="0" smtClean="0">
                <a:solidFill>
                  <a:srgbClr val="FF0000"/>
                </a:solidFill>
              </a:rPr>
              <a:t>EU-17</a:t>
            </a:r>
            <a:r>
              <a:rPr lang="de-CH" dirty="0"/>
              <a:t>: volle Personenfreizügigkeit seit dem 1. Juni </a:t>
            </a:r>
            <a:r>
              <a:rPr lang="de-CH" dirty="0" smtClean="0"/>
              <a:t>2007</a:t>
            </a:r>
          </a:p>
          <a:p>
            <a:endParaRPr lang="de-CH" sz="1000" dirty="0"/>
          </a:p>
          <a:p>
            <a:r>
              <a:rPr lang="de-CH" dirty="0" smtClean="0">
                <a:solidFill>
                  <a:srgbClr val="FF0000"/>
                </a:solidFill>
              </a:rPr>
              <a:t>EU-8</a:t>
            </a:r>
            <a:r>
              <a:rPr lang="de-CH" dirty="0"/>
              <a:t>: volle Personenfreizügigkeit seit 1. Mai </a:t>
            </a:r>
            <a:r>
              <a:rPr lang="de-CH" dirty="0" smtClean="0"/>
              <a:t>2011</a:t>
            </a:r>
          </a:p>
          <a:p>
            <a:endParaRPr lang="de-CH" sz="900" dirty="0"/>
          </a:p>
          <a:p>
            <a:r>
              <a:rPr lang="de-CH" dirty="0" smtClean="0">
                <a:solidFill>
                  <a:srgbClr val="FF0000"/>
                </a:solidFill>
              </a:rPr>
              <a:t>EU-2</a:t>
            </a:r>
            <a:r>
              <a:rPr lang="de-CH" dirty="0"/>
              <a:t>: es gelten noch Übergangsregelungen für den Zugang zum </a:t>
            </a:r>
            <a:r>
              <a:rPr lang="de-CH" dirty="0" smtClean="0"/>
              <a:t>Arbeitsmarkt</a:t>
            </a:r>
          </a:p>
          <a:p>
            <a:endParaRPr lang="de-CH" sz="1000" dirty="0"/>
          </a:p>
          <a:p>
            <a:r>
              <a:rPr lang="de-CH" dirty="0" smtClean="0">
                <a:solidFill>
                  <a:srgbClr val="FF0000"/>
                </a:solidFill>
              </a:rPr>
              <a:t>EFTA</a:t>
            </a:r>
            <a:r>
              <a:rPr lang="de-CH" dirty="0"/>
              <a:t>: volle Personenfreizügigkeit seit dem 1. Juni </a:t>
            </a:r>
            <a:r>
              <a:rPr lang="de-CH" dirty="0" smtClean="0"/>
              <a:t>2007</a:t>
            </a:r>
          </a:p>
          <a:p>
            <a:endParaRPr lang="de-CH" sz="1000" dirty="0"/>
          </a:p>
          <a:p>
            <a:r>
              <a:rPr lang="de-CH" dirty="0" smtClean="0">
                <a:solidFill>
                  <a:srgbClr val="FF0000"/>
                </a:solidFill>
              </a:rPr>
              <a:t>Drittstaaten</a:t>
            </a:r>
            <a:r>
              <a:rPr lang="de-CH" dirty="0"/>
              <a:t>: in beschränktem Ausmass werden lediglich </a:t>
            </a:r>
            <a:r>
              <a:rPr lang="de-CH" dirty="0" smtClean="0"/>
              <a:t>Führungskräfte, Spezialistinnen </a:t>
            </a:r>
            <a:r>
              <a:rPr lang="de-CH" dirty="0"/>
              <a:t>und Spezialisten sowie qualifizierte Arbeitskräfte zugelassen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7577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b="1" dirty="0" smtClean="0"/>
              <a:t>Zielsetzung </a:t>
            </a:r>
            <a:endParaRPr lang="de-CH" b="1" dirty="0"/>
          </a:p>
        </p:txBody>
      </p:sp>
      <p:sp>
        <p:nvSpPr>
          <p:cNvPr id="4" name="Inhaltsplatzhalter 3"/>
          <p:cNvSpPr>
            <a:spLocks noGrp="1"/>
          </p:cNvSpPr>
          <p:nvPr>
            <p:ph idx="1"/>
          </p:nvPr>
        </p:nvSpPr>
        <p:spPr/>
        <p:txBody>
          <a:bodyPr/>
          <a:lstStyle/>
          <a:p>
            <a:pPr marL="0" indent="0">
              <a:buNone/>
            </a:pPr>
            <a:r>
              <a:rPr lang="de-CH" dirty="0" smtClean="0"/>
              <a:t>1.1.2.3  Beratungs- und/oder Verkaufsgespräche führen </a:t>
            </a:r>
            <a:br>
              <a:rPr lang="de-CH" dirty="0" smtClean="0"/>
            </a:br>
            <a:r>
              <a:rPr lang="de-CH" dirty="0" smtClean="0"/>
              <a:t>             und abschliessen.</a:t>
            </a:r>
          </a:p>
          <a:p>
            <a:pPr marL="0" indent="0">
              <a:buNone/>
            </a:pPr>
            <a:endParaRPr lang="de-CH" dirty="0" smtClean="0"/>
          </a:p>
          <a:p>
            <a:pPr marL="0" indent="0">
              <a:buNone/>
            </a:pPr>
            <a:r>
              <a:rPr lang="de-CH" dirty="0" smtClean="0"/>
              <a:t>Ich führe Kunden- und Beratungsgespräche freundlich, überzeugend und zielorientiert. Dabei setze ich meine Produkt- und Dienstleistungskenntnisse gezielt ein und gehe in den folgenden Schritten vor:</a:t>
            </a:r>
          </a:p>
          <a:p>
            <a:r>
              <a:rPr lang="de-CH" dirty="0" smtClean="0"/>
              <a:t>Kundengespräch vorbereiten</a:t>
            </a:r>
          </a:p>
          <a:p>
            <a:r>
              <a:rPr lang="de-CH" dirty="0" smtClean="0"/>
              <a:t>Kundengespräch führen (Handlungsspielraum und gesetzliche Rahmenbedingen aufzeigen</a:t>
            </a:r>
          </a:p>
          <a:p>
            <a:r>
              <a:rPr lang="de-CH" dirty="0" smtClean="0"/>
              <a:t>Verwaltungsakt vorbereiten und/oder vollziehen</a:t>
            </a:r>
          </a:p>
          <a:p>
            <a:pPr marL="0" indent="0">
              <a:buNone/>
            </a:pPr>
            <a:endParaRPr lang="de-CH" dirty="0" smtClean="0"/>
          </a:p>
          <a:p>
            <a:pPr marL="0" indent="0">
              <a:buNone/>
            </a:pPr>
            <a:endParaRPr lang="de-CH" dirty="0" smtClean="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Aufenthaltszweck</a:t>
            </a:r>
            <a:endParaRPr lang="de-CH" dirty="0"/>
          </a:p>
        </p:txBody>
      </p:sp>
      <p:sp>
        <p:nvSpPr>
          <p:cNvPr id="3" name="Inhaltsplatzhalter 2"/>
          <p:cNvSpPr>
            <a:spLocks noGrp="1"/>
          </p:cNvSpPr>
          <p:nvPr>
            <p:ph idx="1"/>
          </p:nvPr>
        </p:nvSpPr>
        <p:spPr/>
        <p:txBody>
          <a:bodyPr/>
          <a:lstStyle/>
          <a:p>
            <a:r>
              <a:rPr lang="de-CH" sz="2000" dirty="0" smtClean="0"/>
              <a:t>Aufenthalt mit oder ohne </a:t>
            </a:r>
            <a:r>
              <a:rPr lang="de-CH" sz="2000" dirty="0"/>
              <a:t>Erwerbstätigkeit</a:t>
            </a:r>
          </a:p>
          <a:p>
            <a:r>
              <a:rPr lang="de-CH" sz="2000" dirty="0" smtClean="0"/>
              <a:t>Familiennachzug</a:t>
            </a:r>
            <a:endParaRPr lang="de-CH" sz="2000" dirty="0"/>
          </a:p>
          <a:p>
            <a:r>
              <a:rPr lang="de-CH" sz="2000" dirty="0" smtClean="0"/>
              <a:t>Aus- </a:t>
            </a:r>
            <a:r>
              <a:rPr lang="de-CH" sz="2000" dirty="0"/>
              <a:t>und Weiterbildung</a:t>
            </a:r>
          </a:p>
          <a:p>
            <a:r>
              <a:rPr lang="de-CH" sz="2000" dirty="0" smtClean="0"/>
              <a:t>medizinische </a:t>
            </a:r>
            <a:r>
              <a:rPr lang="de-CH" sz="2000" dirty="0"/>
              <a:t>Behandlungen</a:t>
            </a:r>
          </a:p>
          <a:p>
            <a:r>
              <a:rPr lang="de-CH" sz="2000" dirty="0" smtClean="0"/>
              <a:t>Rentnerinnen </a:t>
            </a:r>
            <a:r>
              <a:rPr lang="de-CH" sz="2000" dirty="0"/>
              <a:t>und Rentner</a:t>
            </a:r>
          </a:p>
          <a:p>
            <a:r>
              <a:rPr lang="de-CH" sz="2000" dirty="0" smtClean="0"/>
              <a:t>Abweichungen </a:t>
            </a:r>
            <a:r>
              <a:rPr lang="de-CH" sz="2000" dirty="0"/>
              <a:t>von den Zulassungsvoraussetzungen</a:t>
            </a:r>
          </a:p>
          <a:p>
            <a:pPr lvl="1"/>
            <a:r>
              <a:rPr lang="de-CH" sz="2000" dirty="0" smtClean="0"/>
              <a:t>schwerwiegender </a:t>
            </a:r>
            <a:r>
              <a:rPr lang="de-CH" sz="2000" dirty="0"/>
              <a:t>persönlicher Härtefall </a:t>
            </a:r>
            <a:endParaRPr lang="de-CH" sz="2000" dirty="0" smtClean="0"/>
          </a:p>
          <a:p>
            <a:pPr lvl="1"/>
            <a:r>
              <a:rPr lang="de-CH" sz="2000" dirty="0" smtClean="0"/>
              <a:t>wichtige </a:t>
            </a:r>
            <a:r>
              <a:rPr lang="de-CH" sz="2000" dirty="0"/>
              <a:t>öffentliche Interessen</a:t>
            </a:r>
          </a:p>
          <a:p>
            <a:pPr lvl="1"/>
            <a:r>
              <a:rPr lang="de-CH" sz="2000" dirty="0" smtClean="0"/>
              <a:t>Pflege- </a:t>
            </a:r>
            <a:r>
              <a:rPr lang="de-CH" sz="2000" dirty="0"/>
              <a:t>und Adoptivkinder</a:t>
            </a:r>
          </a:p>
          <a:p>
            <a:pPr lvl="1"/>
            <a:r>
              <a:rPr lang="de-CH" sz="2000" dirty="0" smtClean="0"/>
              <a:t>Opfer </a:t>
            </a:r>
            <a:r>
              <a:rPr lang="de-CH" sz="2000" dirty="0"/>
              <a:t>und Zeuginnen und Zeugen von </a:t>
            </a:r>
            <a:r>
              <a:rPr lang="de-CH" sz="2000" dirty="0" smtClean="0"/>
              <a:t>Menschenhandel</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587317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b="1" dirty="0"/>
              <a:t>Erwerbstätigkeit von EU/EFTA-Staatsangehörigen</a:t>
            </a:r>
            <a:endParaRPr lang="de-CH" dirty="0"/>
          </a:p>
        </p:txBody>
      </p:sp>
      <p:sp>
        <p:nvSpPr>
          <p:cNvPr id="3" name="Inhaltsplatzhalter 2"/>
          <p:cNvSpPr>
            <a:spLocks noGrp="1"/>
          </p:cNvSpPr>
          <p:nvPr>
            <p:ph idx="1"/>
          </p:nvPr>
        </p:nvSpPr>
        <p:spPr/>
        <p:txBody>
          <a:bodyPr/>
          <a:lstStyle/>
          <a:p>
            <a:endParaRPr lang="de-CH" b="1" dirty="0"/>
          </a:p>
          <a:p>
            <a:r>
              <a:rPr lang="de-CH" sz="2000" dirty="0" smtClean="0"/>
              <a:t>Rechtsanspruch </a:t>
            </a:r>
            <a:r>
              <a:rPr lang="de-CH" sz="2000" dirty="0"/>
              <a:t>auf Zulassung zum Arbeitsmarkt</a:t>
            </a:r>
          </a:p>
          <a:p>
            <a:r>
              <a:rPr lang="de-CH" sz="2000" dirty="0" smtClean="0"/>
              <a:t>bei </a:t>
            </a:r>
            <a:r>
              <a:rPr lang="de-CH" sz="2000" dirty="0"/>
              <a:t>überjährigem oder unbefristetem Arbeitsvertrag wird </a:t>
            </a:r>
            <a:r>
              <a:rPr lang="de-CH" sz="2000" dirty="0" smtClean="0"/>
              <a:t>Aufenthaltsbewilligung B </a:t>
            </a:r>
            <a:r>
              <a:rPr lang="de-CH" sz="2000" dirty="0"/>
              <a:t>EU/EFTA erteilt (gültig 5 Jahre)</a:t>
            </a:r>
          </a:p>
          <a:p>
            <a:r>
              <a:rPr lang="de-CH" sz="2000" dirty="0" smtClean="0"/>
              <a:t>Anspruch </a:t>
            </a:r>
            <a:r>
              <a:rPr lang="de-CH" sz="2000" dirty="0"/>
              <a:t>auf Aufenthalt zur Stellensuche; die </a:t>
            </a:r>
            <a:r>
              <a:rPr lang="de-CH" sz="2000" dirty="0" smtClean="0"/>
              <a:t>ersten</a:t>
            </a:r>
            <a:br>
              <a:rPr lang="de-CH" sz="2000" dirty="0" smtClean="0"/>
            </a:br>
            <a:r>
              <a:rPr lang="de-CH" sz="2000" dirty="0" smtClean="0"/>
              <a:t>3 </a:t>
            </a:r>
            <a:r>
              <a:rPr lang="de-CH" sz="2000" dirty="0"/>
              <a:t>Monate </a:t>
            </a:r>
            <a:r>
              <a:rPr lang="de-CH" sz="2000" dirty="0" smtClean="0"/>
              <a:t>bewilligungsfrei, dann </a:t>
            </a:r>
            <a:r>
              <a:rPr lang="de-CH" sz="2000" dirty="0"/>
              <a:t>für 3 Monate Kurzaufenthaltsbewilligung L, verlängerbar um </a:t>
            </a:r>
            <a:r>
              <a:rPr lang="de-CH" sz="2000" dirty="0" smtClean="0"/>
              <a:t>weitere 6 </a:t>
            </a:r>
            <a:r>
              <a:rPr lang="de-CH" sz="2000" dirty="0"/>
              <a:t>Monate</a:t>
            </a:r>
          </a:p>
          <a:p>
            <a:r>
              <a:rPr lang="de-CH" sz="2000" dirty="0" smtClean="0"/>
              <a:t>Regeln </a:t>
            </a:r>
            <a:r>
              <a:rPr lang="de-CH" sz="2000" dirty="0"/>
              <a:t>des FZA gelten </a:t>
            </a:r>
            <a:r>
              <a:rPr lang="de-CH" sz="2000" dirty="0" smtClean="0"/>
              <a:t>für EU/EFTA-Staatsangehörige </a:t>
            </a:r>
            <a:r>
              <a:rPr lang="de-CH" sz="2000" dirty="0"/>
              <a:t>und deren Familienangehörige (</a:t>
            </a:r>
            <a:r>
              <a:rPr lang="de-CH" sz="2000" dirty="0" smtClean="0"/>
              <a:t>unabhängig von </a:t>
            </a:r>
            <a:r>
              <a:rPr lang="de-CH" sz="2000" dirty="0"/>
              <a:t>deren Staatsangehörigkeit)</a:t>
            </a:r>
          </a:p>
          <a:p>
            <a:r>
              <a:rPr lang="de-CH" sz="2000" dirty="0" smtClean="0"/>
              <a:t>Arbeitnehmer </a:t>
            </a:r>
            <a:r>
              <a:rPr lang="de-CH" sz="2000" dirty="0"/>
              <a:t>von Firmen aus EU/EFTA-Staaten, auch wenn </a:t>
            </a:r>
            <a:r>
              <a:rPr lang="de-CH" sz="2000" dirty="0" smtClean="0"/>
              <a:t>sie Drittstaatsangehörige sind</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97607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Erwerbstätigkeit von </a:t>
            </a:r>
            <a:r>
              <a:rPr lang="de-CH" b="1" dirty="0" smtClean="0"/>
              <a:t>Drittstaatsangehörigen</a:t>
            </a:r>
            <a:endParaRPr lang="de-CH" dirty="0"/>
          </a:p>
        </p:txBody>
      </p:sp>
      <p:sp>
        <p:nvSpPr>
          <p:cNvPr id="3" name="Inhaltsplatzhalter 2"/>
          <p:cNvSpPr>
            <a:spLocks noGrp="1"/>
          </p:cNvSpPr>
          <p:nvPr>
            <p:ph idx="1"/>
          </p:nvPr>
        </p:nvSpPr>
        <p:spPr/>
        <p:txBody>
          <a:bodyPr/>
          <a:lstStyle/>
          <a:p>
            <a:r>
              <a:rPr lang="de-CH" sz="2000" dirty="0" smtClean="0"/>
              <a:t>es </a:t>
            </a:r>
            <a:r>
              <a:rPr lang="de-CH" sz="2000" dirty="0"/>
              <a:t>gelten </a:t>
            </a:r>
            <a:r>
              <a:rPr lang="de-CH" sz="2000" dirty="0" err="1"/>
              <a:t>arbeitsmarktliche</a:t>
            </a:r>
            <a:r>
              <a:rPr lang="de-CH" sz="2000" dirty="0"/>
              <a:t> </a:t>
            </a:r>
            <a:r>
              <a:rPr lang="de-CH" sz="2000" dirty="0" smtClean="0"/>
              <a:t>Beschränkungen</a:t>
            </a:r>
          </a:p>
          <a:p>
            <a:endParaRPr lang="de-CH" sz="2000" dirty="0"/>
          </a:p>
          <a:p>
            <a:r>
              <a:rPr lang="de-CH" sz="2000" dirty="0" smtClean="0"/>
              <a:t>Neueinreise </a:t>
            </a:r>
            <a:r>
              <a:rPr lang="de-CH" sz="2000" dirty="0"/>
              <a:t>zwecks Erwerbstätigkeit ausgeschlossen, ausser für </a:t>
            </a:r>
            <a:r>
              <a:rPr lang="de-CH" sz="2000" dirty="0" smtClean="0"/>
              <a:t>qualifizierte Arbeitskräfte</a:t>
            </a:r>
          </a:p>
          <a:p>
            <a:endParaRPr lang="de-CH" sz="2000" dirty="0" smtClean="0"/>
          </a:p>
          <a:p>
            <a:r>
              <a:rPr lang="de-CH" sz="2000" dirty="0" smtClean="0"/>
              <a:t>bei </a:t>
            </a:r>
            <a:r>
              <a:rPr lang="de-CH" sz="2000" dirty="0"/>
              <a:t>erstmaligem Stellenantritt gilt</a:t>
            </a:r>
          </a:p>
          <a:p>
            <a:pPr marL="400050" lvl="1" indent="0">
              <a:buNone/>
            </a:pPr>
            <a:r>
              <a:rPr lang="de-CH" sz="2000" dirty="0"/>
              <a:t>– Vorrang der inländischen Arbeitnehmer</a:t>
            </a:r>
          </a:p>
          <a:p>
            <a:pPr marL="400050" lvl="1" indent="0">
              <a:buNone/>
            </a:pPr>
            <a:r>
              <a:rPr lang="de-CH" sz="2000" dirty="0"/>
              <a:t>– Kontrolle der orts- und branchenüblichen Lohn- und </a:t>
            </a:r>
            <a:r>
              <a:rPr lang="de-CH" sz="2000" dirty="0" smtClean="0"/>
              <a:t>   </a:t>
            </a:r>
            <a:br>
              <a:rPr lang="de-CH" sz="2000" dirty="0" smtClean="0"/>
            </a:br>
            <a:r>
              <a:rPr lang="de-CH" sz="2000" dirty="0" smtClean="0"/>
              <a:t>   Arbeitsbedingungen</a:t>
            </a:r>
            <a:endParaRPr lang="de-CH" sz="2000" dirty="0"/>
          </a:p>
          <a:p>
            <a:pPr marL="400050" lvl="1" indent="0">
              <a:buNone/>
            </a:pPr>
            <a:r>
              <a:rPr lang="de-CH" sz="2000" dirty="0"/>
              <a:t>– Einhaltung der Höchstzahlen (Kontingente)</a:t>
            </a:r>
          </a:p>
          <a:p>
            <a:pPr marL="400050" lvl="1" indent="0">
              <a:buNone/>
            </a:pPr>
            <a:r>
              <a:rPr lang="de-CH" sz="2000" dirty="0"/>
              <a:t>– Erfüllung der persönlichen </a:t>
            </a:r>
            <a:r>
              <a:rPr lang="de-CH" sz="2000" dirty="0" smtClean="0"/>
              <a:t>Voraussetzungen</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123695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Erwerbstätigkeit von </a:t>
            </a:r>
            <a:r>
              <a:rPr lang="de-CH" b="1" dirty="0" smtClean="0"/>
              <a:t>Drittstaatsangehörigen</a:t>
            </a:r>
            <a:endParaRPr lang="de-CH" dirty="0"/>
          </a:p>
        </p:txBody>
      </p:sp>
      <p:sp>
        <p:nvSpPr>
          <p:cNvPr id="3" name="Inhaltsplatzhalter 2"/>
          <p:cNvSpPr>
            <a:spLocks noGrp="1"/>
          </p:cNvSpPr>
          <p:nvPr>
            <p:ph idx="1"/>
          </p:nvPr>
        </p:nvSpPr>
        <p:spPr/>
        <p:txBody>
          <a:bodyPr/>
          <a:lstStyle/>
          <a:p>
            <a:r>
              <a:rPr lang="de-CH" sz="2000" dirty="0" smtClean="0"/>
              <a:t>gemäss </a:t>
            </a:r>
            <a:r>
              <a:rPr lang="de-CH" sz="2000" dirty="0"/>
              <a:t>VZAE dürfen die kantonalen Behörden die Bewilligung erst </a:t>
            </a:r>
            <a:r>
              <a:rPr lang="de-CH" sz="2000" dirty="0" smtClean="0"/>
              <a:t>nach positivem </a:t>
            </a:r>
            <a:r>
              <a:rPr lang="de-CH" sz="2000" dirty="0"/>
              <a:t>Vorentscheid der Arbeitsmarktbehörden </a:t>
            </a:r>
            <a:r>
              <a:rPr lang="de-CH" sz="2000" dirty="0" smtClean="0"/>
              <a:t>erteilen</a:t>
            </a:r>
          </a:p>
          <a:p>
            <a:endParaRPr lang="de-CH" sz="1000" dirty="0"/>
          </a:p>
          <a:p>
            <a:r>
              <a:rPr lang="de-CH" sz="2000" dirty="0" smtClean="0"/>
              <a:t>Im Aargau </a:t>
            </a:r>
            <a:r>
              <a:rPr lang="de-CH" sz="2000" dirty="0"/>
              <a:t>ist das MIKA Arbeitsmarkt- und </a:t>
            </a:r>
            <a:r>
              <a:rPr lang="de-CH" sz="2000" dirty="0" smtClean="0"/>
              <a:t>Bewilligungsbehörde</a:t>
            </a:r>
          </a:p>
          <a:p>
            <a:endParaRPr lang="de-CH" sz="1000" dirty="0"/>
          </a:p>
          <a:p>
            <a:r>
              <a:rPr lang="de-CH" sz="2000" dirty="0"/>
              <a:t>d</a:t>
            </a:r>
            <a:r>
              <a:rPr lang="de-CH" sz="2000" dirty="0" smtClean="0"/>
              <a:t>as </a:t>
            </a:r>
            <a:r>
              <a:rPr lang="de-CH" sz="2000" dirty="0"/>
              <a:t>MIKA ist somit zuständig für den </a:t>
            </a:r>
            <a:r>
              <a:rPr lang="de-CH" sz="2000" dirty="0" err="1"/>
              <a:t>arbeitsmarktlichen</a:t>
            </a:r>
            <a:r>
              <a:rPr lang="de-CH" sz="2000" dirty="0"/>
              <a:t> Vorentscheid sowie </a:t>
            </a:r>
            <a:r>
              <a:rPr lang="de-CH" sz="2000" dirty="0" smtClean="0"/>
              <a:t>die fremdenpolizeiliche Regelung</a:t>
            </a:r>
          </a:p>
          <a:p>
            <a:endParaRPr lang="de-CH" sz="1000" dirty="0"/>
          </a:p>
          <a:p>
            <a:r>
              <a:rPr lang="de-CH" sz="2000" dirty="0" smtClean="0"/>
              <a:t>das </a:t>
            </a:r>
            <a:r>
              <a:rPr lang="de-CH" sz="2000" dirty="0"/>
              <a:t>Stellenantrittsgesuch ist vom Arbeitgeber (nicht Arbeitnehmer) beim </a:t>
            </a:r>
            <a:r>
              <a:rPr lang="de-CH" sz="2000" dirty="0" smtClean="0"/>
              <a:t>MIKA einzureichen</a:t>
            </a:r>
          </a:p>
          <a:p>
            <a:endParaRPr lang="de-CH" sz="1000" dirty="0"/>
          </a:p>
          <a:p>
            <a:r>
              <a:rPr lang="de-CH" sz="2000" dirty="0" smtClean="0"/>
              <a:t>Stellenantritt </a:t>
            </a:r>
            <a:r>
              <a:rPr lang="de-CH" sz="2000" dirty="0"/>
              <a:t>ist erst nach Bewilligungserteilung erlaubt, Arbeitsaufnahme </a:t>
            </a:r>
            <a:r>
              <a:rPr lang="de-CH" sz="2000" dirty="0" smtClean="0"/>
              <a:t>davor ist </a:t>
            </a:r>
            <a:r>
              <a:rPr lang="de-CH" sz="2000" dirty="0"/>
              <a:t>strafbar</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86844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Anspruch auf </a:t>
            </a:r>
            <a:r>
              <a:rPr lang="de-CH" b="1" dirty="0" smtClean="0"/>
              <a:t>Familiennachzug</a:t>
            </a:r>
            <a:endParaRPr lang="de-CH" dirty="0"/>
          </a:p>
        </p:txBody>
      </p:sp>
      <p:sp>
        <p:nvSpPr>
          <p:cNvPr id="3" name="Inhaltsplatzhalter 2"/>
          <p:cNvSpPr>
            <a:spLocks noGrp="1"/>
          </p:cNvSpPr>
          <p:nvPr>
            <p:ph idx="1"/>
          </p:nvPr>
        </p:nvSpPr>
        <p:spPr/>
        <p:txBody>
          <a:bodyPr/>
          <a:lstStyle/>
          <a:p>
            <a:r>
              <a:rPr lang="de-CH" sz="2000" dirty="0" smtClean="0"/>
              <a:t>ausländische </a:t>
            </a:r>
            <a:r>
              <a:rPr lang="de-CH" sz="2000" dirty="0"/>
              <a:t>Ehegatten und ledige Kinder unter 18 Jahren von Schweizern</a:t>
            </a:r>
          </a:p>
          <a:p>
            <a:r>
              <a:rPr lang="de-CH" sz="2000" dirty="0" smtClean="0"/>
              <a:t>ausländische </a:t>
            </a:r>
            <a:r>
              <a:rPr lang="de-CH" sz="2000" dirty="0"/>
              <a:t>Familienangehörige von Schweizern, wenn sie im Besitz </a:t>
            </a:r>
            <a:r>
              <a:rPr lang="de-CH" sz="2000" dirty="0" smtClean="0"/>
              <a:t>einer dauerhaften </a:t>
            </a:r>
            <a:r>
              <a:rPr lang="de-CH" sz="2000" dirty="0"/>
              <a:t>Aufenthaltsbewilligung eines Staates sind, mit dem </a:t>
            </a:r>
            <a:r>
              <a:rPr lang="de-CH" sz="2000" dirty="0" smtClean="0"/>
              <a:t>ein Freizügigkeitsabkommen </a:t>
            </a:r>
            <a:r>
              <a:rPr lang="de-CH" sz="2000" dirty="0"/>
              <a:t>abgeschlossen wurde</a:t>
            </a:r>
          </a:p>
          <a:p>
            <a:r>
              <a:rPr lang="de-CH" sz="2000" dirty="0" smtClean="0"/>
              <a:t>Ehegatten </a:t>
            </a:r>
            <a:r>
              <a:rPr lang="de-CH" sz="2000" dirty="0"/>
              <a:t>und Verwandten in absteigender Linie, die noch nicht 21 Jahre </a:t>
            </a:r>
            <a:r>
              <a:rPr lang="de-CH" sz="2000" dirty="0" smtClean="0"/>
              <a:t>alt sind </a:t>
            </a:r>
            <a:r>
              <a:rPr lang="de-CH" sz="2000" dirty="0"/>
              <a:t>oder denen Unterhalt gewährt wird von EU/EFTA-Bürgern, </a:t>
            </a:r>
            <a:r>
              <a:rPr lang="de-CH" sz="2000" dirty="0" smtClean="0"/>
              <a:t>unabhängig von </a:t>
            </a:r>
            <a:r>
              <a:rPr lang="de-CH" sz="2000" dirty="0"/>
              <a:t>deren Bewilligung (L, B oder C)</a:t>
            </a:r>
          </a:p>
          <a:p>
            <a:r>
              <a:rPr lang="de-CH" sz="2000" dirty="0" smtClean="0"/>
              <a:t>ausländische </a:t>
            </a:r>
            <a:r>
              <a:rPr lang="de-CH" sz="2000" dirty="0"/>
              <a:t>Ehegatten und ledige Kinder unter 18 Jahren von Personen </a:t>
            </a:r>
            <a:r>
              <a:rPr lang="de-CH" sz="2000" dirty="0" smtClean="0"/>
              <a:t>mit Niederlassungsbewilligung</a:t>
            </a:r>
            <a:endParaRPr lang="de-CH" sz="2000" dirty="0"/>
          </a:p>
          <a:p>
            <a:r>
              <a:rPr lang="de-CH" sz="2000" dirty="0" smtClean="0"/>
              <a:t>Ehegatten</a:t>
            </a:r>
            <a:r>
              <a:rPr lang="de-CH" sz="2000" dirty="0"/>
              <a:t>, eingetragene Partner von Flüchtlingen und ihre </a:t>
            </a:r>
            <a:r>
              <a:rPr lang="de-CH" sz="2000" dirty="0" smtClean="0"/>
              <a:t>minderjährigen Kinder</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474718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47874"/>
            <a:ext cx="8229600" cy="652934"/>
          </a:xfrm>
        </p:spPr>
        <p:txBody>
          <a:bodyPr/>
          <a:lstStyle/>
          <a:p>
            <a:r>
              <a:rPr lang="de-CH" sz="2400" b="1" dirty="0"/>
              <a:t>Fristen für den Familiennachzug und Bewilligungserteilung</a:t>
            </a:r>
            <a:br>
              <a:rPr lang="de-CH" sz="2400" b="1" dirty="0"/>
            </a:br>
            <a:endParaRPr lang="de-CH" sz="2400" dirty="0"/>
          </a:p>
        </p:txBody>
      </p:sp>
      <p:sp>
        <p:nvSpPr>
          <p:cNvPr id="3" name="Inhaltsplatzhalter 2"/>
          <p:cNvSpPr>
            <a:spLocks noGrp="1"/>
          </p:cNvSpPr>
          <p:nvPr>
            <p:ph idx="1"/>
          </p:nvPr>
        </p:nvSpPr>
        <p:spPr>
          <a:xfrm>
            <a:off x="539552" y="1988840"/>
            <a:ext cx="8229600" cy="4525963"/>
          </a:xfrm>
        </p:spPr>
        <p:txBody>
          <a:bodyPr/>
          <a:lstStyle/>
          <a:p>
            <a:r>
              <a:rPr lang="de-CH" sz="2000" dirty="0" smtClean="0"/>
              <a:t>Anspruch </a:t>
            </a:r>
            <a:r>
              <a:rPr lang="de-CH" sz="2000" dirty="0"/>
              <a:t>auf Familiennachzug muss innerhalb von fünf Jahren </a:t>
            </a:r>
            <a:r>
              <a:rPr lang="de-CH" sz="2000" dirty="0" smtClean="0"/>
              <a:t>geltend gemacht </a:t>
            </a:r>
            <a:r>
              <a:rPr lang="de-CH" sz="2000" dirty="0"/>
              <a:t>werden</a:t>
            </a:r>
          </a:p>
          <a:p>
            <a:r>
              <a:rPr lang="de-CH" sz="2000" dirty="0" smtClean="0"/>
              <a:t>Kinder </a:t>
            </a:r>
            <a:r>
              <a:rPr lang="de-CH" sz="2000" dirty="0"/>
              <a:t>über 12 Jahre müssen innerhalb von zwölf Monaten </a:t>
            </a:r>
            <a:r>
              <a:rPr lang="de-CH" sz="2000" dirty="0" smtClean="0"/>
              <a:t>nachgezogen werden</a:t>
            </a:r>
            <a:endParaRPr lang="de-CH" sz="2000" dirty="0"/>
          </a:p>
          <a:p>
            <a:r>
              <a:rPr lang="de-CH" sz="2000" dirty="0" smtClean="0"/>
              <a:t>Ehegatten </a:t>
            </a:r>
            <a:r>
              <a:rPr lang="de-CH" sz="2000" dirty="0"/>
              <a:t>und Kinder über 12 Jahren erhalten die Aufenthaltsbewilligung</a:t>
            </a:r>
          </a:p>
          <a:p>
            <a:r>
              <a:rPr lang="de-CH" sz="2000" dirty="0" smtClean="0"/>
              <a:t>Kinder </a:t>
            </a:r>
            <a:r>
              <a:rPr lang="de-CH" sz="2000" dirty="0"/>
              <a:t>unter 12 Jahren erhalten direkt die Niederlassungsbewilligung</a:t>
            </a:r>
          </a:p>
          <a:p>
            <a:r>
              <a:rPr lang="de-CH" sz="2000" dirty="0" smtClean="0"/>
              <a:t>Anspruch </a:t>
            </a:r>
            <a:r>
              <a:rPr lang="de-CH" sz="2000" dirty="0"/>
              <a:t>auf Erteilung der Niederlassungsbewilligung für Ehegatten </a:t>
            </a:r>
            <a:r>
              <a:rPr lang="de-CH" sz="2000" dirty="0" smtClean="0"/>
              <a:t>nach ordnungsgemässen </a:t>
            </a:r>
            <a:r>
              <a:rPr lang="de-CH" sz="2000" dirty="0"/>
              <a:t>und ununterbrochenen Aufenthalt von fünf Jahren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690209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a:t>kein Anspruch auf </a:t>
            </a:r>
            <a:r>
              <a:rPr lang="de-CH" b="1" dirty="0" smtClean="0"/>
              <a:t>Familiennachzug</a:t>
            </a:r>
            <a:endParaRPr lang="de-CH" dirty="0"/>
          </a:p>
        </p:txBody>
      </p:sp>
      <p:sp>
        <p:nvSpPr>
          <p:cNvPr id="3" name="Inhaltsplatzhalter 2"/>
          <p:cNvSpPr>
            <a:spLocks noGrp="1"/>
          </p:cNvSpPr>
          <p:nvPr>
            <p:ph idx="1"/>
          </p:nvPr>
        </p:nvSpPr>
        <p:spPr>
          <a:xfrm>
            <a:off x="457200" y="1855365"/>
            <a:ext cx="8229600" cy="4525963"/>
          </a:xfrm>
        </p:spPr>
        <p:txBody>
          <a:bodyPr/>
          <a:lstStyle/>
          <a:p>
            <a:r>
              <a:rPr lang="de-CH" sz="2000" dirty="0" smtClean="0"/>
              <a:t>ausländische </a:t>
            </a:r>
            <a:r>
              <a:rPr lang="de-CH" sz="2000" dirty="0"/>
              <a:t>Ehegatten und ledige Kinder unter 18 Jahren von Personen </a:t>
            </a:r>
            <a:r>
              <a:rPr lang="de-CH" sz="2000" dirty="0" smtClean="0"/>
              <a:t>mit Aufenthaltsbewilligung</a:t>
            </a:r>
          </a:p>
          <a:p>
            <a:endParaRPr lang="de-CH" sz="2000" dirty="0"/>
          </a:p>
          <a:p>
            <a:r>
              <a:rPr lang="de-CH" sz="2000" dirty="0" smtClean="0"/>
              <a:t>ausländische </a:t>
            </a:r>
            <a:r>
              <a:rPr lang="de-CH" sz="2000" dirty="0"/>
              <a:t>Ehegatten und ledige Kinder unter 18 Jahren von Personen </a:t>
            </a:r>
            <a:r>
              <a:rPr lang="de-CH" sz="2000" dirty="0" smtClean="0"/>
              <a:t>mit Kurzaufenthaltsbewilligung</a:t>
            </a:r>
          </a:p>
          <a:p>
            <a:endParaRPr lang="de-CH" sz="2000" dirty="0"/>
          </a:p>
          <a:p>
            <a:r>
              <a:rPr lang="de-CH" sz="2000" dirty="0" smtClean="0"/>
              <a:t>Ehegatten </a:t>
            </a:r>
            <a:r>
              <a:rPr lang="de-CH" sz="2000" dirty="0"/>
              <a:t>und ledige Kinder unter 18 Jahren von vorläufig </a:t>
            </a:r>
            <a:r>
              <a:rPr lang="de-CH" sz="2000" dirty="0" smtClean="0"/>
              <a:t>aufgenommenen Personen </a:t>
            </a:r>
            <a:r>
              <a:rPr lang="de-CH" sz="2000" dirty="0"/>
              <a:t>und vorläufig aufgenommenen Flüchtlingen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20959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Bewilligung und Ausweis</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1138" y="4725144"/>
            <a:ext cx="84617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25144"/>
            <a:ext cx="85803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085" y="4725144"/>
            <a:ext cx="852602" cy="12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055" y="3239838"/>
            <a:ext cx="860509" cy="124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2519" y="3234722"/>
            <a:ext cx="855751" cy="125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6085" y="3212976"/>
            <a:ext cx="878565" cy="127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4093" y="1875250"/>
            <a:ext cx="834877" cy="119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0232" y="1875250"/>
            <a:ext cx="815817" cy="119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539552" y="2089879"/>
            <a:ext cx="4464496" cy="3139321"/>
          </a:xfrm>
          <a:prstGeom prst="rect">
            <a:avLst/>
          </a:prstGeom>
        </p:spPr>
        <p:txBody>
          <a:bodyPr wrap="square">
            <a:spAutoFit/>
          </a:bodyPr>
          <a:lstStyle/>
          <a:p>
            <a:pPr marL="285750" indent="-285750">
              <a:buFont typeface="Arial" panose="020B0604020202020204" pitchFamily="34" charset="0"/>
              <a:buChar char="•"/>
            </a:pPr>
            <a:r>
              <a:rPr lang="de-CH" dirty="0"/>
              <a:t>E</a:t>
            </a:r>
            <a:r>
              <a:rPr lang="de-CH" dirty="0" smtClean="0"/>
              <a:t>ine </a:t>
            </a:r>
            <a:r>
              <a:rPr lang="de-CH" dirty="0"/>
              <a:t>Bewilligung ist eine vom </a:t>
            </a:r>
            <a:r>
              <a:rPr lang="de-CH" dirty="0" smtClean="0"/>
              <a:t>Staat verliehene </a:t>
            </a:r>
            <a:r>
              <a:rPr lang="de-CH" dirty="0"/>
              <a:t>Erlaubnis, etwas zu </a:t>
            </a:r>
            <a:r>
              <a:rPr lang="de-CH" dirty="0" smtClean="0"/>
              <a:t>tun, z.B</a:t>
            </a:r>
            <a:r>
              <a:rPr lang="de-CH" dirty="0"/>
              <a:t>. sich als Ausländer in der </a:t>
            </a:r>
            <a:r>
              <a:rPr lang="de-CH" dirty="0" smtClean="0"/>
              <a:t>Schweiz aufzuhalten </a:t>
            </a:r>
            <a:r>
              <a:rPr lang="de-CH" dirty="0"/>
              <a:t>oder eine </a:t>
            </a:r>
            <a:r>
              <a:rPr lang="de-CH" dirty="0" smtClean="0"/>
              <a:t>Arbeitsstelle antreten </a:t>
            </a:r>
            <a:r>
              <a:rPr lang="de-CH" dirty="0"/>
              <a:t>zu </a:t>
            </a:r>
            <a:r>
              <a:rPr lang="de-CH" dirty="0" smtClean="0"/>
              <a:t>dürfen</a:t>
            </a:r>
          </a:p>
          <a:p>
            <a:endParaRPr lang="de-CH" dirty="0"/>
          </a:p>
          <a:p>
            <a:pPr marL="285750" indent="-285750">
              <a:buFont typeface="Arial" panose="020B0604020202020204" pitchFamily="34" charset="0"/>
              <a:buChar char="•"/>
            </a:pPr>
            <a:r>
              <a:rPr lang="de-CH" dirty="0"/>
              <a:t>E</a:t>
            </a:r>
            <a:r>
              <a:rPr lang="de-CH" dirty="0" smtClean="0"/>
              <a:t>in </a:t>
            </a:r>
            <a:r>
              <a:rPr lang="de-CH" dirty="0"/>
              <a:t>Ausweis ist ein </a:t>
            </a:r>
            <a:r>
              <a:rPr lang="de-CH" dirty="0" smtClean="0"/>
              <a:t>amtliches Dokument</a:t>
            </a:r>
            <a:r>
              <a:rPr lang="de-CH" dirty="0"/>
              <a:t>, mit dem sich der </a:t>
            </a:r>
            <a:r>
              <a:rPr lang="de-CH" dirty="0" smtClean="0"/>
              <a:t>Inhaber legitimieren </a:t>
            </a:r>
            <a:r>
              <a:rPr lang="de-CH" dirty="0"/>
              <a:t>kann und das </a:t>
            </a:r>
            <a:r>
              <a:rPr lang="de-CH" dirty="0" smtClean="0"/>
              <a:t>Angaben zur </a:t>
            </a:r>
            <a:r>
              <a:rPr lang="de-CH" dirty="0"/>
              <a:t>Gültigkeitsdauer und Art </a:t>
            </a:r>
            <a:r>
              <a:rPr lang="de-CH" dirty="0" smtClean="0"/>
              <a:t>der Bewilligung </a:t>
            </a:r>
            <a:r>
              <a:rPr lang="de-CH" dirty="0"/>
              <a:t>enthält</a:t>
            </a:r>
          </a:p>
        </p:txBody>
      </p:sp>
    </p:spTree>
    <p:extLst>
      <p:ext uri="{BB962C8B-B14F-4D97-AF65-F5344CB8AC3E}">
        <p14:creationId xmlns:p14="http://schemas.microsoft.com/office/powerpoint/2010/main" val="2628953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Aufenthaltsbewilligung B </a:t>
            </a:r>
            <a:r>
              <a:rPr lang="de-CH" b="1" dirty="0" smtClean="0"/>
              <a:t>EU/EFTA</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348881"/>
            <a:ext cx="3459901"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427984" y="1772816"/>
            <a:ext cx="3888432" cy="3693319"/>
          </a:xfrm>
          <a:prstGeom prst="rect">
            <a:avLst/>
          </a:prstGeom>
        </p:spPr>
        <p:txBody>
          <a:bodyPr wrap="square">
            <a:spAutoFit/>
          </a:bodyPr>
          <a:lstStyle/>
          <a:p>
            <a:pPr marL="285750" indent="-285750">
              <a:buFont typeface="Arial" panose="020B0604020202020204" pitchFamily="34" charset="0"/>
              <a:buChar char="•"/>
            </a:pPr>
            <a:r>
              <a:rPr lang="de-CH" dirty="0" smtClean="0"/>
              <a:t>unbefristeter </a:t>
            </a:r>
            <a:r>
              <a:rPr lang="de-CH" dirty="0"/>
              <a:t>oder mehr als 365 </a:t>
            </a:r>
            <a:r>
              <a:rPr lang="de-CH" dirty="0" smtClean="0"/>
              <a:t>Tage gültiger </a:t>
            </a:r>
            <a:r>
              <a:rPr lang="de-CH" dirty="0"/>
              <a:t>Arbeitsvertrag </a:t>
            </a:r>
            <a:r>
              <a:rPr lang="de-CH" b="1" i="1" dirty="0"/>
              <a:t>oder </a:t>
            </a:r>
            <a:r>
              <a:rPr lang="de-CH" dirty="0" smtClean="0"/>
              <a:t>genügend finanzielle </a:t>
            </a:r>
            <a:r>
              <a:rPr lang="de-CH" dirty="0"/>
              <a:t>Mittel </a:t>
            </a:r>
            <a:endParaRPr lang="de-CH" dirty="0" smtClean="0"/>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gilt </a:t>
            </a:r>
            <a:r>
              <a:rPr lang="de-CH" dirty="0"/>
              <a:t>für die ganze </a:t>
            </a:r>
            <a:r>
              <a:rPr lang="de-CH" dirty="0" smtClean="0"/>
              <a:t>Schweiz</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 </a:t>
            </a:r>
            <a:r>
              <a:rPr lang="de-CH" dirty="0"/>
              <a:t>von fünf </a:t>
            </a:r>
            <a:r>
              <a:rPr lang="de-CH" dirty="0" smtClean="0"/>
              <a:t>Jahren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Anspruch </a:t>
            </a:r>
            <a:r>
              <a:rPr lang="de-CH" dirty="0"/>
              <a:t>auf </a:t>
            </a:r>
            <a:r>
              <a:rPr lang="de-CH" dirty="0" smtClean="0"/>
              <a:t>Familiennachzug</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auch </a:t>
            </a:r>
            <a:r>
              <a:rPr lang="de-CH" dirty="0"/>
              <a:t>für Drittstaatsangehörige, </a:t>
            </a:r>
            <a:r>
              <a:rPr lang="de-CH" dirty="0" smtClean="0"/>
              <a:t>die Familienangehörige </a:t>
            </a:r>
            <a:r>
              <a:rPr lang="de-CH" dirty="0"/>
              <a:t>von </a:t>
            </a:r>
            <a:r>
              <a:rPr lang="de-CH" dirty="0" smtClean="0"/>
              <a:t>EU/EFTA Bürgern sind</a:t>
            </a:r>
            <a:endParaRPr lang="de-CH" dirty="0"/>
          </a:p>
        </p:txBody>
      </p:sp>
    </p:spTree>
    <p:extLst>
      <p:ext uri="{BB962C8B-B14F-4D97-AF65-F5344CB8AC3E}">
        <p14:creationId xmlns:p14="http://schemas.microsoft.com/office/powerpoint/2010/main" val="1052000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Niederlassungsbewilligung C </a:t>
            </a:r>
            <a:r>
              <a:rPr lang="de-CH" b="1" dirty="0" smtClean="0"/>
              <a:t>EU/EFTA</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196" y="2276872"/>
            <a:ext cx="356474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716016" y="1844824"/>
            <a:ext cx="3960440" cy="3970318"/>
          </a:xfrm>
          <a:prstGeom prst="rect">
            <a:avLst/>
          </a:prstGeom>
        </p:spPr>
        <p:txBody>
          <a:bodyPr wrap="square">
            <a:spAutoFit/>
          </a:bodyPr>
          <a:lstStyle/>
          <a:p>
            <a:pPr marL="285750" indent="-285750">
              <a:buFont typeface="Arial" panose="020B0604020202020204" pitchFamily="34" charset="0"/>
              <a:buChar char="•"/>
            </a:pPr>
            <a:r>
              <a:rPr lang="de-CH" dirty="0" smtClean="0"/>
              <a:t>unbefristet </a:t>
            </a:r>
            <a:r>
              <a:rPr lang="de-CH" dirty="0"/>
              <a:t>und </a:t>
            </a:r>
            <a:r>
              <a:rPr lang="de-CH" dirty="0" smtClean="0"/>
              <a:t>ohne Bedingungen</a:t>
            </a:r>
            <a:r>
              <a:rPr lang="de-CH" dirty="0"/>
              <a:t> </a:t>
            </a:r>
            <a:r>
              <a:rPr lang="de-CH" dirty="0" smtClean="0"/>
              <a:t>erteilt </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gilt </a:t>
            </a:r>
            <a:r>
              <a:rPr lang="de-CH" dirty="0"/>
              <a:t>für die ganze </a:t>
            </a:r>
            <a:r>
              <a:rPr lang="de-CH" dirty="0" smtClean="0"/>
              <a:t>Schweiz</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Kontrollfrist </a:t>
            </a:r>
            <a:r>
              <a:rPr lang="de-CH" dirty="0"/>
              <a:t>von fünf </a:t>
            </a:r>
            <a:r>
              <a:rPr lang="de-CH" dirty="0" smtClean="0"/>
              <a:t>Jahren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Anspruch </a:t>
            </a:r>
            <a:r>
              <a:rPr lang="de-CH" dirty="0"/>
              <a:t>auf </a:t>
            </a:r>
            <a:r>
              <a:rPr lang="de-CH" dirty="0" smtClean="0"/>
              <a:t>Familiennachzug</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kann </a:t>
            </a:r>
            <a:r>
              <a:rPr lang="de-CH" dirty="0"/>
              <a:t>4 Jahre aufrechterhalten </a:t>
            </a:r>
            <a:r>
              <a:rPr lang="de-CH" dirty="0" smtClean="0"/>
              <a:t>werden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Erteilung </a:t>
            </a:r>
            <a:r>
              <a:rPr lang="de-CH" dirty="0"/>
              <a:t>bemisst sich nach </a:t>
            </a:r>
            <a:r>
              <a:rPr lang="de-CH" dirty="0" err="1"/>
              <a:t>AuG</a:t>
            </a:r>
            <a:r>
              <a:rPr lang="de-CH" dirty="0"/>
              <a:t> </a:t>
            </a:r>
            <a:r>
              <a:rPr lang="de-CH" dirty="0" smtClean="0"/>
              <a:t>und Niederlassungsvereinbarung</a:t>
            </a:r>
            <a:endParaRPr lang="de-CH" dirty="0"/>
          </a:p>
        </p:txBody>
      </p:sp>
    </p:spTree>
    <p:extLst>
      <p:ext uri="{BB962C8B-B14F-4D97-AF65-F5344CB8AC3E}">
        <p14:creationId xmlns:p14="http://schemas.microsoft.com/office/powerpoint/2010/main" val="966330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Ablauf (1</a:t>
            </a:r>
            <a:r>
              <a:rPr lang="de-CH" dirty="0" smtClean="0"/>
              <a:t>)</a:t>
            </a:r>
            <a:endParaRPr lang="de-CH" dirty="0"/>
          </a:p>
        </p:txBody>
      </p:sp>
      <p:sp>
        <p:nvSpPr>
          <p:cNvPr id="3" name="Textfeld 2"/>
          <p:cNvSpPr txBox="1"/>
          <p:nvPr/>
        </p:nvSpPr>
        <p:spPr>
          <a:xfrm>
            <a:off x="683568" y="1988840"/>
            <a:ext cx="7071808" cy="3785652"/>
          </a:xfrm>
          <a:prstGeom prst="rect">
            <a:avLst/>
          </a:prstGeom>
          <a:noFill/>
        </p:spPr>
        <p:txBody>
          <a:bodyPr wrap="none" rtlCol="0">
            <a:spAutoFit/>
          </a:bodyPr>
          <a:lstStyle/>
          <a:p>
            <a:r>
              <a:rPr lang="de-CH" sz="2400" dirty="0" smtClean="0"/>
              <a:t>Begrüssung</a:t>
            </a:r>
          </a:p>
          <a:p>
            <a:r>
              <a:rPr lang="de-CH" sz="2400" dirty="0" smtClean="0"/>
              <a:t>Lernziele und Ablauf:</a:t>
            </a:r>
          </a:p>
          <a:p>
            <a:endParaRPr lang="de-CH" sz="2400" dirty="0" smtClean="0"/>
          </a:p>
          <a:p>
            <a:endParaRPr lang="de-CH" sz="2400" dirty="0" smtClean="0"/>
          </a:p>
          <a:p>
            <a:r>
              <a:rPr lang="de-CH" sz="2400" dirty="0" smtClean="0"/>
              <a:t>Niederlassung und Aufenthalt Schweizerinnen und</a:t>
            </a:r>
            <a:br>
              <a:rPr lang="de-CH" sz="2400" dirty="0" smtClean="0"/>
            </a:br>
            <a:r>
              <a:rPr lang="de-CH" sz="2400" dirty="0" smtClean="0"/>
              <a:t>Schweizer</a:t>
            </a:r>
          </a:p>
          <a:p>
            <a:pPr marL="633413">
              <a:buFont typeface="Arial" pitchFamily="34" charset="0"/>
              <a:buChar char="•"/>
            </a:pPr>
            <a:r>
              <a:rPr lang="de-CH" sz="2400" dirty="0" smtClean="0"/>
              <a:t>	</a:t>
            </a:r>
            <a:r>
              <a:rPr lang="de-CH" sz="2400" dirty="0" smtClean="0"/>
              <a:t>Input</a:t>
            </a:r>
          </a:p>
          <a:p>
            <a:pPr marL="633413">
              <a:buFont typeface="Arial" pitchFamily="34" charset="0"/>
              <a:buChar char="•"/>
            </a:pPr>
            <a:r>
              <a:rPr lang="de-CH" sz="2400" dirty="0"/>
              <a:t> </a:t>
            </a:r>
            <a:r>
              <a:rPr lang="de-CH" sz="2400" dirty="0" smtClean="0"/>
              <a:t> Fallaufgaben / Fragebogen</a:t>
            </a:r>
            <a:endParaRPr lang="de-CH" sz="2400" dirty="0" smtClean="0"/>
          </a:p>
          <a:p>
            <a:pPr marL="633413"/>
            <a:r>
              <a:rPr lang="de-CH" sz="2400" dirty="0" smtClean="0"/>
              <a:t>		</a:t>
            </a:r>
          </a:p>
          <a:p>
            <a:r>
              <a:rPr lang="de-CH" sz="2400" dirty="0" smtClean="0"/>
              <a:t>	</a:t>
            </a:r>
            <a:endParaRPr lang="de-CH" sz="2400"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Aufenthaltsbewilligung </a:t>
            </a:r>
            <a:r>
              <a:rPr lang="de-CH" b="1" dirty="0" err="1"/>
              <a:t>Ci</a:t>
            </a:r>
            <a:r>
              <a:rPr lang="de-CH" b="1" dirty="0"/>
              <a:t> </a:t>
            </a:r>
            <a:r>
              <a:rPr lang="de-CH" b="1" dirty="0" smtClean="0"/>
              <a:t>EU/EFTA</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2176030"/>
            <a:ext cx="3672407" cy="252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427984" y="1844824"/>
            <a:ext cx="4176464" cy="3416320"/>
          </a:xfrm>
          <a:prstGeom prst="rect">
            <a:avLst/>
          </a:prstGeom>
        </p:spPr>
        <p:txBody>
          <a:bodyPr wrap="square">
            <a:spAutoFit/>
          </a:bodyPr>
          <a:lstStyle/>
          <a:p>
            <a:pPr marL="285750" indent="-285750">
              <a:buFont typeface="Arial" panose="020B0604020202020204" pitchFamily="34" charset="0"/>
              <a:buChar char="•"/>
            </a:pPr>
            <a:r>
              <a:rPr lang="de-CH" dirty="0" smtClean="0"/>
              <a:t>für </a:t>
            </a:r>
            <a:r>
              <a:rPr lang="de-CH" dirty="0"/>
              <a:t>Familienangehörige </a:t>
            </a:r>
            <a:r>
              <a:rPr lang="de-CH" dirty="0" smtClean="0"/>
              <a:t>von Beamten</a:t>
            </a:r>
            <a:r>
              <a:rPr lang="de-CH" dirty="0"/>
              <a:t> </a:t>
            </a:r>
            <a:r>
              <a:rPr lang="de-CH" dirty="0" smtClean="0"/>
              <a:t>intergouvernementaler Organisationen und </a:t>
            </a:r>
            <a:r>
              <a:rPr lang="de-CH" dirty="0"/>
              <a:t>für Mitglieder </a:t>
            </a:r>
            <a:r>
              <a:rPr lang="de-CH" dirty="0" smtClean="0"/>
              <a:t>ausländischer Vertretungen</a:t>
            </a:r>
            <a:r>
              <a:rPr lang="de-CH" dirty="0"/>
              <a:t>, wenn sie einer </a:t>
            </a:r>
            <a:r>
              <a:rPr lang="de-CH" dirty="0" smtClean="0"/>
              <a:t>Arbeit nachgehen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sind </a:t>
            </a:r>
            <a:r>
              <a:rPr lang="de-CH" dirty="0"/>
              <a:t>sie nicht erwerbstätig, haben </a:t>
            </a:r>
            <a:r>
              <a:rPr lang="de-CH" dirty="0" smtClean="0"/>
              <a:t>sie einen </a:t>
            </a:r>
            <a:r>
              <a:rPr lang="de-CH" dirty="0"/>
              <a:t>Ausweis des </a:t>
            </a:r>
            <a:r>
              <a:rPr lang="de-CH" dirty="0" smtClean="0"/>
              <a:t>EDA</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 </a:t>
            </a:r>
            <a:r>
              <a:rPr lang="de-CH" dirty="0"/>
              <a:t>auf die Dauer der </a:t>
            </a:r>
            <a:r>
              <a:rPr lang="de-CH" dirty="0" smtClean="0"/>
              <a:t>Funktion des </a:t>
            </a:r>
            <a:r>
              <a:rPr lang="de-CH" dirty="0"/>
              <a:t>Hauptinhabers beschränkt</a:t>
            </a:r>
          </a:p>
        </p:txBody>
      </p:sp>
    </p:spTree>
    <p:extLst>
      <p:ext uri="{BB962C8B-B14F-4D97-AF65-F5344CB8AC3E}">
        <p14:creationId xmlns:p14="http://schemas.microsoft.com/office/powerpoint/2010/main" val="9532083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a:t>Grenzgängerbewilligung</a:t>
            </a:r>
            <a:r>
              <a:rPr lang="de-CH" b="1" dirty="0"/>
              <a:t> G </a:t>
            </a:r>
            <a:r>
              <a:rPr lang="de-CH" b="1" dirty="0" smtClean="0"/>
              <a:t>EU/EFTA</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3384376" cy="232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499992" y="2078846"/>
            <a:ext cx="3888432" cy="2862322"/>
          </a:xfrm>
          <a:prstGeom prst="rect">
            <a:avLst/>
          </a:prstGeom>
        </p:spPr>
        <p:txBody>
          <a:bodyPr wrap="square">
            <a:spAutoFit/>
          </a:bodyPr>
          <a:lstStyle/>
          <a:p>
            <a:pPr marL="285750" indent="-285750">
              <a:buFont typeface="Arial" panose="020B0604020202020204" pitchFamily="34" charset="0"/>
              <a:buChar char="•"/>
            </a:pPr>
            <a:r>
              <a:rPr lang="de-CH" dirty="0" smtClean="0"/>
              <a:t>für </a:t>
            </a:r>
            <a:r>
              <a:rPr lang="de-CH" dirty="0"/>
              <a:t>Ausländer, die ihren Wohnsitz </a:t>
            </a:r>
            <a:r>
              <a:rPr lang="de-CH" dirty="0" smtClean="0"/>
              <a:t>im Ausland </a:t>
            </a:r>
            <a:r>
              <a:rPr lang="de-CH" dirty="0"/>
              <a:t>haben und in der </a:t>
            </a:r>
            <a:r>
              <a:rPr lang="de-CH" dirty="0" smtClean="0"/>
              <a:t>Schweiz arbeiten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wöchentliche </a:t>
            </a:r>
            <a:r>
              <a:rPr lang="de-CH" dirty="0"/>
              <a:t>Rückkehr </a:t>
            </a:r>
            <a:r>
              <a:rPr lang="de-CH" dirty="0" smtClean="0"/>
              <a:t>erforderlich</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 </a:t>
            </a:r>
            <a:r>
              <a:rPr lang="de-CH" dirty="0"/>
              <a:t>von fünf Jahren </a:t>
            </a:r>
            <a:r>
              <a:rPr lang="de-CH" dirty="0" smtClean="0"/>
              <a:t>mit überjährigem oder unbefristetem</a:t>
            </a:r>
            <a:r>
              <a:rPr lang="de-CH" dirty="0"/>
              <a:t> </a:t>
            </a:r>
            <a:r>
              <a:rPr lang="de-CH" dirty="0" smtClean="0"/>
              <a:t>Arbeitsvertrag</a:t>
            </a:r>
            <a:endParaRPr lang="de-CH" dirty="0"/>
          </a:p>
        </p:txBody>
      </p:sp>
    </p:spTree>
    <p:extLst>
      <p:ext uri="{BB962C8B-B14F-4D97-AF65-F5344CB8AC3E}">
        <p14:creationId xmlns:p14="http://schemas.microsoft.com/office/powerpoint/2010/main" val="2925733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Kurzaufenthaltsbewilligung L </a:t>
            </a:r>
            <a:r>
              <a:rPr lang="de-CH" b="1" dirty="0" smtClean="0"/>
              <a:t>EU/EFTA</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329086"/>
            <a:ext cx="3383877" cy="23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211960" y="2017871"/>
            <a:ext cx="3672408" cy="3139321"/>
          </a:xfrm>
          <a:prstGeom prst="rect">
            <a:avLst/>
          </a:prstGeom>
        </p:spPr>
        <p:txBody>
          <a:bodyPr wrap="square">
            <a:spAutoFit/>
          </a:bodyPr>
          <a:lstStyle/>
          <a:p>
            <a:pPr marL="285750" indent="-285750">
              <a:buFont typeface="Arial" panose="020B0604020202020204" pitchFamily="34" charset="0"/>
              <a:buChar char="•"/>
            </a:pPr>
            <a:r>
              <a:rPr lang="de-CH" dirty="0" smtClean="0"/>
              <a:t>Arbeitsverhältnis </a:t>
            </a:r>
            <a:r>
              <a:rPr lang="de-CH" dirty="0"/>
              <a:t>zwischen 3 </a:t>
            </a:r>
            <a:r>
              <a:rPr lang="de-CH" dirty="0" smtClean="0"/>
              <a:t>Monaten und </a:t>
            </a:r>
            <a:r>
              <a:rPr lang="de-CH" dirty="0"/>
              <a:t>einem Jahr </a:t>
            </a:r>
            <a:r>
              <a:rPr lang="de-CH" b="1" i="1" dirty="0"/>
              <a:t>oder </a:t>
            </a:r>
            <a:r>
              <a:rPr lang="de-CH" dirty="0" smtClean="0"/>
              <a:t>Stellensuche</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gilt </a:t>
            </a:r>
            <a:r>
              <a:rPr lang="de-CH" dirty="0"/>
              <a:t>für die ganze </a:t>
            </a:r>
            <a:r>
              <a:rPr lang="de-CH" dirty="0" smtClean="0"/>
              <a:t>Schweiz</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 </a:t>
            </a:r>
            <a:r>
              <a:rPr lang="de-CH" dirty="0"/>
              <a:t>für vorgesehene </a:t>
            </a:r>
            <a:r>
              <a:rPr lang="de-CH" dirty="0" smtClean="0"/>
              <a:t>Aufenthaltsdauer, Verlängerung </a:t>
            </a:r>
            <a:r>
              <a:rPr lang="de-CH" dirty="0"/>
              <a:t>ist </a:t>
            </a:r>
            <a:r>
              <a:rPr lang="de-CH" dirty="0" smtClean="0"/>
              <a:t>möglich</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 </a:t>
            </a:r>
            <a:r>
              <a:rPr lang="de-CH" dirty="0"/>
              <a:t>Anspruch auf Familiennachzug</a:t>
            </a:r>
          </a:p>
        </p:txBody>
      </p:sp>
    </p:spTree>
    <p:extLst>
      <p:ext uri="{BB962C8B-B14F-4D97-AF65-F5344CB8AC3E}">
        <p14:creationId xmlns:p14="http://schemas.microsoft.com/office/powerpoint/2010/main" val="12955585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Aufenthaltsbewilligung B</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1113" y="2564904"/>
            <a:ext cx="1512168" cy="217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223672"/>
            <a:ext cx="2026263" cy="127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3" y="3725043"/>
            <a:ext cx="2049303" cy="128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5"/>
          <p:cNvCxnSpPr/>
          <p:nvPr/>
        </p:nvCxnSpPr>
        <p:spPr>
          <a:xfrm flipH="1">
            <a:off x="611560" y="2420888"/>
            <a:ext cx="1512168"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539552" y="2420888"/>
            <a:ext cx="1584176"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4572000" y="1827628"/>
            <a:ext cx="4176464" cy="4093428"/>
          </a:xfrm>
          <a:prstGeom prst="rect">
            <a:avLst/>
          </a:prstGeom>
        </p:spPr>
        <p:txBody>
          <a:bodyPr wrap="square">
            <a:spAutoFit/>
          </a:bodyPr>
          <a:lstStyle/>
          <a:p>
            <a:pPr marL="285750" indent="-285750">
              <a:buFont typeface="Arial" panose="020B0604020202020204" pitchFamily="34" charset="0"/>
              <a:buChar char="•"/>
            </a:pPr>
            <a:r>
              <a:rPr lang="de-CH" dirty="0" smtClean="0"/>
              <a:t>für unbefristeten Aufenthalt</a:t>
            </a:r>
          </a:p>
          <a:p>
            <a:pPr marL="285750" indent="-285750">
              <a:buFont typeface="Arial" panose="020B0604020202020204" pitchFamily="34" charset="0"/>
              <a:buChar char="•"/>
            </a:pPr>
            <a:endParaRPr lang="de-CH" sz="1100" dirty="0" smtClean="0"/>
          </a:p>
          <a:p>
            <a:pPr marL="285750" indent="-285750">
              <a:buFont typeface="Arial" panose="020B0604020202020204" pitchFamily="34" charset="0"/>
              <a:buChar char="•"/>
            </a:pPr>
            <a:r>
              <a:rPr lang="de-CH" dirty="0" smtClean="0"/>
              <a:t>Gültigkeitsdauer </a:t>
            </a:r>
            <a:r>
              <a:rPr lang="de-CH" dirty="0"/>
              <a:t>von einem </a:t>
            </a:r>
            <a:r>
              <a:rPr lang="de-CH" dirty="0" smtClean="0"/>
              <a:t>Jahr</a:t>
            </a:r>
          </a:p>
          <a:p>
            <a:pPr marL="285750" indent="-285750">
              <a:buFont typeface="Arial" panose="020B0604020202020204" pitchFamily="34" charset="0"/>
              <a:buChar char="•"/>
            </a:pPr>
            <a:endParaRPr lang="de-CH" sz="1100" dirty="0"/>
          </a:p>
          <a:p>
            <a:pPr marL="285750" indent="-285750">
              <a:buFont typeface="Arial" panose="020B0604020202020204" pitchFamily="34" charset="0"/>
              <a:buChar char="•"/>
            </a:pPr>
            <a:r>
              <a:rPr lang="de-CH" dirty="0" smtClean="0"/>
              <a:t>im </a:t>
            </a:r>
            <a:r>
              <a:rPr lang="de-CH" dirty="0"/>
              <a:t>Normalfall jährliche </a:t>
            </a:r>
            <a:r>
              <a:rPr lang="de-CH" dirty="0" smtClean="0"/>
              <a:t>Erneuerung, sofern </a:t>
            </a:r>
            <a:r>
              <a:rPr lang="de-CH" dirty="0"/>
              <a:t>nicht Gründe (z.B. </a:t>
            </a:r>
            <a:r>
              <a:rPr lang="de-CH" dirty="0" smtClean="0"/>
              <a:t>Straftaten, Fürsorgeabhängigkeit, Arbeitsmarkt) dagegen sprechen</a:t>
            </a:r>
          </a:p>
          <a:p>
            <a:pPr marL="285750" indent="-285750">
              <a:buFont typeface="Arial" panose="020B0604020202020204" pitchFamily="34" charset="0"/>
              <a:buChar char="•"/>
            </a:pPr>
            <a:endParaRPr lang="de-CH" sz="1100" dirty="0"/>
          </a:p>
          <a:p>
            <a:pPr marL="285750" indent="-285750">
              <a:buFont typeface="Arial" panose="020B0604020202020204" pitchFamily="34" charset="0"/>
              <a:buChar char="•"/>
            </a:pPr>
            <a:r>
              <a:rPr lang="de-CH" dirty="0" smtClean="0"/>
              <a:t>Familiennachzug </a:t>
            </a:r>
            <a:r>
              <a:rPr lang="de-CH" dirty="0"/>
              <a:t>kann </a:t>
            </a:r>
            <a:r>
              <a:rPr lang="de-CH" dirty="0" smtClean="0"/>
              <a:t>bewilligt werden</a:t>
            </a:r>
          </a:p>
          <a:p>
            <a:pPr marL="285750" indent="-285750">
              <a:buFont typeface="Arial" panose="020B0604020202020204" pitchFamily="34" charset="0"/>
              <a:buChar char="•"/>
            </a:pPr>
            <a:endParaRPr lang="de-CH" sz="1100" dirty="0"/>
          </a:p>
          <a:p>
            <a:pPr marL="285750" indent="-285750">
              <a:buFont typeface="Arial" panose="020B0604020202020204" pitchFamily="34" charset="0"/>
              <a:buChar char="•"/>
            </a:pPr>
            <a:r>
              <a:rPr lang="de-CH" dirty="0" smtClean="0"/>
              <a:t>Anspruch Kantonswechsel</a:t>
            </a:r>
          </a:p>
          <a:p>
            <a:pPr marL="285750" indent="-285750">
              <a:buFont typeface="Arial" panose="020B0604020202020204" pitchFamily="34" charset="0"/>
              <a:buChar char="•"/>
            </a:pPr>
            <a:endParaRPr lang="de-CH" sz="1100" dirty="0"/>
          </a:p>
          <a:p>
            <a:pPr marL="285750" indent="-285750">
              <a:buFont typeface="Arial" panose="020B0604020202020204" pitchFamily="34" charset="0"/>
              <a:buChar char="•"/>
            </a:pPr>
            <a:r>
              <a:rPr lang="de-CH" dirty="0" smtClean="0"/>
              <a:t>Stellenwechsel </a:t>
            </a:r>
            <a:r>
              <a:rPr lang="de-CH" dirty="0"/>
              <a:t>nicht bewilligungspflichtig</a:t>
            </a:r>
          </a:p>
        </p:txBody>
      </p:sp>
    </p:spTree>
    <p:extLst>
      <p:ext uri="{BB962C8B-B14F-4D97-AF65-F5344CB8AC3E}">
        <p14:creationId xmlns:p14="http://schemas.microsoft.com/office/powerpoint/2010/main" val="595986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Niederlassungsbewilligung C</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6969"/>
            <a:ext cx="1772862" cy="255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645024"/>
            <a:ext cx="2318607" cy="145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805" y="1916832"/>
            <a:ext cx="22845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5131610" y="1772816"/>
            <a:ext cx="3672408" cy="3970318"/>
          </a:xfrm>
          <a:prstGeom prst="rect">
            <a:avLst/>
          </a:prstGeom>
        </p:spPr>
        <p:txBody>
          <a:bodyPr wrap="square">
            <a:spAutoFit/>
          </a:bodyPr>
          <a:lstStyle/>
          <a:p>
            <a:pPr marL="285750" indent="-285750">
              <a:buFont typeface="Arial" panose="020B0604020202020204" pitchFamily="34" charset="0"/>
              <a:buChar char="•"/>
            </a:pPr>
            <a:r>
              <a:rPr lang="de-CH" dirty="0"/>
              <a:t>unbefristet und ohne </a:t>
            </a:r>
            <a:r>
              <a:rPr lang="de-CH" dirty="0" smtClean="0"/>
              <a:t>Bedingungen erteilt</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gilt </a:t>
            </a:r>
            <a:r>
              <a:rPr lang="de-CH" dirty="0"/>
              <a:t>für die ganze </a:t>
            </a:r>
            <a:r>
              <a:rPr lang="de-CH" dirty="0" smtClean="0"/>
              <a:t>Schweiz</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Kontrollfrist </a:t>
            </a:r>
            <a:r>
              <a:rPr lang="de-CH" dirty="0"/>
              <a:t>von fünf </a:t>
            </a:r>
            <a:r>
              <a:rPr lang="de-CH" dirty="0" smtClean="0"/>
              <a:t>Jahren</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kann </a:t>
            </a:r>
            <a:r>
              <a:rPr lang="de-CH" dirty="0"/>
              <a:t>4 Jahre aufrechterhalten </a:t>
            </a:r>
            <a:r>
              <a:rPr lang="de-CH" dirty="0" smtClean="0"/>
              <a:t>werden</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Anspruch </a:t>
            </a:r>
            <a:r>
              <a:rPr lang="de-CH" dirty="0"/>
              <a:t>auf </a:t>
            </a:r>
            <a:r>
              <a:rPr lang="de-CH" dirty="0" smtClean="0"/>
              <a:t>Familiennachzug</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Anspruch </a:t>
            </a:r>
            <a:r>
              <a:rPr lang="de-CH" dirty="0"/>
              <a:t>auf </a:t>
            </a:r>
            <a:r>
              <a:rPr lang="de-CH" dirty="0" smtClean="0"/>
              <a:t>Kantonswechsel</a:t>
            </a:r>
          </a:p>
          <a:p>
            <a:pPr marL="285750" indent="-285750">
              <a:buFont typeface="Arial" panose="020B0604020202020204" pitchFamily="34" charset="0"/>
              <a:buChar char="•"/>
            </a:pPr>
            <a:endParaRPr lang="de-CH" sz="1200" dirty="0"/>
          </a:p>
          <a:p>
            <a:pPr marL="285750" indent="-285750">
              <a:buFont typeface="Arial" panose="020B0604020202020204" pitchFamily="34" charset="0"/>
              <a:buChar char="•"/>
            </a:pPr>
            <a:r>
              <a:rPr lang="de-CH" dirty="0" smtClean="0"/>
              <a:t>Stellenwechsel </a:t>
            </a:r>
            <a:r>
              <a:rPr lang="de-CH" dirty="0"/>
              <a:t>nicht bewilligungspflichtig</a:t>
            </a:r>
          </a:p>
        </p:txBody>
      </p:sp>
      <p:cxnSp>
        <p:nvCxnSpPr>
          <p:cNvPr id="7" name="Gerade Verbindung 6"/>
          <p:cNvCxnSpPr/>
          <p:nvPr/>
        </p:nvCxnSpPr>
        <p:spPr>
          <a:xfrm>
            <a:off x="395536" y="1988840"/>
            <a:ext cx="1800200" cy="2736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H="1">
            <a:off x="323528" y="2060848"/>
            <a:ext cx="1656184" cy="26642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5692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Aufenthaltsbewilligung </a:t>
            </a:r>
            <a:r>
              <a:rPr lang="de-CH" b="1" dirty="0" err="1"/>
              <a:t>Ci</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80355"/>
            <a:ext cx="1949255" cy="280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816424" y="2136339"/>
            <a:ext cx="4572000" cy="3139321"/>
          </a:xfrm>
          <a:prstGeom prst="rect">
            <a:avLst/>
          </a:prstGeom>
        </p:spPr>
        <p:txBody>
          <a:bodyPr>
            <a:spAutoFit/>
          </a:bodyPr>
          <a:lstStyle/>
          <a:p>
            <a:pPr marL="285750" indent="-285750">
              <a:buFont typeface="Arial" panose="020B0604020202020204" pitchFamily="34" charset="0"/>
              <a:buChar char="•"/>
            </a:pPr>
            <a:r>
              <a:rPr lang="de-CH" dirty="0"/>
              <a:t>für Familienangehörige von </a:t>
            </a:r>
            <a:r>
              <a:rPr lang="de-CH" dirty="0" smtClean="0"/>
              <a:t>Beamten intergouvernementaler Organisationen und </a:t>
            </a:r>
            <a:r>
              <a:rPr lang="de-CH" dirty="0"/>
              <a:t>für Mitglieder </a:t>
            </a:r>
            <a:r>
              <a:rPr lang="de-CH" dirty="0" smtClean="0"/>
              <a:t>ausländischer Vertretungen</a:t>
            </a:r>
            <a:r>
              <a:rPr lang="de-CH" dirty="0"/>
              <a:t>, wenn sie einer </a:t>
            </a:r>
            <a:r>
              <a:rPr lang="de-CH" dirty="0" smtClean="0"/>
              <a:t>Arbeit nachgehen</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sind </a:t>
            </a:r>
            <a:r>
              <a:rPr lang="de-CH" dirty="0"/>
              <a:t>sie nicht erwerbstätig, haben </a:t>
            </a:r>
            <a:r>
              <a:rPr lang="de-CH" dirty="0" smtClean="0"/>
              <a:t>sie einen </a:t>
            </a:r>
            <a:r>
              <a:rPr lang="de-CH" dirty="0"/>
              <a:t>Ausweis des </a:t>
            </a:r>
            <a:r>
              <a:rPr lang="de-CH" dirty="0" smtClean="0"/>
              <a:t>EDA</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 </a:t>
            </a:r>
            <a:r>
              <a:rPr lang="de-CH" dirty="0"/>
              <a:t>auf die Dauer der </a:t>
            </a:r>
            <a:r>
              <a:rPr lang="de-CH" dirty="0" smtClean="0"/>
              <a:t>Funktion des </a:t>
            </a:r>
            <a:r>
              <a:rPr lang="de-CH" dirty="0"/>
              <a:t>Hauptinhabers beschränkt</a:t>
            </a:r>
          </a:p>
        </p:txBody>
      </p:sp>
    </p:spTree>
    <p:extLst>
      <p:ext uri="{BB962C8B-B14F-4D97-AF65-F5344CB8AC3E}">
        <p14:creationId xmlns:p14="http://schemas.microsoft.com/office/powerpoint/2010/main" val="28994100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a:t>Grenzgängerbewilligung</a:t>
            </a:r>
            <a:r>
              <a:rPr lang="de-CH" b="1" dirty="0"/>
              <a:t> </a:t>
            </a:r>
            <a:r>
              <a:rPr lang="de-CH" b="1" dirty="0" smtClean="0"/>
              <a:t>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6338"/>
            <a:ext cx="1921508" cy="276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563888" y="2136338"/>
            <a:ext cx="4572000" cy="2585323"/>
          </a:xfrm>
          <a:prstGeom prst="rect">
            <a:avLst/>
          </a:prstGeom>
        </p:spPr>
        <p:txBody>
          <a:bodyPr>
            <a:spAutoFit/>
          </a:bodyPr>
          <a:lstStyle/>
          <a:p>
            <a:pPr marL="285750" indent="-285750">
              <a:buFont typeface="Arial" panose="020B0604020202020204" pitchFamily="34" charset="0"/>
              <a:buChar char="•"/>
            </a:pPr>
            <a:r>
              <a:rPr lang="de-CH" dirty="0" smtClean="0"/>
              <a:t>für </a:t>
            </a:r>
            <a:r>
              <a:rPr lang="de-CH" dirty="0"/>
              <a:t>Ausländer, die ihren Wohnsitz </a:t>
            </a:r>
            <a:r>
              <a:rPr lang="de-CH" dirty="0" smtClean="0"/>
              <a:t>in der </a:t>
            </a:r>
            <a:r>
              <a:rPr lang="de-CH" dirty="0"/>
              <a:t>ausländischen Grenzzone </a:t>
            </a:r>
            <a:r>
              <a:rPr lang="de-CH" dirty="0" smtClean="0"/>
              <a:t>haben und </a:t>
            </a:r>
            <a:r>
              <a:rPr lang="de-CH" dirty="0"/>
              <a:t>innerhalb der </a:t>
            </a:r>
            <a:r>
              <a:rPr lang="de-CH" dirty="0" smtClean="0"/>
              <a:t>benachbarten Grenzzone </a:t>
            </a:r>
            <a:r>
              <a:rPr lang="de-CH" dirty="0"/>
              <a:t>der Schweiz </a:t>
            </a:r>
            <a:r>
              <a:rPr lang="de-CH" dirty="0" smtClean="0"/>
              <a:t>erwerbstätig sind</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für </a:t>
            </a:r>
            <a:r>
              <a:rPr lang="de-CH" dirty="0"/>
              <a:t>Angehörige der </a:t>
            </a:r>
            <a:r>
              <a:rPr lang="de-CH" dirty="0" smtClean="0"/>
              <a:t>EG-17-Staatenseit </a:t>
            </a:r>
            <a:r>
              <a:rPr lang="de-CH" dirty="0"/>
              <a:t>2007 keine Grenzzonen </a:t>
            </a:r>
            <a:r>
              <a:rPr lang="de-CH" dirty="0" smtClean="0"/>
              <a:t>mehr</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 </a:t>
            </a:r>
            <a:r>
              <a:rPr lang="de-CH" dirty="0"/>
              <a:t>von einem Jahr</a:t>
            </a:r>
          </a:p>
        </p:txBody>
      </p:sp>
    </p:spTree>
    <p:extLst>
      <p:ext uri="{BB962C8B-B14F-4D97-AF65-F5344CB8AC3E}">
        <p14:creationId xmlns:p14="http://schemas.microsoft.com/office/powerpoint/2010/main" val="2594830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Kurzaufenthaltsbewilligung </a:t>
            </a:r>
            <a:r>
              <a:rPr lang="de-CH" b="1" dirty="0" smtClean="0"/>
              <a:t>L</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76872"/>
            <a:ext cx="1796293" cy="258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9" y="2110929"/>
            <a:ext cx="2090882" cy="131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290" y="3766964"/>
            <a:ext cx="2070361" cy="130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5148064" y="1772816"/>
            <a:ext cx="3096344" cy="3693319"/>
          </a:xfrm>
          <a:prstGeom prst="rect">
            <a:avLst/>
          </a:prstGeom>
        </p:spPr>
        <p:txBody>
          <a:bodyPr wrap="square">
            <a:spAutoFit/>
          </a:bodyPr>
          <a:lstStyle/>
          <a:p>
            <a:pPr marL="285750" indent="-285750">
              <a:buFont typeface="Arial" panose="020B0604020202020204" pitchFamily="34" charset="0"/>
              <a:buChar char="•"/>
            </a:pPr>
            <a:r>
              <a:rPr lang="de-CH" dirty="0" smtClean="0"/>
              <a:t>befristeter Aufenthalt</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gültig </a:t>
            </a:r>
            <a:r>
              <a:rPr lang="de-CH" dirty="0"/>
              <a:t>für vorgesehene </a:t>
            </a:r>
            <a:r>
              <a:rPr lang="de-CH" dirty="0" smtClean="0"/>
              <a:t>Aufenthaltsdauer</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Familiennachzug </a:t>
            </a:r>
            <a:r>
              <a:rPr lang="de-CH" dirty="0"/>
              <a:t>kann </a:t>
            </a:r>
            <a:r>
              <a:rPr lang="de-CH" dirty="0" smtClean="0"/>
              <a:t>bewilligt werden</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Kantonswechsel bewilligungspflichtig</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Stellenwechsel </a:t>
            </a:r>
            <a:r>
              <a:rPr lang="de-CH" dirty="0"/>
              <a:t>bewilligungspflichtig</a:t>
            </a:r>
          </a:p>
        </p:txBody>
      </p:sp>
      <p:cxnSp>
        <p:nvCxnSpPr>
          <p:cNvPr id="9" name="Gerade Verbindung 8"/>
          <p:cNvCxnSpPr/>
          <p:nvPr/>
        </p:nvCxnSpPr>
        <p:spPr>
          <a:xfrm>
            <a:off x="395536" y="2110929"/>
            <a:ext cx="1872208" cy="29022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a:off x="323528" y="2168860"/>
            <a:ext cx="1800200" cy="2808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82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882"/>
            <a:ext cx="8229600" cy="652934"/>
          </a:xfrm>
        </p:spPr>
        <p:txBody>
          <a:bodyPr/>
          <a:lstStyle/>
          <a:p>
            <a:r>
              <a:rPr lang="de-CH" b="1" dirty="0"/>
              <a:t>Ausweis F </a:t>
            </a:r>
            <a:r>
              <a:rPr lang="de-CH" b="1" dirty="0" smtClean="0"/>
              <a:t>für vorläufig </a:t>
            </a:r>
            <a:r>
              <a:rPr lang="de-CH" b="1" dirty="0"/>
              <a:t>aufgenommene</a:t>
            </a:r>
            <a:br>
              <a:rPr lang="de-CH" b="1" dirty="0"/>
            </a:br>
            <a:r>
              <a:rPr lang="de-CH" b="1" dirty="0"/>
              <a:t>Ausländer</a:t>
            </a:r>
            <a:br>
              <a:rPr lang="de-CH" b="1" dirty="0"/>
            </a:b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2088232" cy="300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528392" y="1988840"/>
            <a:ext cx="4932040" cy="4031873"/>
          </a:xfrm>
          <a:prstGeom prst="rect">
            <a:avLst/>
          </a:prstGeom>
        </p:spPr>
        <p:txBody>
          <a:bodyPr wrap="square">
            <a:spAutoFit/>
          </a:bodyPr>
          <a:lstStyle/>
          <a:p>
            <a:pPr marL="285750" indent="-285750">
              <a:buFont typeface="Arial" panose="020B0604020202020204" pitchFamily="34" charset="0"/>
              <a:buChar char="•"/>
            </a:pPr>
            <a:r>
              <a:rPr lang="de-CH" dirty="0" smtClean="0"/>
              <a:t>Ersatzmassnahme bei nicht vollziehbarer Weg- oder Ausweisung</a:t>
            </a:r>
          </a:p>
          <a:p>
            <a:pPr marL="285750" indent="-285750">
              <a:buFont typeface="Arial" panose="020B0604020202020204" pitchFamily="34" charset="0"/>
              <a:buChar char="•"/>
            </a:pPr>
            <a:endParaRPr lang="de-CH" sz="800" dirty="0" smtClean="0"/>
          </a:p>
          <a:p>
            <a:pPr marL="285750" indent="-285750">
              <a:buFont typeface="Arial" panose="020B0604020202020204" pitchFamily="34" charset="0"/>
              <a:buChar char="•"/>
            </a:pPr>
            <a:r>
              <a:rPr lang="de-CH" dirty="0" smtClean="0"/>
              <a:t>Entscheid über Gewährung und Aufhebung beim BFM</a:t>
            </a:r>
          </a:p>
          <a:p>
            <a:pPr marL="285750" indent="-285750">
              <a:buFont typeface="Arial" panose="020B0604020202020204" pitchFamily="34" charset="0"/>
              <a:buChar char="•"/>
            </a:pPr>
            <a:endParaRPr lang="de-CH" sz="1000" dirty="0" smtClean="0"/>
          </a:p>
          <a:p>
            <a:pPr marL="285750" indent="-285750">
              <a:buFont typeface="Arial" panose="020B0604020202020204" pitchFamily="34" charset="0"/>
              <a:buChar char="•"/>
            </a:pPr>
            <a:r>
              <a:rPr lang="de-CH" dirty="0" smtClean="0"/>
              <a:t>Ausweis gültig für 1 Jahr</a:t>
            </a:r>
          </a:p>
          <a:p>
            <a:pPr marL="285750" indent="-285750">
              <a:buFont typeface="Arial" panose="020B0604020202020204" pitchFamily="34" charset="0"/>
              <a:buChar char="•"/>
            </a:pPr>
            <a:endParaRPr lang="de-CH" sz="1000" dirty="0" smtClean="0"/>
          </a:p>
          <a:p>
            <a:pPr marL="285750" indent="-285750">
              <a:buFont typeface="Arial" panose="020B0604020202020204" pitchFamily="34" charset="0"/>
              <a:buChar char="•"/>
            </a:pPr>
            <a:r>
              <a:rPr lang="de-CH" dirty="0" smtClean="0"/>
              <a:t>Ausweis ist kein Nachweis für die Identität des Inhabers</a:t>
            </a:r>
          </a:p>
          <a:p>
            <a:pPr marL="285750" indent="-285750">
              <a:buFont typeface="Arial" panose="020B0604020202020204" pitchFamily="34" charset="0"/>
              <a:buChar char="•"/>
            </a:pPr>
            <a:endParaRPr lang="de-CH" sz="1000" dirty="0" smtClean="0"/>
          </a:p>
          <a:p>
            <a:pPr marL="285750" indent="-285750">
              <a:buFont typeface="Arial" panose="020B0604020202020204" pitchFamily="34" charset="0"/>
              <a:buChar char="•"/>
            </a:pPr>
            <a:r>
              <a:rPr lang="de-CH" dirty="0" smtClean="0"/>
              <a:t>Familiennachzug frühestens nach 3 Jahren möglich</a:t>
            </a:r>
          </a:p>
          <a:p>
            <a:pPr marL="285750" indent="-285750">
              <a:buFont typeface="Arial" panose="020B0604020202020204" pitchFamily="34" charset="0"/>
              <a:buChar char="•"/>
            </a:pPr>
            <a:endParaRPr lang="de-CH" sz="1000" dirty="0" smtClean="0"/>
          </a:p>
          <a:p>
            <a:pPr marL="285750" indent="-285750">
              <a:buFont typeface="Arial" panose="020B0604020202020204" pitchFamily="34" charset="0"/>
              <a:buChar char="•"/>
            </a:pPr>
            <a:r>
              <a:rPr lang="de-CH" dirty="0" smtClean="0"/>
              <a:t>Arbeitsbewilligung kann erteilt werden</a:t>
            </a:r>
          </a:p>
          <a:p>
            <a:pPr marL="285750" indent="-285750">
              <a:buFont typeface="Arial" panose="020B0604020202020204" pitchFamily="34" charset="0"/>
              <a:buChar char="•"/>
            </a:pPr>
            <a:endParaRPr lang="de-CH" sz="1000" dirty="0" smtClean="0"/>
          </a:p>
          <a:p>
            <a:pPr marL="285750" indent="-285750">
              <a:buFont typeface="Arial" panose="020B0604020202020204" pitchFamily="34" charset="0"/>
              <a:buChar char="•"/>
            </a:pPr>
            <a:r>
              <a:rPr lang="de-CH" dirty="0" smtClean="0"/>
              <a:t>Kantonswechsel mit Bewilligung vom BFM</a:t>
            </a:r>
            <a:endParaRPr lang="de-CH" dirty="0"/>
          </a:p>
        </p:txBody>
      </p:sp>
    </p:spTree>
    <p:extLst>
      <p:ext uri="{BB962C8B-B14F-4D97-AF65-F5344CB8AC3E}">
        <p14:creationId xmlns:p14="http://schemas.microsoft.com/office/powerpoint/2010/main" val="28836540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Ausweis N für </a:t>
            </a:r>
            <a:r>
              <a:rPr lang="de-CH" b="1" dirty="0" smtClean="0"/>
              <a:t>Asylsuchende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2160240" cy="310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384376" y="1772816"/>
            <a:ext cx="4572000" cy="4247317"/>
          </a:xfrm>
          <a:prstGeom prst="rect">
            <a:avLst/>
          </a:prstGeom>
        </p:spPr>
        <p:txBody>
          <a:bodyPr>
            <a:spAutoFit/>
          </a:bodyPr>
          <a:lstStyle/>
          <a:p>
            <a:pPr marL="285750" indent="-285750">
              <a:buFont typeface="Arial" panose="020B0604020202020204" pitchFamily="34" charset="0"/>
              <a:buChar char="•"/>
            </a:pPr>
            <a:r>
              <a:rPr lang="de-CH" dirty="0" smtClean="0"/>
              <a:t>für </a:t>
            </a:r>
            <a:r>
              <a:rPr lang="de-CH" dirty="0"/>
              <a:t>die Dauer des </a:t>
            </a:r>
            <a:r>
              <a:rPr lang="de-CH" dirty="0" smtClean="0"/>
              <a:t>Asylverfahrens</a:t>
            </a:r>
          </a:p>
          <a:p>
            <a:endParaRPr lang="de-CH" dirty="0"/>
          </a:p>
          <a:p>
            <a:pPr marL="285750" indent="-285750">
              <a:buFont typeface="Arial" panose="020B0604020202020204" pitchFamily="34" charset="0"/>
              <a:buChar char="•"/>
            </a:pPr>
            <a:r>
              <a:rPr lang="de-CH" dirty="0" smtClean="0"/>
              <a:t>bescheinigt </a:t>
            </a:r>
            <a:r>
              <a:rPr lang="de-CH" dirty="0"/>
              <a:t>lediglich, dass </a:t>
            </a:r>
            <a:r>
              <a:rPr lang="de-CH" dirty="0" smtClean="0"/>
              <a:t>sich Inhaber </a:t>
            </a:r>
            <a:r>
              <a:rPr lang="de-CH" dirty="0"/>
              <a:t>bis zum Abschluss </a:t>
            </a:r>
            <a:r>
              <a:rPr lang="de-CH" dirty="0" smtClean="0"/>
              <a:t>des Verfahrens </a:t>
            </a:r>
            <a:r>
              <a:rPr lang="de-CH" dirty="0"/>
              <a:t>in der Schweiz </a:t>
            </a:r>
            <a:r>
              <a:rPr lang="de-CH" dirty="0" smtClean="0"/>
              <a:t>aufhalten darf</a:t>
            </a:r>
          </a:p>
          <a:p>
            <a:endParaRPr lang="de-CH" dirty="0"/>
          </a:p>
          <a:p>
            <a:pPr marL="285750" indent="-285750">
              <a:buFont typeface="Arial" panose="020B0604020202020204" pitchFamily="34" charset="0"/>
              <a:buChar char="•"/>
            </a:pPr>
            <a:r>
              <a:rPr lang="de-CH" dirty="0" smtClean="0"/>
              <a:t>Gültigkeitsdauer </a:t>
            </a:r>
            <a:r>
              <a:rPr lang="de-CH" dirty="0"/>
              <a:t>von 6 </a:t>
            </a:r>
            <a:r>
              <a:rPr lang="de-CH" dirty="0" smtClean="0"/>
              <a:t>Monaten</a:t>
            </a:r>
          </a:p>
          <a:p>
            <a:endParaRPr lang="de-CH" dirty="0"/>
          </a:p>
          <a:p>
            <a:pPr marL="285750" indent="-285750">
              <a:buFont typeface="Arial" panose="020B0604020202020204" pitchFamily="34" charset="0"/>
              <a:buChar char="•"/>
            </a:pPr>
            <a:r>
              <a:rPr lang="de-CH" dirty="0" smtClean="0"/>
              <a:t>Ausweis </a:t>
            </a:r>
            <a:r>
              <a:rPr lang="de-CH" dirty="0"/>
              <a:t>ist kein Nachweis für </a:t>
            </a:r>
            <a:r>
              <a:rPr lang="de-CH" dirty="0" smtClean="0"/>
              <a:t>die Identität </a:t>
            </a:r>
            <a:r>
              <a:rPr lang="de-CH" dirty="0"/>
              <a:t>des </a:t>
            </a:r>
            <a:r>
              <a:rPr lang="de-CH" dirty="0" smtClean="0"/>
              <a:t>Inhabers</a:t>
            </a:r>
          </a:p>
          <a:p>
            <a:endParaRPr lang="de-CH" dirty="0"/>
          </a:p>
          <a:p>
            <a:pPr marL="285750" indent="-285750">
              <a:buFont typeface="Arial" panose="020B0604020202020204" pitchFamily="34" charset="0"/>
              <a:buChar char="•"/>
            </a:pPr>
            <a:r>
              <a:rPr lang="de-CH" dirty="0" smtClean="0"/>
              <a:t>dreimonatiges Arbeitsverbot</a:t>
            </a:r>
          </a:p>
          <a:p>
            <a:endParaRPr lang="de-CH" dirty="0"/>
          </a:p>
          <a:p>
            <a:pPr marL="285750" indent="-285750">
              <a:buFont typeface="Arial" panose="020B0604020202020204" pitchFamily="34" charset="0"/>
              <a:buChar char="•"/>
            </a:pPr>
            <a:r>
              <a:rPr lang="de-CH" dirty="0" smtClean="0"/>
              <a:t>Erwerbstätigkeit </a:t>
            </a:r>
            <a:r>
              <a:rPr lang="de-CH" dirty="0"/>
              <a:t>kann </a:t>
            </a:r>
            <a:r>
              <a:rPr lang="de-CH" dirty="0" smtClean="0"/>
              <a:t>danach bewilligt </a:t>
            </a:r>
            <a:r>
              <a:rPr lang="de-CH" dirty="0"/>
              <a:t>werden</a:t>
            </a:r>
          </a:p>
        </p:txBody>
      </p:sp>
    </p:spTree>
    <p:extLst>
      <p:ext uri="{BB962C8B-B14F-4D97-AF65-F5344CB8AC3E}">
        <p14:creationId xmlns:p14="http://schemas.microsoft.com/office/powerpoint/2010/main" val="100051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Ablauf (2)</a:t>
            </a:r>
            <a:endParaRPr lang="de-CH" b="1" dirty="0"/>
          </a:p>
        </p:txBody>
      </p:sp>
      <p:sp>
        <p:nvSpPr>
          <p:cNvPr id="3" name="Textfeld 2"/>
          <p:cNvSpPr txBox="1"/>
          <p:nvPr/>
        </p:nvSpPr>
        <p:spPr>
          <a:xfrm>
            <a:off x="683568" y="1412776"/>
            <a:ext cx="6421630" cy="3416320"/>
          </a:xfrm>
          <a:prstGeom prst="rect">
            <a:avLst/>
          </a:prstGeom>
          <a:noFill/>
        </p:spPr>
        <p:txBody>
          <a:bodyPr wrap="none" rtlCol="0">
            <a:spAutoFit/>
          </a:bodyPr>
          <a:lstStyle/>
          <a:p>
            <a:endParaRPr lang="de-CH" sz="2400" dirty="0" smtClean="0"/>
          </a:p>
          <a:p>
            <a:endParaRPr lang="de-CH" sz="2400" dirty="0"/>
          </a:p>
          <a:p>
            <a:r>
              <a:rPr lang="de-CH" sz="2400" dirty="0" smtClean="0"/>
              <a:t>Niederlassung und Aufenthalt Ausländerinnen</a:t>
            </a:r>
            <a:br>
              <a:rPr lang="de-CH" sz="2400" dirty="0" smtClean="0"/>
            </a:br>
            <a:r>
              <a:rPr lang="de-CH" sz="2400" dirty="0" smtClean="0"/>
              <a:t>und Ausländer</a:t>
            </a:r>
          </a:p>
          <a:p>
            <a:pPr marL="633413">
              <a:buFont typeface="Arial" pitchFamily="34" charset="0"/>
              <a:buChar char="•"/>
            </a:pPr>
            <a:r>
              <a:rPr lang="de-CH" sz="2400" dirty="0" smtClean="0"/>
              <a:t>	</a:t>
            </a:r>
            <a:r>
              <a:rPr lang="de-CH" sz="2400" dirty="0" smtClean="0"/>
              <a:t>Input</a:t>
            </a:r>
          </a:p>
          <a:p>
            <a:pPr marL="633413">
              <a:buFont typeface="Arial" pitchFamily="34" charset="0"/>
              <a:buChar char="•"/>
            </a:pPr>
            <a:r>
              <a:rPr lang="de-CH" sz="2400" dirty="0"/>
              <a:t> </a:t>
            </a:r>
            <a:r>
              <a:rPr lang="de-CH" sz="2400" dirty="0" smtClean="0"/>
              <a:t> Fallaufgaben / Fragebogen</a:t>
            </a:r>
            <a:endParaRPr lang="de-CH" sz="2400" dirty="0" smtClean="0"/>
          </a:p>
          <a:p>
            <a:pPr marL="717550"/>
            <a:endParaRPr lang="de-CH" sz="2400" dirty="0" smtClean="0"/>
          </a:p>
          <a:p>
            <a:r>
              <a:rPr lang="de-CH" sz="2400" dirty="0" smtClean="0"/>
              <a:t>Zusammenfassung </a:t>
            </a:r>
          </a:p>
          <a:p>
            <a:r>
              <a:rPr lang="de-CH" sz="2400" dirty="0" smtClean="0"/>
              <a:t>	Zielerreichung?</a:t>
            </a:r>
            <a:endParaRPr lang="de-CH" sz="2400"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Ausweis S für </a:t>
            </a:r>
            <a:r>
              <a:rPr lang="de-CH" b="1" dirty="0" smtClean="0"/>
              <a:t>Schutzbedürftige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2171723" cy="31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563888" y="2871520"/>
            <a:ext cx="4680520" cy="1754326"/>
          </a:xfrm>
          <a:prstGeom prst="rect">
            <a:avLst/>
          </a:prstGeom>
        </p:spPr>
        <p:txBody>
          <a:bodyPr wrap="square">
            <a:spAutoFit/>
          </a:bodyPr>
          <a:lstStyle/>
          <a:p>
            <a:pPr marL="285750" indent="-285750">
              <a:buFont typeface="Arial" panose="020B0604020202020204" pitchFamily="34" charset="0"/>
              <a:buChar char="•"/>
            </a:pPr>
            <a:r>
              <a:rPr lang="de-CH" dirty="0" smtClean="0"/>
              <a:t>vorgesehen </a:t>
            </a:r>
            <a:r>
              <a:rPr lang="de-CH" dirty="0"/>
              <a:t>für Ausländer, die </a:t>
            </a:r>
            <a:r>
              <a:rPr lang="de-CH" dirty="0" smtClean="0"/>
              <a:t>wegen kriegerischen </a:t>
            </a:r>
            <a:r>
              <a:rPr lang="de-CH" dirty="0"/>
              <a:t>Ereignissen </a:t>
            </a:r>
            <a:r>
              <a:rPr lang="de-CH" dirty="0" smtClean="0"/>
              <a:t>ihr Heimatland verlassen</a:t>
            </a:r>
          </a:p>
          <a:p>
            <a:endParaRPr lang="de-CH" dirty="0"/>
          </a:p>
          <a:p>
            <a:pPr marL="285750" indent="-285750">
              <a:buFont typeface="Arial" panose="020B0604020202020204" pitchFamily="34" charset="0"/>
              <a:buChar char="•"/>
            </a:pPr>
            <a:r>
              <a:rPr lang="de-CH" dirty="0" smtClean="0"/>
              <a:t>bislang </a:t>
            </a:r>
            <a:r>
              <a:rPr lang="de-CH" dirty="0"/>
              <a:t>nicht zur Anwendung </a:t>
            </a:r>
            <a:r>
              <a:rPr lang="de-CH" dirty="0" smtClean="0"/>
              <a:t>gelangt, es </a:t>
            </a:r>
            <a:r>
              <a:rPr lang="de-CH" dirty="0"/>
              <a:t>sind keine Ausweise S im Umlauf</a:t>
            </a:r>
          </a:p>
        </p:txBody>
      </p:sp>
    </p:spTree>
    <p:extLst>
      <p:ext uri="{BB962C8B-B14F-4D97-AF65-F5344CB8AC3E}">
        <p14:creationId xmlns:p14="http://schemas.microsoft.com/office/powerpoint/2010/main" val="23069245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Schweizerische Reisepapiere für </a:t>
            </a:r>
            <a:r>
              <a:rPr lang="de-CH" b="1" dirty="0" smtClean="0"/>
              <a:t>Ausländer</a:t>
            </a:r>
            <a:endParaRPr lang="de-CH" dirty="0"/>
          </a:p>
        </p:txBody>
      </p:sp>
      <p:sp>
        <p:nvSpPr>
          <p:cNvPr id="3" name="Inhaltsplatzhalter 2"/>
          <p:cNvSpPr>
            <a:spLocks noGrp="1"/>
          </p:cNvSpPr>
          <p:nvPr>
            <p:ph idx="1"/>
          </p:nvPr>
        </p:nvSpPr>
        <p:spPr>
          <a:xfrm>
            <a:off x="457200" y="1744216"/>
            <a:ext cx="8229600" cy="4061048"/>
          </a:xfrm>
        </p:spPr>
        <p:txBody>
          <a:bodyPr/>
          <a:lstStyle/>
          <a:p>
            <a:r>
              <a:rPr lang="de-CH" sz="2000" dirty="0" smtClean="0"/>
              <a:t>Folgende </a:t>
            </a:r>
            <a:r>
              <a:rPr lang="de-CH" sz="2000" dirty="0"/>
              <a:t>Personen, die unverschuldet über keine heimatlichen </a:t>
            </a:r>
            <a:r>
              <a:rPr lang="de-CH" sz="2000" dirty="0" smtClean="0"/>
              <a:t>Reisedokumente verfügen</a:t>
            </a:r>
            <a:r>
              <a:rPr lang="de-CH" sz="2000" dirty="0"/>
              <a:t>, können vom BFM Reisepapiere und </a:t>
            </a:r>
            <a:r>
              <a:rPr lang="de-CH" sz="2000" dirty="0" smtClean="0"/>
              <a:t>Reiseersatzdokumente erhalten</a:t>
            </a:r>
            <a:endParaRPr lang="de-CH" sz="2000" dirty="0"/>
          </a:p>
          <a:p>
            <a:pPr marL="400050" lvl="1" indent="0">
              <a:buNone/>
            </a:pPr>
            <a:r>
              <a:rPr lang="de-CH" sz="2000" dirty="0"/>
              <a:t>– anerkannte Flüchtlinge</a:t>
            </a:r>
          </a:p>
          <a:p>
            <a:pPr marL="400050" lvl="1" indent="0">
              <a:buNone/>
            </a:pPr>
            <a:r>
              <a:rPr lang="de-CH" sz="2000" dirty="0"/>
              <a:t>– staatenlose </a:t>
            </a:r>
            <a:r>
              <a:rPr lang="de-CH" sz="2000" dirty="0" smtClean="0"/>
              <a:t>oder schriftenlose Ausländer</a:t>
            </a:r>
            <a:endParaRPr lang="de-CH" sz="2000" dirty="0"/>
          </a:p>
          <a:p>
            <a:pPr marL="400050" lvl="1" indent="0">
              <a:buNone/>
            </a:pPr>
            <a:r>
              <a:rPr lang="de-CH" sz="2000" dirty="0" smtClean="0"/>
              <a:t>– vorläufig Aufgenommene oder Schutzbedürftige</a:t>
            </a:r>
            <a:endParaRPr lang="de-CH" sz="2000" dirty="0"/>
          </a:p>
          <a:p>
            <a:pPr marL="400050" lvl="1" indent="0">
              <a:buNone/>
            </a:pPr>
            <a:r>
              <a:rPr lang="de-CH" sz="2000" dirty="0" smtClean="0"/>
              <a:t>– Asylsuchende</a:t>
            </a:r>
          </a:p>
          <a:p>
            <a:pPr marL="400050" lvl="1" indent="0">
              <a:buNone/>
            </a:pPr>
            <a:endParaRPr lang="de-CH" sz="2000" dirty="0"/>
          </a:p>
          <a:p>
            <a:r>
              <a:rPr lang="de-CH" sz="2000" dirty="0" smtClean="0"/>
              <a:t>Typen</a:t>
            </a:r>
            <a:r>
              <a:rPr lang="de-CH" sz="2000" dirty="0"/>
              <a:t>: Reiseausweis, Pass für eine ausländische Person und Identitätsausweis</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647539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Reiseausweis</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741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0892" y="2129435"/>
            <a:ext cx="1653036" cy="173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861049"/>
            <a:ext cx="3168352" cy="179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3995936" y="2451224"/>
            <a:ext cx="4572000" cy="2862322"/>
          </a:xfrm>
          <a:prstGeom prst="rect">
            <a:avLst/>
          </a:prstGeom>
        </p:spPr>
        <p:txBody>
          <a:bodyPr>
            <a:spAutoFit/>
          </a:bodyPr>
          <a:lstStyle/>
          <a:p>
            <a:pPr marL="285750" indent="-285750">
              <a:buFont typeface="Arial" panose="020B0604020202020204" pitchFamily="34" charset="0"/>
              <a:buChar char="•"/>
            </a:pPr>
            <a:r>
              <a:rPr lang="de-CH" dirty="0"/>
              <a:t>für anerkannte und </a:t>
            </a:r>
            <a:r>
              <a:rPr lang="de-CH" dirty="0" smtClean="0"/>
              <a:t>vorläufig aufgenommene Flüchtlinge</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berechtigt </a:t>
            </a:r>
            <a:r>
              <a:rPr lang="de-CH" dirty="0"/>
              <a:t>den Inhaber zur </a:t>
            </a:r>
            <a:r>
              <a:rPr lang="de-CH" dirty="0" smtClean="0"/>
              <a:t>Rückkehr in </a:t>
            </a:r>
            <a:r>
              <a:rPr lang="de-CH" dirty="0"/>
              <a:t>die </a:t>
            </a:r>
            <a:r>
              <a:rPr lang="de-CH" dirty="0" smtClean="0"/>
              <a:t>Schweiz</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berechtigt </a:t>
            </a:r>
            <a:r>
              <a:rPr lang="de-CH" dirty="0"/>
              <a:t>nicht zur Reise in </a:t>
            </a:r>
            <a:r>
              <a:rPr lang="de-CH" dirty="0" smtClean="0"/>
              <a:t>den Heimatstaat</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 </a:t>
            </a:r>
            <a:r>
              <a:rPr lang="de-CH" dirty="0"/>
              <a:t>5 Jahre</a:t>
            </a:r>
          </a:p>
        </p:txBody>
      </p:sp>
    </p:spTree>
    <p:extLst>
      <p:ext uri="{BB962C8B-B14F-4D97-AF65-F5344CB8AC3E}">
        <p14:creationId xmlns:p14="http://schemas.microsoft.com/office/powerpoint/2010/main" val="3771000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Pass für eine ausländische Person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84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861048"/>
            <a:ext cx="3024335" cy="171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32856"/>
            <a:ext cx="1512168" cy="174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4067944" y="1834946"/>
            <a:ext cx="4572000" cy="3970318"/>
          </a:xfrm>
          <a:prstGeom prst="rect">
            <a:avLst/>
          </a:prstGeom>
        </p:spPr>
        <p:txBody>
          <a:bodyPr>
            <a:spAutoFit/>
          </a:bodyPr>
          <a:lstStyle/>
          <a:p>
            <a:pPr marL="285750" indent="-285750">
              <a:buFont typeface="Arial" panose="020B0604020202020204" pitchFamily="34" charset="0"/>
              <a:buChar char="•"/>
            </a:pPr>
            <a:r>
              <a:rPr lang="de-CH" b="1" dirty="0" smtClean="0"/>
              <a:t>a</a:t>
            </a:r>
            <a:r>
              <a:rPr lang="de-CH" b="1" dirty="0"/>
              <a:t>) </a:t>
            </a:r>
            <a:r>
              <a:rPr lang="de-CH" dirty="0"/>
              <a:t>für </a:t>
            </a:r>
            <a:r>
              <a:rPr lang="de-CH" dirty="0" smtClean="0"/>
              <a:t>staatenlose und schriftenlose Ausländer mit </a:t>
            </a:r>
            <a:r>
              <a:rPr lang="de-CH" dirty="0" err="1" smtClean="0"/>
              <a:t>Niederlassungsbe-willigung</a:t>
            </a:r>
            <a:r>
              <a:rPr lang="de-CH" dirty="0" smtClean="0"/>
              <a:t> oder Aufenthaltsbewilligung </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b="1" dirty="0" smtClean="0"/>
              <a:t>b</a:t>
            </a:r>
            <a:r>
              <a:rPr lang="de-CH" b="1" dirty="0"/>
              <a:t>) </a:t>
            </a:r>
            <a:r>
              <a:rPr lang="de-CH" dirty="0"/>
              <a:t>für schriftenlose </a:t>
            </a:r>
            <a:r>
              <a:rPr lang="de-CH" dirty="0" smtClean="0"/>
              <a:t>asylsuchende, schutzbedürftige </a:t>
            </a:r>
            <a:r>
              <a:rPr lang="de-CH" dirty="0"/>
              <a:t>oder vorläufig </a:t>
            </a:r>
            <a:r>
              <a:rPr lang="de-CH" dirty="0" smtClean="0"/>
              <a:t>aufgenommene Personen</a:t>
            </a:r>
            <a:r>
              <a:rPr lang="de-CH" dirty="0"/>
              <a:t>, wenn das </a:t>
            </a:r>
            <a:r>
              <a:rPr lang="de-CH" dirty="0" smtClean="0"/>
              <a:t>BFM Rückreise </a:t>
            </a:r>
            <a:r>
              <a:rPr lang="de-CH" dirty="0"/>
              <a:t>in die Schweiz </a:t>
            </a:r>
            <a:r>
              <a:rPr lang="de-CH" dirty="0" smtClean="0"/>
              <a:t>bewilligt</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berechtigt </a:t>
            </a:r>
            <a:r>
              <a:rPr lang="de-CH" dirty="0"/>
              <a:t>den Inhaber zur Rückkehr </a:t>
            </a:r>
            <a:r>
              <a:rPr lang="de-CH" dirty="0" smtClean="0"/>
              <a:t>in die Schweiz</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a:t>
            </a:r>
            <a:r>
              <a:rPr lang="de-CH" dirty="0"/>
              <a:t>: </a:t>
            </a:r>
            <a:r>
              <a:rPr lang="de-CH" b="1" dirty="0"/>
              <a:t>a) </a:t>
            </a:r>
            <a:r>
              <a:rPr lang="de-CH" dirty="0"/>
              <a:t>5 Jahre </a:t>
            </a:r>
            <a:r>
              <a:rPr lang="de-CH" dirty="0" smtClean="0"/>
              <a:t>bzw. </a:t>
            </a:r>
            <a:r>
              <a:rPr lang="de-CH" b="1" dirty="0" smtClean="0"/>
              <a:t>b</a:t>
            </a:r>
            <a:r>
              <a:rPr lang="de-CH" b="1" dirty="0"/>
              <a:t>) </a:t>
            </a:r>
            <a:r>
              <a:rPr lang="de-CH" dirty="0"/>
              <a:t>10 Monate</a:t>
            </a:r>
          </a:p>
        </p:txBody>
      </p:sp>
    </p:spTree>
    <p:extLst>
      <p:ext uri="{BB962C8B-B14F-4D97-AF65-F5344CB8AC3E}">
        <p14:creationId xmlns:p14="http://schemas.microsoft.com/office/powerpoint/2010/main" val="7859967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Identitätsausweis</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945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05064"/>
            <a:ext cx="2907872" cy="16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060848"/>
            <a:ext cx="182756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104456" y="2274838"/>
            <a:ext cx="4283968" cy="2585323"/>
          </a:xfrm>
          <a:prstGeom prst="rect">
            <a:avLst/>
          </a:prstGeom>
        </p:spPr>
        <p:txBody>
          <a:bodyPr wrap="square">
            <a:spAutoFit/>
          </a:bodyPr>
          <a:lstStyle/>
          <a:p>
            <a:pPr marL="285750" indent="-285750">
              <a:buFont typeface="Arial" panose="020B0604020202020204" pitchFamily="34" charset="0"/>
              <a:buChar char="•"/>
            </a:pPr>
            <a:r>
              <a:rPr lang="de-CH" dirty="0"/>
              <a:t>für Asylsuchende, vorläufig </a:t>
            </a:r>
            <a:r>
              <a:rPr lang="de-CH" dirty="0" err="1" smtClean="0"/>
              <a:t>Aufge-nommene</a:t>
            </a:r>
            <a:r>
              <a:rPr lang="de-CH" dirty="0" smtClean="0"/>
              <a:t> und Schutzbedürftige</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zur </a:t>
            </a:r>
            <a:r>
              <a:rPr lang="de-CH" dirty="0"/>
              <a:t>Vorbereitung der Ausreise </a:t>
            </a:r>
            <a:r>
              <a:rPr lang="de-CH" dirty="0" smtClean="0"/>
              <a:t>oder für </a:t>
            </a:r>
            <a:r>
              <a:rPr lang="de-CH" dirty="0"/>
              <a:t>die definitive Ausreise in </a:t>
            </a:r>
            <a:r>
              <a:rPr lang="de-CH" dirty="0" smtClean="0"/>
              <a:t>den Heimat- </a:t>
            </a:r>
            <a:r>
              <a:rPr lang="de-CH" dirty="0"/>
              <a:t>oder </a:t>
            </a:r>
            <a:r>
              <a:rPr lang="de-CH" dirty="0" smtClean="0"/>
              <a:t>Herkunftsstaat oder einen Drittstaat</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Gültigkeitsdauer</a:t>
            </a:r>
            <a:r>
              <a:rPr lang="de-CH" dirty="0"/>
              <a:t>: 7 </a:t>
            </a:r>
            <a:r>
              <a:rPr lang="de-CH" dirty="0" smtClean="0"/>
              <a:t>Monate</a:t>
            </a:r>
            <a:endParaRPr lang="de-CH" dirty="0"/>
          </a:p>
        </p:txBody>
      </p:sp>
    </p:spTree>
    <p:extLst>
      <p:ext uri="{BB962C8B-B14F-4D97-AF65-F5344CB8AC3E}">
        <p14:creationId xmlns:p14="http://schemas.microsoft.com/office/powerpoint/2010/main" val="2268630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Reiseersatzdokument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1"/>
            <a:ext cx="2808312" cy="395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707904" y="2136338"/>
            <a:ext cx="4752528" cy="3139321"/>
          </a:xfrm>
          <a:prstGeom prst="rect">
            <a:avLst/>
          </a:prstGeom>
        </p:spPr>
        <p:txBody>
          <a:bodyPr wrap="square">
            <a:spAutoFit/>
          </a:bodyPr>
          <a:lstStyle/>
          <a:p>
            <a:pPr marL="285750" indent="-285750">
              <a:buFont typeface="Arial" panose="020B0604020202020204" pitchFamily="34" charset="0"/>
              <a:buChar char="•"/>
            </a:pPr>
            <a:r>
              <a:rPr lang="de-CH" dirty="0"/>
              <a:t>sog. </a:t>
            </a:r>
            <a:r>
              <a:rPr lang="de-CH" dirty="0" smtClean="0"/>
              <a:t>Laissez-</a:t>
            </a:r>
            <a:r>
              <a:rPr lang="de-CH" dirty="0" err="1" smtClean="0"/>
              <a:t>passer</a:t>
            </a:r>
            <a:endParaRPr lang="de-CH" dirty="0" smtClean="0"/>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falls </a:t>
            </a:r>
            <a:r>
              <a:rPr lang="de-CH" dirty="0"/>
              <a:t>kein anderes </a:t>
            </a:r>
            <a:r>
              <a:rPr lang="de-CH" dirty="0" smtClean="0"/>
              <a:t>Reisepapier verfügbar</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smtClean="0"/>
              <a:t>für </a:t>
            </a:r>
            <a:r>
              <a:rPr lang="de-CH" dirty="0"/>
              <a:t>eine einmalige Ausreise aus </a:t>
            </a:r>
            <a:r>
              <a:rPr lang="de-CH" dirty="0" smtClean="0"/>
              <a:t>der Schweiz </a:t>
            </a:r>
            <a:r>
              <a:rPr lang="de-CH" dirty="0"/>
              <a:t>und Einreise in </a:t>
            </a:r>
            <a:r>
              <a:rPr lang="de-CH" dirty="0" smtClean="0"/>
              <a:t>den Heimatstaat </a:t>
            </a:r>
            <a:r>
              <a:rPr lang="de-CH" dirty="0"/>
              <a:t>oder einen </a:t>
            </a:r>
            <a:r>
              <a:rPr lang="de-CH" dirty="0" smtClean="0"/>
              <a:t>Drittstaat</a:t>
            </a:r>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nur </a:t>
            </a:r>
            <a:r>
              <a:rPr lang="de-CH" dirty="0"/>
              <a:t>dann möglich, wenn der </a:t>
            </a:r>
            <a:r>
              <a:rPr lang="de-CH" dirty="0" smtClean="0"/>
              <a:t>Zielstaat das </a:t>
            </a:r>
            <a:r>
              <a:rPr lang="de-CH" dirty="0"/>
              <a:t>von der Schweiz </a:t>
            </a:r>
            <a:r>
              <a:rPr lang="de-CH" dirty="0" smtClean="0"/>
              <a:t>ausgestellte Dokument </a:t>
            </a:r>
            <a:r>
              <a:rPr lang="de-CH" dirty="0"/>
              <a:t>für die Einreise akzeptiert</a:t>
            </a:r>
          </a:p>
        </p:txBody>
      </p:sp>
    </p:spTree>
    <p:extLst>
      <p:ext uri="{BB962C8B-B14F-4D97-AF65-F5344CB8AC3E}">
        <p14:creationId xmlns:p14="http://schemas.microsoft.com/office/powerpoint/2010/main" val="2639092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Sans-Papiers</a:t>
            </a:r>
            <a:endParaRPr lang="de-CH" dirty="0"/>
          </a:p>
        </p:txBody>
      </p:sp>
      <p:sp>
        <p:nvSpPr>
          <p:cNvPr id="3" name="Inhaltsplatzhalter 2"/>
          <p:cNvSpPr>
            <a:spLocks noGrp="1"/>
          </p:cNvSpPr>
          <p:nvPr>
            <p:ph idx="1"/>
          </p:nvPr>
        </p:nvSpPr>
        <p:spPr/>
        <p:txBody>
          <a:bodyPr/>
          <a:lstStyle/>
          <a:p>
            <a:r>
              <a:rPr lang="de-CH" sz="2000" dirty="0" smtClean="0"/>
              <a:t>Ausländer</a:t>
            </a:r>
            <a:r>
              <a:rPr lang="de-CH" sz="2000" dirty="0"/>
              <a:t>, die ohne Anmeldung und ohne behördliche Bewilligung in </a:t>
            </a:r>
            <a:r>
              <a:rPr lang="de-CH" sz="2000" dirty="0" smtClean="0"/>
              <a:t>der Schweiz </a:t>
            </a:r>
            <a:r>
              <a:rPr lang="de-CH" sz="2000" dirty="0"/>
              <a:t>leben</a:t>
            </a:r>
          </a:p>
          <a:p>
            <a:pPr lvl="1"/>
            <a:r>
              <a:rPr lang="de-CH" sz="2000" dirty="0" smtClean="0"/>
              <a:t>von </a:t>
            </a:r>
            <a:r>
              <a:rPr lang="de-CH" sz="2000" dirty="0"/>
              <a:t>Anfang an papierlos, nie eine </a:t>
            </a:r>
            <a:r>
              <a:rPr lang="de-CH" sz="2000" dirty="0" smtClean="0"/>
              <a:t>Aufenthaltsbewilligung </a:t>
            </a:r>
            <a:r>
              <a:rPr lang="de-CH" sz="2000" dirty="0"/>
              <a:t>besessen und </a:t>
            </a:r>
            <a:r>
              <a:rPr lang="de-CH" sz="2000" dirty="0" smtClean="0"/>
              <a:t>nie ein </a:t>
            </a:r>
            <a:r>
              <a:rPr lang="de-CH" sz="2000" dirty="0"/>
              <a:t>Aufenthaltsgesuch gestellt</a:t>
            </a:r>
          </a:p>
          <a:p>
            <a:pPr lvl="1"/>
            <a:r>
              <a:rPr lang="de-CH" sz="2000" dirty="0" smtClean="0"/>
              <a:t>die </a:t>
            </a:r>
            <a:r>
              <a:rPr lang="de-CH" sz="2000" dirty="0"/>
              <a:t>Schweiz nie verlassen, obwohl aufgrund eines behördlichen </a:t>
            </a:r>
            <a:r>
              <a:rPr lang="de-CH" sz="2000" dirty="0" smtClean="0"/>
              <a:t>Entscheids zur </a:t>
            </a:r>
            <a:r>
              <a:rPr lang="de-CH" sz="2000" dirty="0"/>
              <a:t>Ausreise verpflichtet </a:t>
            </a:r>
            <a:r>
              <a:rPr lang="de-CH" sz="2000" dirty="0" smtClean="0"/>
              <a:t>gewesen</a:t>
            </a:r>
          </a:p>
          <a:p>
            <a:pPr lvl="1"/>
            <a:endParaRPr lang="de-CH" dirty="0"/>
          </a:p>
          <a:p>
            <a:r>
              <a:rPr lang="de-CH" dirty="0" smtClean="0">
                <a:solidFill>
                  <a:srgbClr val="FF0000"/>
                </a:solidFill>
              </a:rPr>
              <a:t>Schätzungen</a:t>
            </a:r>
            <a:r>
              <a:rPr lang="de-CH" dirty="0">
                <a:solidFill>
                  <a:srgbClr val="FF0000"/>
                </a:solidFill>
              </a:rPr>
              <a:t>: 150‘000 bis 300‘000 Sans-Papiers in der Schweiz</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6568484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ASYLWESEN</a:t>
            </a:r>
            <a:endParaRPr lang="de-CH"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https://encrypted-tbn2.gstatic.com/images?q=tbn:ANd9GcTfVonZrMSEjuXlRFxcWmUelc2jzoVsHLxgQWu5GU3JZPKt3bJ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805040">
            <a:off x="5626156" y="1987213"/>
            <a:ext cx="3375248" cy="1940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ZQEsA9fmbmZ_CUAzb2DfFYGlmWPCaznnoyc7WO0n0ZA4xlA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016">
            <a:off x="1030287" y="2253048"/>
            <a:ext cx="4636224" cy="278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1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Flüchtlingsbegriff</a:t>
            </a:r>
            <a:endParaRPr lang="de-CH" b="1" dirty="0"/>
          </a:p>
        </p:txBody>
      </p:sp>
      <p:sp>
        <p:nvSpPr>
          <p:cNvPr id="3" name="Inhaltsplatzhalter 2"/>
          <p:cNvSpPr>
            <a:spLocks noGrp="1"/>
          </p:cNvSpPr>
          <p:nvPr>
            <p:ph idx="1"/>
          </p:nvPr>
        </p:nvSpPr>
        <p:spPr/>
        <p:txBody>
          <a:bodyPr/>
          <a:lstStyle/>
          <a:p>
            <a:r>
              <a:rPr lang="de-CH" sz="2000" dirty="0" smtClean="0"/>
              <a:t>Flüchtlinge </a:t>
            </a:r>
            <a:r>
              <a:rPr lang="de-CH" sz="2000" dirty="0"/>
              <a:t>sind Personen, die in ihrem Heimatstaat oder im Land, in dem sie </a:t>
            </a:r>
            <a:r>
              <a:rPr lang="de-CH" sz="2000" dirty="0" smtClean="0"/>
              <a:t>zuletzt </a:t>
            </a:r>
            <a:r>
              <a:rPr lang="de-CH" sz="2000" dirty="0"/>
              <a:t>wohnten, wegen ihrer Rasse, Religion, Nationalität, Zugehörigkeit zu </a:t>
            </a:r>
            <a:r>
              <a:rPr lang="de-CH" sz="2000" dirty="0" smtClean="0"/>
              <a:t>einer </a:t>
            </a:r>
            <a:r>
              <a:rPr lang="de-CH" sz="2000" dirty="0"/>
              <a:t>bestimmten sozialen Gruppe oder wegen ihrer politischen Anschauungen </a:t>
            </a:r>
            <a:r>
              <a:rPr lang="de-CH" sz="2000" dirty="0" smtClean="0"/>
              <a:t>ernsthaften </a:t>
            </a:r>
            <a:r>
              <a:rPr lang="de-CH" sz="2000" dirty="0"/>
              <a:t>Nachteilen ausgesetzt sind oder begründete Furcht haben, solchen </a:t>
            </a:r>
            <a:r>
              <a:rPr lang="de-CH" sz="2000" dirty="0" smtClean="0"/>
              <a:t>Nachteilen </a:t>
            </a:r>
            <a:r>
              <a:rPr lang="de-CH" sz="2000" dirty="0"/>
              <a:t>ausgesetzt zu </a:t>
            </a:r>
            <a:r>
              <a:rPr lang="de-CH" sz="2000" dirty="0" smtClean="0"/>
              <a:t>werden</a:t>
            </a:r>
          </a:p>
          <a:p>
            <a:pPr marL="0" indent="0">
              <a:buNone/>
            </a:pPr>
            <a:endParaRPr lang="de-CH" sz="2000" dirty="0"/>
          </a:p>
          <a:p>
            <a:r>
              <a:rPr lang="de-CH" sz="2000" dirty="0" smtClean="0"/>
              <a:t>als </a:t>
            </a:r>
            <a:r>
              <a:rPr lang="de-CH" sz="2000" dirty="0"/>
              <a:t>ernsthafte Nachteile gelten namentlich die Gefährdung des Leibes, des </a:t>
            </a:r>
            <a:r>
              <a:rPr lang="de-CH" sz="2000" dirty="0" smtClean="0"/>
              <a:t>Lebens </a:t>
            </a:r>
            <a:r>
              <a:rPr lang="de-CH" sz="2000" dirty="0"/>
              <a:t>oder der Freiheit sowie Massnahmen, die einen </a:t>
            </a:r>
            <a:r>
              <a:rPr lang="de-CH" sz="2000" dirty="0" smtClean="0"/>
              <a:t>unerträglichen psychischen </a:t>
            </a:r>
            <a:r>
              <a:rPr lang="de-CH" sz="2000" dirty="0"/>
              <a:t>Druck </a:t>
            </a:r>
            <a:r>
              <a:rPr lang="de-CH" sz="2000" dirty="0" smtClean="0"/>
              <a:t>bewirken</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4108017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Flüchtlingseigenschaft</a:t>
            </a:r>
            <a:endParaRPr lang="de-CH" b="1" dirty="0"/>
          </a:p>
        </p:txBody>
      </p:sp>
      <p:sp>
        <p:nvSpPr>
          <p:cNvPr id="3" name="Inhaltsplatzhalter 2"/>
          <p:cNvSpPr>
            <a:spLocks noGrp="1"/>
          </p:cNvSpPr>
          <p:nvPr>
            <p:ph idx="1"/>
          </p:nvPr>
        </p:nvSpPr>
        <p:spPr>
          <a:xfrm>
            <a:off x="457200" y="1855365"/>
            <a:ext cx="8229600" cy="4525963"/>
          </a:xfrm>
        </p:spPr>
        <p:txBody>
          <a:bodyPr/>
          <a:lstStyle/>
          <a:p>
            <a:r>
              <a:rPr lang="de-CH" sz="2000" dirty="0" smtClean="0"/>
              <a:t>Entscheid </a:t>
            </a:r>
            <a:r>
              <a:rPr lang="de-CH" sz="2000" dirty="0"/>
              <a:t>über Flüchtlingseigenschaft liegt beim </a:t>
            </a:r>
            <a:r>
              <a:rPr lang="de-CH" sz="2000" dirty="0" smtClean="0"/>
              <a:t>BFM</a:t>
            </a:r>
          </a:p>
          <a:p>
            <a:endParaRPr lang="de-CH" sz="2000" dirty="0"/>
          </a:p>
          <a:p>
            <a:r>
              <a:rPr lang="de-CH" sz="2000" dirty="0" smtClean="0"/>
              <a:t>Rechtsmittelinstanz </a:t>
            </a:r>
            <a:r>
              <a:rPr lang="de-CH" sz="2000" dirty="0"/>
              <a:t>ist das Bundesverwaltungsgericht (früher Schweizerische </a:t>
            </a:r>
            <a:r>
              <a:rPr lang="de-CH" sz="2000" dirty="0" err="1" smtClean="0"/>
              <a:t>Asylrekurskommission</a:t>
            </a:r>
            <a:r>
              <a:rPr lang="de-CH" sz="2000" dirty="0" smtClean="0"/>
              <a:t> </a:t>
            </a:r>
            <a:r>
              <a:rPr lang="de-CH" sz="2000" dirty="0"/>
              <a:t>ARK</a:t>
            </a:r>
            <a:r>
              <a:rPr lang="de-CH" sz="2000" dirty="0" smtClean="0"/>
              <a:t>)</a:t>
            </a:r>
          </a:p>
          <a:p>
            <a:pPr marL="0" indent="0">
              <a:buNone/>
            </a:pPr>
            <a:endParaRPr lang="de-CH" sz="2000" dirty="0"/>
          </a:p>
          <a:p>
            <a:r>
              <a:rPr lang="de-CH" sz="2000" dirty="0"/>
              <a:t>V</a:t>
            </a:r>
            <a:r>
              <a:rPr lang="de-CH" sz="2000" dirty="0" smtClean="0"/>
              <a:t>ollzug </a:t>
            </a:r>
            <a:r>
              <a:rPr lang="de-CH" sz="2000" dirty="0"/>
              <a:t>durch kantonale Migrationsbehörden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36241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202025"/>
            <a:ext cx="8229600" cy="1160750"/>
          </a:xfrm>
        </p:spPr>
        <p:txBody>
          <a:bodyPr>
            <a:noAutofit/>
          </a:bodyPr>
          <a:lstStyle/>
          <a:p>
            <a:r>
              <a:rPr lang="de-CH" b="1" dirty="0" smtClean="0"/>
              <a:t>Niederlassung und Aufenthalt Schweizerinnen und Schweizer </a:t>
            </a:r>
            <a:r>
              <a:rPr lang="de-CH" b="1" dirty="0"/>
              <a:t/>
            </a:r>
            <a:br>
              <a:rPr lang="de-CH" b="1" dirty="0"/>
            </a:br>
            <a:endParaRPr lang="de-CH" b="1" dirty="0"/>
          </a:p>
        </p:txBody>
      </p:sp>
      <p:sp>
        <p:nvSpPr>
          <p:cNvPr id="3" name="Inhaltsplatzhalter 2"/>
          <p:cNvSpPr>
            <a:spLocks noGrp="1"/>
          </p:cNvSpPr>
          <p:nvPr>
            <p:ph idx="1"/>
          </p:nvPr>
        </p:nvSpPr>
        <p:spPr>
          <a:xfrm>
            <a:off x="611560" y="2362775"/>
            <a:ext cx="8229600" cy="4149080"/>
          </a:xfrm>
        </p:spPr>
        <p:txBody>
          <a:bodyPr/>
          <a:lstStyle/>
          <a:p>
            <a:pPr marL="0" indent="0">
              <a:buNone/>
            </a:pPr>
            <a:r>
              <a:rPr lang="de-CH" dirty="0" smtClean="0"/>
              <a:t>Art. 24 der Bundesverfassung (BV)</a:t>
            </a:r>
            <a:br>
              <a:rPr lang="de-CH" dirty="0" smtClean="0"/>
            </a:br>
            <a:r>
              <a:rPr lang="de-CH" dirty="0" smtClean="0"/>
              <a:t/>
            </a:r>
            <a:br>
              <a:rPr lang="de-CH" dirty="0" smtClean="0"/>
            </a:br>
            <a:r>
              <a:rPr lang="de-CH" dirty="0" smtClean="0"/>
              <a:t>           </a:t>
            </a:r>
            <a:r>
              <a:rPr lang="de-CH" dirty="0" smtClean="0">
                <a:solidFill>
                  <a:srgbClr val="FF0000"/>
                </a:solidFill>
              </a:rPr>
              <a:t>Niederlassungsfreiheit</a:t>
            </a:r>
          </a:p>
          <a:p>
            <a:pPr marL="0" indent="0">
              <a:buNone/>
            </a:pPr>
            <a:endParaRPr lang="de-CH" dirty="0"/>
          </a:p>
          <a:p>
            <a:pPr marL="0" indent="0">
              <a:buNone/>
            </a:pPr>
            <a:r>
              <a:rPr lang="de-CH" dirty="0" smtClean="0"/>
              <a:t>«Schweizerinnen und Schweizer haben das Recht, sich an jedem Ort des Landes niederzulassen. Sie haben das Recht, die Schweiz zu verlassen oder in die Schweiz einzureisen».</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0" name="Pfeil nach rechts 9"/>
          <p:cNvSpPr/>
          <p:nvPr/>
        </p:nvSpPr>
        <p:spPr>
          <a:xfrm>
            <a:off x="611560" y="3091477"/>
            <a:ext cx="648072"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Bedeutung der </a:t>
            </a:r>
            <a:r>
              <a:rPr lang="de-CH" b="1" dirty="0" smtClean="0"/>
              <a:t>Flüchtlingseigenschaft</a:t>
            </a:r>
            <a:endParaRPr lang="de-CH" b="1" dirty="0"/>
          </a:p>
        </p:txBody>
      </p:sp>
      <p:sp>
        <p:nvSpPr>
          <p:cNvPr id="3" name="Inhaltsplatzhalter 2"/>
          <p:cNvSpPr>
            <a:spLocks noGrp="1"/>
          </p:cNvSpPr>
          <p:nvPr>
            <p:ph idx="1"/>
          </p:nvPr>
        </p:nvSpPr>
        <p:spPr>
          <a:xfrm>
            <a:off x="457200" y="1855365"/>
            <a:ext cx="8229600" cy="4525963"/>
          </a:xfrm>
        </p:spPr>
        <p:txBody>
          <a:bodyPr/>
          <a:lstStyle/>
          <a:p>
            <a:r>
              <a:rPr lang="de-CH" sz="2000" dirty="0" smtClean="0"/>
              <a:t>nur </a:t>
            </a:r>
            <a:r>
              <a:rPr lang="de-CH" sz="2000" dirty="0"/>
              <a:t>anerkannten Flüchtlingen wird Asyl </a:t>
            </a:r>
            <a:r>
              <a:rPr lang="de-CH" sz="2000" dirty="0" smtClean="0"/>
              <a:t>gewährt</a:t>
            </a:r>
          </a:p>
          <a:p>
            <a:endParaRPr lang="de-CH" sz="2000" dirty="0"/>
          </a:p>
          <a:p>
            <a:r>
              <a:rPr lang="de-CH" sz="2000" dirty="0" smtClean="0"/>
              <a:t>Flüchtlinge </a:t>
            </a:r>
            <a:r>
              <a:rPr lang="de-CH" sz="2000" dirty="0"/>
              <a:t>dürfen nicht in den Verfolgerstaat zurückgeschoben </a:t>
            </a:r>
            <a:r>
              <a:rPr lang="de-CH" sz="2000" dirty="0" smtClean="0"/>
              <a:t>werden (Rückschiebungsverbot</a:t>
            </a:r>
            <a:r>
              <a:rPr lang="de-CH" sz="2000" dirty="0"/>
              <a:t>; Non-</a:t>
            </a:r>
            <a:r>
              <a:rPr lang="de-CH" sz="2000" dirty="0" err="1"/>
              <a:t>refoulement</a:t>
            </a:r>
            <a:r>
              <a:rPr lang="de-CH" sz="2000" dirty="0" smtClean="0"/>
              <a:t>)</a:t>
            </a:r>
          </a:p>
          <a:p>
            <a:endParaRPr lang="de-CH" sz="2000" dirty="0"/>
          </a:p>
          <a:p>
            <a:r>
              <a:rPr lang="de-CH" sz="2000" dirty="0" smtClean="0"/>
              <a:t>Rückschiebungsverbot </a:t>
            </a:r>
            <a:r>
              <a:rPr lang="de-CH" sz="2000" dirty="0"/>
              <a:t>ist sog. Vollzugshindernis und kann zur </a:t>
            </a:r>
            <a:r>
              <a:rPr lang="de-CH" sz="2000" dirty="0" smtClean="0"/>
              <a:t>vorläufigen Aufnahme </a:t>
            </a:r>
            <a:r>
              <a:rPr lang="de-CH" sz="2000" dirty="0"/>
              <a:t>führen (Ausweis F)</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3978928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Gewährung </a:t>
            </a:r>
            <a:r>
              <a:rPr lang="de-CH" b="1" dirty="0" smtClean="0"/>
              <a:t>Asyl</a:t>
            </a:r>
            <a:endParaRPr lang="de-CH" b="1" dirty="0"/>
          </a:p>
        </p:txBody>
      </p:sp>
      <p:sp>
        <p:nvSpPr>
          <p:cNvPr id="3" name="Inhaltsplatzhalter 2"/>
          <p:cNvSpPr>
            <a:spLocks noGrp="1"/>
          </p:cNvSpPr>
          <p:nvPr>
            <p:ph idx="1"/>
          </p:nvPr>
        </p:nvSpPr>
        <p:spPr>
          <a:xfrm>
            <a:off x="457200" y="1639341"/>
            <a:ext cx="8229600" cy="4525963"/>
          </a:xfrm>
        </p:spPr>
        <p:txBody>
          <a:bodyPr/>
          <a:lstStyle/>
          <a:p>
            <a:pPr marL="0" indent="0">
              <a:buNone/>
            </a:pPr>
            <a:r>
              <a:rPr lang="de-CH" sz="2000" dirty="0" smtClean="0"/>
              <a:t>Asyl </a:t>
            </a:r>
            <a:r>
              <a:rPr lang="de-CH" sz="2000" dirty="0"/>
              <a:t>wird Personen gewährt, wenn sie </a:t>
            </a:r>
            <a:r>
              <a:rPr lang="de-CH" sz="2000" dirty="0" smtClean="0"/>
              <a:t>die Flüchtlingseigenschaft </a:t>
            </a:r>
            <a:r>
              <a:rPr lang="de-CH" sz="2000" dirty="0"/>
              <a:t>besitzen und </a:t>
            </a:r>
            <a:r>
              <a:rPr lang="de-CH" sz="2000" dirty="0" smtClean="0"/>
              <a:t>kein </a:t>
            </a:r>
            <a:r>
              <a:rPr lang="de-CH" sz="2000" dirty="0"/>
              <a:t>Asylausschlussgrund </a:t>
            </a:r>
            <a:r>
              <a:rPr lang="de-CH" sz="2000" dirty="0" smtClean="0"/>
              <a:t>vorliegt. </a:t>
            </a:r>
          </a:p>
          <a:p>
            <a:pPr marL="0" indent="0">
              <a:buNone/>
            </a:pPr>
            <a:endParaRPr lang="de-CH" sz="2000" dirty="0"/>
          </a:p>
          <a:p>
            <a:pPr marL="0" indent="0">
              <a:buNone/>
            </a:pPr>
            <a:r>
              <a:rPr lang="de-CH" sz="2000" dirty="0" smtClean="0"/>
              <a:t>Ausschlussgründe </a:t>
            </a:r>
            <a:r>
              <a:rPr lang="de-CH" sz="2000" dirty="0"/>
              <a:t>sind</a:t>
            </a:r>
            <a:r>
              <a:rPr lang="de-CH" sz="2000" dirty="0" smtClean="0"/>
              <a:t>:</a:t>
            </a:r>
          </a:p>
          <a:p>
            <a:pPr marL="0" indent="0">
              <a:buNone/>
            </a:pPr>
            <a:endParaRPr lang="de-CH" sz="2000" dirty="0"/>
          </a:p>
          <a:p>
            <a:r>
              <a:rPr lang="de-CH" sz="2000" dirty="0" smtClean="0"/>
              <a:t>Asylunwürdigkeit </a:t>
            </a:r>
            <a:r>
              <a:rPr lang="de-CH" sz="2000" dirty="0"/>
              <a:t>(nur schwerste Straffälligkeit)</a:t>
            </a:r>
          </a:p>
          <a:p>
            <a:r>
              <a:rPr lang="de-CH" sz="2000" dirty="0" smtClean="0"/>
              <a:t>Aufenthaltsmöglichkeit </a:t>
            </a:r>
            <a:r>
              <a:rPr lang="de-CH" sz="2000" dirty="0"/>
              <a:t>in einem Drittstaat</a:t>
            </a:r>
          </a:p>
          <a:p>
            <a:pPr marL="0" indent="0">
              <a:buNone/>
            </a:pP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2612910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Ausgestaltung des </a:t>
            </a:r>
            <a:r>
              <a:rPr lang="de-CH" b="1" dirty="0" smtClean="0"/>
              <a:t>Asyls</a:t>
            </a:r>
            <a:endParaRPr lang="de-CH" b="1" dirty="0"/>
          </a:p>
        </p:txBody>
      </p:sp>
      <p:sp>
        <p:nvSpPr>
          <p:cNvPr id="3" name="Inhaltsplatzhalter 2"/>
          <p:cNvSpPr>
            <a:spLocks noGrp="1"/>
          </p:cNvSpPr>
          <p:nvPr>
            <p:ph idx="1"/>
          </p:nvPr>
        </p:nvSpPr>
        <p:spPr/>
        <p:txBody>
          <a:bodyPr/>
          <a:lstStyle/>
          <a:p>
            <a:r>
              <a:rPr lang="de-CH" sz="2000" dirty="0" smtClean="0"/>
              <a:t>Anspruch </a:t>
            </a:r>
            <a:r>
              <a:rPr lang="de-CH" sz="2000" dirty="0"/>
              <a:t>auf Erteilung einer Aufenthaltsbewilligung </a:t>
            </a:r>
            <a:r>
              <a:rPr lang="de-CH" sz="2000" dirty="0" smtClean="0"/>
              <a:t>B</a:t>
            </a:r>
          </a:p>
          <a:p>
            <a:endParaRPr lang="de-CH" sz="2000" dirty="0"/>
          </a:p>
          <a:p>
            <a:r>
              <a:rPr lang="de-CH" sz="2000" dirty="0" smtClean="0"/>
              <a:t>nach </a:t>
            </a:r>
            <a:r>
              <a:rPr lang="de-CH" sz="2000" dirty="0"/>
              <a:t>5 Jahren: Anspruch auf Erteilung der </a:t>
            </a:r>
            <a:r>
              <a:rPr lang="de-CH" sz="2000" dirty="0" smtClean="0"/>
              <a:t>Niederlassungs-bewilligung C</a:t>
            </a:r>
          </a:p>
          <a:p>
            <a:endParaRPr lang="de-CH" sz="2000" dirty="0"/>
          </a:p>
          <a:p>
            <a:r>
              <a:rPr lang="de-CH" sz="2000" dirty="0" smtClean="0"/>
              <a:t>Anspruch </a:t>
            </a:r>
            <a:r>
              <a:rPr lang="de-CH" sz="2000" dirty="0"/>
              <a:t>auf </a:t>
            </a:r>
            <a:r>
              <a:rPr lang="de-CH" sz="2000" dirty="0" smtClean="0"/>
              <a:t>Familiennachzug und Zugang </a:t>
            </a:r>
            <a:r>
              <a:rPr lang="de-CH" sz="2000" dirty="0"/>
              <a:t>zum </a:t>
            </a:r>
            <a:r>
              <a:rPr lang="de-CH" sz="2000" dirty="0" smtClean="0"/>
              <a:t>Arbeitsmarkt</a:t>
            </a:r>
          </a:p>
          <a:p>
            <a:endParaRPr lang="de-CH" sz="2000" dirty="0"/>
          </a:p>
          <a:p>
            <a:r>
              <a:rPr lang="de-CH" sz="2000" dirty="0" smtClean="0"/>
              <a:t>mittellose </a:t>
            </a:r>
            <a:r>
              <a:rPr lang="de-CH" sz="2000" dirty="0"/>
              <a:t>Asylsuchende, vorläufig Aufgenommene, Schutzbedürftige </a:t>
            </a:r>
            <a:r>
              <a:rPr lang="de-CH" sz="2000" dirty="0" smtClean="0"/>
              <a:t>und anerkannte </a:t>
            </a:r>
            <a:r>
              <a:rPr lang="de-CH" sz="2000" dirty="0"/>
              <a:t>Flüchtlinge werden durch die öffentliche Fürsorge unterstützt; </a:t>
            </a:r>
            <a:r>
              <a:rPr lang="de-CH" sz="2000" dirty="0" smtClean="0"/>
              <a:t>sie erhalten </a:t>
            </a:r>
            <a:r>
              <a:rPr lang="de-CH" sz="2000" dirty="0"/>
              <a:t>ein Existenzminimum und sind gegen Krankheit versichert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486376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Asylverfahren</a:t>
            </a:r>
            <a:endParaRPr lang="de-CH" b="1" dirty="0"/>
          </a:p>
        </p:txBody>
      </p:sp>
      <p:sp>
        <p:nvSpPr>
          <p:cNvPr id="3" name="Inhaltsplatzhalter 2"/>
          <p:cNvSpPr>
            <a:spLocks noGrp="1"/>
          </p:cNvSpPr>
          <p:nvPr>
            <p:ph idx="1"/>
          </p:nvPr>
        </p:nvSpPr>
        <p:spPr>
          <a:xfrm>
            <a:off x="457200" y="1855365"/>
            <a:ext cx="8229600" cy="4525963"/>
          </a:xfrm>
        </p:spPr>
        <p:txBody>
          <a:bodyPr/>
          <a:lstStyle/>
          <a:p>
            <a:r>
              <a:rPr lang="de-CH" sz="2000" dirty="0" smtClean="0"/>
              <a:t>Asylgesuch</a:t>
            </a:r>
            <a:r>
              <a:rPr lang="de-CH" sz="2000" dirty="0"/>
              <a:t>: </a:t>
            </a:r>
            <a:r>
              <a:rPr lang="de-CH" sz="2000" dirty="0">
                <a:solidFill>
                  <a:srgbClr val="FF0000"/>
                </a:solidFill>
              </a:rPr>
              <a:t>jede Äusserung, mit der eine Person zu erkennen gibt, dass sie </a:t>
            </a:r>
            <a:r>
              <a:rPr lang="de-CH" sz="2000" dirty="0" smtClean="0">
                <a:solidFill>
                  <a:srgbClr val="FF0000"/>
                </a:solidFill>
              </a:rPr>
              <a:t>die </a:t>
            </a:r>
            <a:r>
              <a:rPr lang="de-CH" sz="2000" dirty="0">
                <a:solidFill>
                  <a:srgbClr val="FF0000"/>
                </a:solidFill>
              </a:rPr>
              <a:t>Schweiz um Schutz vor Verfolgung nachsucht, gilt als </a:t>
            </a:r>
            <a:r>
              <a:rPr lang="de-CH" sz="2000" dirty="0" smtClean="0">
                <a:solidFill>
                  <a:srgbClr val="FF0000"/>
                </a:solidFill>
              </a:rPr>
              <a:t>Asylgesuch</a:t>
            </a:r>
          </a:p>
          <a:p>
            <a:endParaRPr lang="de-CH" sz="2000" dirty="0"/>
          </a:p>
          <a:p>
            <a:r>
              <a:rPr lang="de-CH" sz="2000" dirty="0" smtClean="0"/>
              <a:t>Asylgesuch </a:t>
            </a:r>
            <a:r>
              <a:rPr lang="de-CH" sz="2000" dirty="0"/>
              <a:t>ist </a:t>
            </a:r>
            <a:r>
              <a:rPr lang="de-CH" sz="2000" dirty="0" smtClean="0"/>
              <a:t>einzureichen</a:t>
            </a:r>
          </a:p>
          <a:p>
            <a:pPr marL="400050" lvl="1" indent="0">
              <a:buNone/>
            </a:pPr>
            <a:r>
              <a:rPr lang="de-CH" sz="2000" dirty="0" smtClean="0"/>
              <a:t>– </a:t>
            </a:r>
            <a:r>
              <a:rPr lang="de-CH" sz="2000" dirty="0"/>
              <a:t>bei einer Empfangsstelle des Bundes</a:t>
            </a:r>
          </a:p>
          <a:p>
            <a:pPr marL="400050" lvl="1" indent="0">
              <a:buNone/>
            </a:pPr>
            <a:r>
              <a:rPr lang="de-CH" sz="2000" dirty="0"/>
              <a:t>– am Grenzübergang (auch Flughafen)</a:t>
            </a:r>
          </a:p>
          <a:p>
            <a:pPr marL="400050" lvl="1" indent="0">
              <a:buNone/>
            </a:pPr>
            <a:r>
              <a:rPr lang="de-CH" sz="2000" dirty="0"/>
              <a:t>– bei der kantonalen Migrationsbehörde</a:t>
            </a:r>
          </a:p>
          <a:p>
            <a:pPr marL="400050" lvl="1" indent="0">
              <a:buNone/>
            </a:pPr>
            <a:r>
              <a:rPr lang="de-CH" sz="2000" dirty="0"/>
              <a:t>– bei einer Schweizerischen </a:t>
            </a:r>
            <a:r>
              <a:rPr lang="de-CH" sz="2000" dirty="0" smtClean="0"/>
              <a:t>Auslandsvertretung</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045184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vereinfachtes </a:t>
            </a:r>
            <a:r>
              <a:rPr lang="de-CH" b="1" dirty="0"/>
              <a:t>Schema (Ablehnung</a:t>
            </a:r>
            <a:r>
              <a:rPr lang="de-CH" b="1" dirty="0" smtClean="0"/>
              <a:t>)</a:t>
            </a:r>
            <a:endParaRPr lang="de-CH" b="1" dirty="0"/>
          </a:p>
        </p:txBody>
      </p:sp>
      <p:sp>
        <p:nvSpPr>
          <p:cNvPr id="3" name="Inhaltsplatzhalter 2"/>
          <p:cNvSpPr>
            <a:spLocks noGrp="1"/>
          </p:cNvSpPr>
          <p:nvPr>
            <p:ph idx="1"/>
          </p:nvPr>
        </p:nvSpPr>
        <p:spPr>
          <a:xfrm>
            <a:off x="457200" y="1855365"/>
            <a:ext cx="8229600" cy="4525963"/>
          </a:xfrm>
        </p:spPr>
        <p:txBody>
          <a:bodyPr/>
          <a:lstStyle/>
          <a:p>
            <a:pPr>
              <a:lnSpc>
                <a:spcPct val="150000"/>
              </a:lnSpc>
            </a:pPr>
            <a:r>
              <a:rPr lang="de-CH" sz="2000" dirty="0" smtClean="0"/>
              <a:t>Einreichung </a:t>
            </a:r>
            <a:r>
              <a:rPr lang="de-CH" sz="2000" dirty="0"/>
              <a:t>Asylgesuch </a:t>
            </a:r>
            <a:r>
              <a:rPr lang="de-CH" sz="2000" dirty="0" smtClean="0"/>
              <a:t>                                   </a:t>
            </a:r>
            <a:r>
              <a:rPr lang="de-CH" sz="2000" dirty="0" smtClean="0">
                <a:solidFill>
                  <a:srgbClr val="FF0000"/>
                </a:solidFill>
              </a:rPr>
              <a:t>BFM</a:t>
            </a:r>
            <a:endParaRPr lang="de-CH" sz="2000" dirty="0">
              <a:solidFill>
                <a:srgbClr val="FF0000"/>
              </a:solidFill>
            </a:endParaRPr>
          </a:p>
          <a:p>
            <a:pPr>
              <a:lnSpc>
                <a:spcPct val="150000"/>
              </a:lnSpc>
            </a:pPr>
            <a:r>
              <a:rPr lang="de-CH" sz="2000" dirty="0" smtClean="0"/>
              <a:t>Zuweisung </a:t>
            </a:r>
            <a:r>
              <a:rPr lang="de-CH" sz="2000" dirty="0"/>
              <a:t>an Kanton </a:t>
            </a:r>
            <a:r>
              <a:rPr lang="de-CH" sz="2000" dirty="0" smtClean="0"/>
              <a:t>                                      </a:t>
            </a:r>
            <a:r>
              <a:rPr lang="de-CH" sz="2000" dirty="0" smtClean="0">
                <a:solidFill>
                  <a:srgbClr val="FF0000"/>
                </a:solidFill>
              </a:rPr>
              <a:t>BFM</a:t>
            </a:r>
            <a:endParaRPr lang="de-CH" sz="2000" dirty="0">
              <a:solidFill>
                <a:srgbClr val="FF0000"/>
              </a:solidFill>
            </a:endParaRPr>
          </a:p>
          <a:p>
            <a:pPr>
              <a:lnSpc>
                <a:spcPct val="150000"/>
              </a:lnSpc>
            </a:pPr>
            <a:r>
              <a:rPr lang="de-CH" sz="2000" dirty="0" smtClean="0"/>
              <a:t>Registrierung </a:t>
            </a:r>
            <a:r>
              <a:rPr lang="de-CH" sz="2000" dirty="0"/>
              <a:t>und Unterbringung </a:t>
            </a:r>
            <a:r>
              <a:rPr lang="de-CH" sz="2000" dirty="0" smtClean="0"/>
              <a:t>         </a:t>
            </a:r>
            <a:r>
              <a:rPr lang="de-CH" sz="2000" dirty="0" smtClean="0">
                <a:solidFill>
                  <a:srgbClr val="FF0000"/>
                </a:solidFill>
              </a:rPr>
              <a:t>MIKA </a:t>
            </a:r>
            <a:r>
              <a:rPr lang="de-CH" sz="2000" dirty="0">
                <a:solidFill>
                  <a:srgbClr val="FF0000"/>
                </a:solidFill>
              </a:rPr>
              <a:t>und KSD</a:t>
            </a:r>
          </a:p>
          <a:p>
            <a:pPr>
              <a:lnSpc>
                <a:spcPct val="150000"/>
              </a:lnSpc>
            </a:pPr>
            <a:r>
              <a:rPr lang="de-CH" sz="2000" dirty="0" smtClean="0"/>
              <a:t>ausführliche </a:t>
            </a:r>
            <a:r>
              <a:rPr lang="de-CH" sz="2000" dirty="0"/>
              <a:t>Befragung zu den Asylgründen </a:t>
            </a:r>
            <a:r>
              <a:rPr lang="de-CH" sz="2000" dirty="0" smtClean="0"/>
              <a:t>   </a:t>
            </a:r>
            <a:r>
              <a:rPr lang="de-CH" sz="2000" dirty="0" smtClean="0">
                <a:solidFill>
                  <a:srgbClr val="FF0000"/>
                </a:solidFill>
              </a:rPr>
              <a:t>BFM</a:t>
            </a:r>
            <a:endParaRPr lang="de-CH" sz="2000" dirty="0">
              <a:solidFill>
                <a:srgbClr val="FF0000"/>
              </a:solidFill>
            </a:endParaRPr>
          </a:p>
          <a:p>
            <a:pPr>
              <a:lnSpc>
                <a:spcPct val="150000"/>
              </a:lnSpc>
            </a:pPr>
            <a:r>
              <a:rPr lang="de-CH" sz="2000" dirty="0"/>
              <a:t>E</a:t>
            </a:r>
            <a:r>
              <a:rPr lang="de-CH" sz="2000" dirty="0" smtClean="0"/>
              <a:t>ntscheid </a:t>
            </a:r>
            <a:r>
              <a:rPr lang="de-CH" sz="2000" dirty="0"/>
              <a:t>über Asyl oder Wegweisung </a:t>
            </a:r>
            <a:r>
              <a:rPr lang="de-CH" sz="2000" dirty="0" smtClean="0"/>
              <a:t>           </a:t>
            </a:r>
            <a:r>
              <a:rPr lang="de-CH" sz="2000" dirty="0" smtClean="0">
                <a:solidFill>
                  <a:srgbClr val="FF0000"/>
                </a:solidFill>
              </a:rPr>
              <a:t>BFM</a:t>
            </a:r>
            <a:endParaRPr lang="de-CH" sz="2000" dirty="0">
              <a:solidFill>
                <a:srgbClr val="FF0000"/>
              </a:solidFill>
            </a:endParaRPr>
          </a:p>
          <a:p>
            <a:pPr>
              <a:lnSpc>
                <a:spcPct val="150000"/>
              </a:lnSpc>
            </a:pPr>
            <a:r>
              <a:rPr lang="de-CH" sz="2000" dirty="0" err="1" smtClean="0"/>
              <a:t>evt</a:t>
            </a:r>
            <a:r>
              <a:rPr lang="de-CH" sz="2000" dirty="0"/>
              <a:t>. Beschwerde gegen Asylentscheid </a:t>
            </a:r>
            <a:r>
              <a:rPr lang="de-CH" sz="2000" dirty="0" smtClean="0"/>
              <a:t>            </a:t>
            </a:r>
            <a:r>
              <a:rPr lang="de-CH" sz="2000" dirty="0" err="1" smtClean="0">
                <a:solidFill>
                  <a:srgbClr val="FF0000"/>
                </a:solidFill>
              </a:rPr>
              <a:t>BVGer</a:t>
            </a:r>
            <a:endParaRPr lang="de-CH" sz="2000" dirty="0">
              <a:solidFill>
                <a:srgbClr val="FF0000"/>
              </a:solidFill>
            </a:endParaRPr>
          </a:p>
          <a:p>
            <a:pPr>
              <a:lnSpc>
                <a:spcPct val="150000"/>
              </a:lnSpc>
            </a:pPr>
            <a:r>
              <a:rPr lang="de-CH" sz="2000" dirty="0"/>
              <a:t>V</a:t>
            </a:r>
            <a:r>
              <a:rPr lang="de-CH" sz="2000" dirty="0" smtClean="0"/>
              <a:t>ollzug </a:t>
            </a:r>
            <a:r>
              <a:rPr lang="de-CH" sz="2000" dirty="0"/>
              <a:t>der Wegweisung </a:t>
            </a:r>
            <a:r>
              <a:rPr lang="de-CH" sz="2000" dirty="0" smtClean="0"/>
              <a:t>                                 </a:t>
            </a:r>
            <a:r>
              <a:rPr lang="de-CH" sz="2000" dirty="0" smtClean="0">
                <a:solidFill>
                  <a:srgbClr val="FF0000"/>
                </a:solidFill>
              </a:rPr>
              <a:t>MIKA</a:t>
            </a:r>
            <a:endParaRPr lang="de-CH" sz="2000" dirty="0">
              <a:solidFill>
                <a:srgbClr val="FF0000"/>
              </a:solidFill>
            </a:endParaRP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46447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Sonderfall </a:t>
            </a:r>
            <a:r>
              <a:rPr lang="de-CH" b="1" dirty="0" err="1"/>
              <a:t>Nichteintretensentscheid</a:t>
            </a:r>
            <a:r>
              <a:rPr lang="de-CH" b="1" dirty="0"/>
              <a:t> (NEE)</a:t>
            </a:r>
          </a:p>
        </p:txBody>
      </p:sp>
      <p:sp>
        <p:nvSpPr>
          <p:cNvPr id="3" name="Inhaltsplatzhalter 2"/>
          <p:cNvSpPr>
            <a:spLocks noGrp="1"/>
          </p:cNvSpPr>
          <p:nvPr>
            <p:ph idx="1"/>
          </p:nvPr>
        </p:nvSpPr>
        <p:spPr>
          <a:xfrm>
            <a:off x="457200" y="1624012"/>
            <a:ext cx="8229600" cy="4525963"/>
          </a:xfrm>
        </p:spPr>
        <p:txBody>
          <a:bodyPr/>
          <a:lstStyle/>
          <a:p>
            <a:pPr marL="0" indent="0">
              <a:buNone/>
            </a:pPr>
            <a:r>
              <a:rPr lang="de-CH" sz="2000" dirty="0" smtClean="0"/>
              <a:t>in </a:t>
            </a:r>
            <a:r>
              <a:rPr lang="de-CH" sz="2000" dirty="0"/>
              <a:t>Missbrauchsfällen prüft das BFM die behaupteten Asylgründe gar nicht, </a:t>
            </a:r>
            <a:r>
              <a:rPr lang="de-CH" sz="2000" dirty="0" smtClean="0"/>
              <a:t>sondern </a:t>
            </a:r>
            <a:r>
              <a:rPr lang="de-CH" sz="2000" dirty="0"/>
              <a:t>tritt auf das Gesuch nicht ein</a:t>
            </a:r>
          </a:p>
          <a:p>
            <a:pPr marL="0" indent="0">
              <a:buNone/>
            </a:pPr>
            <a:endParaRPr lang="de-CH" sz="2000" dirty="0"/>
          </a:p>
          <a:p>
            <a:r>
              <a:rPr lang="de-CH" sz="2000" dirty="0" err="1" smtClean="0"/>
              <a:t>Nichteintretensgründe</a:t>
            </a:r>
            <a:r>
              <a:rPr lang="de-CH" sz="2000" dirty="0" smtClean="0"/>
              <a:t> </a:t>
            </a:r>
            <a:r>
              <a:rPr lang="de-CH" sz="2000" dirty="0"/>
              <a:t>(Beispiele):</a:t>
            </a:r>
          </a:p>
          <a:p>
            <a:pPr marL="400050" lvl="1" indent="0">
              <a:buNone/>
            </a:pPr>
            <a:r>
              <a:rPr lang="de-CH" sz="2000" dirty="0"/>
              <a:t>– Nichteinreichen von Identitätspapieren</a:t>
            </a:r>
          </a:p>
          <a:p>
            <a:pPr marL="400050" lvl="1" indent="0">
              <a:buNone/>
            </a:pPr>
            <a:r>
              <a:rPr lang="de-CH" sz="2000" dirty="0"/>
              <a:t>– nachweisliche Täuschung über Identität</a:t>
            </a:r>
          </a:p>
          <a:p>
            <a:pPr marL="400050" lvl="1" indent="0">
              <a:buNone/>
            </a:pPr>
            <a:r>
              <a:rPr lang="de-CH" sz="2000" dirty="0"/>
              <a:t>– grobe Verletzung von Mitwirkungspflichten</a:t>
            </a:r>
          </a:p>
          <a:p>
            <a:pPr marL="400050" lvl="1" indent="0">
              <a:buNone/>
            </a:pPr>
            <a:r>
              <a:rPr lang="de-CH" sz="2000" dirty="0"/>
              <a:t>– wiederholtes Gesuch ohne neue Gründe</a:t>
            </a:r>
          </a:p>
          <a:p>
            <a:pPr marL="400050" lvl="1" indent="0">
              <a:buNone/>
            </a:pPr>
            <a:r>
              <a:rPr lang="de-CH" sz="2000" dirty="0"/>
              <a:t>– missbräuchliches Nachreichen des Asylgesuchs (z.B. nach </a:t>
            </a:r>
            <a:endParaRPr lang="de-CH" sz="2000" dirty="0" smtClean="0"/>
          </a:p>
          <a:p>
            <a:pPr marL="400050" lvl="1" indent="0">
              <a:buNone/>
            </a:pPr>
            <a:r>
              <a:rPr lang="de-CH" sz="2000" dirty="0"/>
              <a:t> </a:t>
            </a:r>
            <a:r>
              <a:rPr lang="de-CH" sz="2000" dirty="0" smtClean="0"/>
              <a:t>  Verhaftung</a:t>
            </a:r>
            <a:r>
              <a:rPr lang="de-CH" sz="2000" dirty="0"/>
              <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154887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Sonderfall </a:t>
            </a:r>
            <a:r>
              <a:rPr lang="de-CH" b="1" dirty="0" err="1"/>
              <a:t>Nichteintretensentscheid</a:t>
            </a:r>
            <a:r>
              <a:rPr lang="de-CH" b="1" dirty="0"/>
              <a:t> (NEE)</a:t>
            </a:r>
          </a:p>
        </p:txBody>
      </p:sp>
      <p:sp>
        <p:nvSpPr>
          <p:cNvPr id="3" name="Inhaltsplatzhalter 2"/>
          <p:cNvSpPr>
            <a:spLocks noGrp="1"/>
          </p:cNvSpPr>
          <p:nvPr>
            <p:ph idx="1"/>
          </p:nvPr>
        </p:nvSpPr>
        <p:spPr>
          <a:xfrm>
            <a:off x="457200" y="1768028"/>
            <a:ext cx="8229600" cy="3749204"/>
          </a:xfrm>
        </p:spPr>
        <p:txBody>
          <a:bodyPr/>
          <a:lstStyle/>
          <a:p>
            <a:pPr marL="0" indent="0">
              <a:buNone/>
            </a:pPr>
            <a:r>
              <a:rPr lang="de-CH" sz="2000" b="1" dirty="0" smtClean="0"/>
              <a:t>Personen mit NEE</a:t>
            </a:r>
          </a:p>
          <a:p>
            <a:pPr marL="0" indent="0">
              <a:buNone/>
            </a:pPr>
            <a:endParaRPr lang="de-CH" sz="1000" dirty="0" smtClean="0"/>
          </a:p>
          <a:p>
            <a:pPr marL="0" indent="0">
              <a:lnSpc>
                <a:spcPct val="150000"/>
              </a:lnSpc>
              <a:buNone/>
            </a:pPr>
            <a:r>
              <a:rPr lang="de-CH" sz="2000" dirty="0" smtClean="0"/>
              <a:t>– </a:t>
            </a:r>
            <a:r>
              <a:rPr lang="de-CH" sz="2000" dirty="0"/>
              <a:t>fallen nicht mehr unters Asylgesetz</a:t>
            </a:r>
          </a:p>
          <a:p>
            <a:pPr marL="0" indent="0">
              <a:lnSpc>
                <a:spcPct val="150000"/>
              </a:lnSpc>
              <a:buNone/>
            </a:pPr>
            <a:r>
              <a:rPr lang="de-CH" sz="2000" dirty="0"/>
              <a:t>– werden aus dem Sozialhilfesystem des </a:t>
            </a:r>
            <a:r>
              <a:rPr lang="de-CH" sz="2000" dirty="0" smtClean="0"/>
              <a:t>Asylbereichs ausgeschlossen</a:t>
            </a:r>
            <a:endParaRPr lang="de-CH" sz="2000" dirty="0"/>
          </a:p>
          <a:p>
            <a:pPr marL="0" indent="0">
              <a:lnSpc>
                <a:spcPct val="150000"/>
              </a:lnSpc>
              <a:buNone/>
            </a:pPr>
            <a:r>
              <a:rPr lang="de-CH" sz="2000" dirty="0"/>
              <a:t>– erhalten weder Fürsorgeleistungen noch Unterkunft</a:t>
            </a:r>
          </a:p>
          <a:p>
            <a:pPr marL="0" indent="0">
              <a:lnSpc>
                <a:spcPct val="150000"/>
              </a:lnSpc>
              <a:buNone/>
            </a:pPr>
            <a:r>
              <a:rPr lang="de-CH" sz="2000" dirty="0"/>
              <a:t>– müssen die Schweiz selbstverantwortlich verlassen</a:t>
            </a:r>
          </a:p>
          <a:p>
            <a:pPr marL="0" indent="0">
              <a:lnSpc>
                <a:spcPct val="150000"/>
              </a:lnSpc>
              <a:buNone/>
            </a:pPr>
            <a:r>
              <a:rPr lang="de-CH" sz="2000" dirty="0"/>
              <a:t>– gelten als illegal anwesende </a:t>
            </a:r>
            <a:r>
              <a:rPr lang="de-CH" sz="2000" dirty="0" smtClean="0"/>
              <a:t>Ausländer</a:t>
            </a:r>
            <a:endParaRPr lang="de-CH" sz="20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0296377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Aufenthaltsbeendigung und Massnahmen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2" name="Picture 4" descr="Verkehrszeichen: Vorschriftssignal Verbot für&#10;                  FussgängerInn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603700"/>
            <a:ext cx="4896544" cy="45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58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Aufenthaltsende</a:t>
            </a:r>
            <a:endParaRPr lang="de-CH" b="1" dirty="0"/>
          </a:p>
        </p:txBody>
      </p:sp>
      <p:sp>
        <p:nvSpPr>
          <p:cNvPr id="3" name="Inhaltsplatzhalter 2"/>
          <p:cNvSpPr>
            <a:spLocks noGrp="1"/>
          </p:cNvSpPr>
          <p:nvPr>
            <p:ph idx="1"/>
          </p:nvPr>
        </p:nvSpPr>
        <p:spPr/>
        <p:txBody>
          <a:bodyPr/>
          <a:lstStyle/>
          <a:p>
            <a:r>
              <a:rPr lang="de-CH" sz="2000" dirty="0" smtClean="0"/>
              <a:t>freiwilliges Aufenthaltsende</a:t>
            </a:r>
          </a:p>
          <a:p>
            <a:endParaRPr lang="de-CH" sz="1400" dirty="0"/>
          </a:p>
          <a:p>
            <a:r>
              <a:rPr lang="de-CH" sz="2000" dirty="0" smtClean="0"/>
              <a:t>Verlassen </a:t>
            </a:r>
            <a:r>
              <a:rPr lang="de-CH" sz="2000" dirty="0"/>
              <a:t>der Schweiz mit Abmeldung </a:t>
            </a:r>
            <a:endParaRPr lang="de-CH" sz="2000" dirty="0" smtClean="0"/>
          </a:p>
          <a:p>
            <a:endParaRPr lang="de-CH" sz="1400" dirty="0" smtClean="0"/>
          </a:p>
          <a:p>
            <a:r>
              <a:rPr lang="de-CH" sz="2000" dirty="0" smtClean="0"/>
              <a:t>längerer Auslandaufenthalt bzw. Verlassen der Schweiz ohne Abmeldung</a:t>
            </a:r>
          </a:p>
          <a:p>
            <a:pPr lvl="1"/>
            <a:r>
              <a:rPr lang="de-CH" sz="2000" dirty="0" smtClean="0"/>
              <a:t>Kurzaufenthaltsbewilligung </a:t>
            </a:r>
            <a:r>
              <a:rPr lang="de-CH" sz="2000" dirty="0"/>
              <a:t>max. 3 Monate</a:t>
            </a:r>
          </a:p>
          <a:p>
            <a:pPr lvl="1"/>
            <a:r>
              <a:rPr lang="de-CH" sz="2000" dirty="0" smtClean="0"/>
              <a:t>Aufenthaltsbewilligung </a:t>
            </a:r>
            <a:r>
              <a:rPr lang="de-CH" sz="2000" dirty="0"/>
              <a:t>max. 6 Monate</a:t>
            </a:r>
          </a:p>
          <a:p>
            <a:pPr lvl="1"/>
            <a:r>
              <a:rPr lang="de-CH" sz="2000" dirty="0" smtClean="0"/>
              <a:t>Niederlassungsbewilligung </a:t>
            </a:r>
            <a:r>
              <a:rPr lang="de-CH" sz="2000" dirty="0"/>
              <a:t>max. 6 </a:t>
            </a:r>
            <a:r>
              <a:rPr lang="de-CH" sz="2000" dirty="0" smtClean="0"/>
              <a:t>Monate</a:t>
            </a:r>
          </a:p>
          <a:p>
            <a:pPr lvl="1"/>
            <a:endParaRPr lang="de-CH" sz="1400" dirty="0"/>
          </a:p>
          <a:p>
            <a:r>
              <a:rPr lang="de-CH" sz="2000" dirty="0"/>
              <a:t>u</a:t>
            </a:r>
            <a:r>
              <a:rPr lang="de-CH" sz="2000" dirty="0" smtClean="0"/>
              <a:t>nfreiwilliger </a:t>
            </a:r>
            <a:r>
              <a:rPr lang="de-CH" sz="2000" dirty="0"/>
              <a:t>Verlust der Aufenthaltserlaubnis (Entzug bzw. Widerruf)</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735673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Massnahmen</a:t>
            </a:r>
            <a:endParaRPr lang="de-CH" b="1" dirty="0"/>
          </a:p>
        </p:txBody>
      </p:sp>
      <p:sp>
        <p:nvSpPr>
          <p:cNvPr id="3" name="Inhaltsplatzhalter 2"/>
          <p:cNvSpPr>
            <a:spLocks noGrp="1"/>
          </p:cNvSpPr>
          <p:nvPr>
            <p:ph idx="1"/>
          </p:nvPr>
        </p:nvSpPr>
        <p:spPr/>
        <p:txBody>
          <a:bodyPr/>
          <a:lstStyle/>
          <a:p>
            <a:pPr marL="0" indent="0">
              <a:buNone/>
            </a:pPr>
            <a:endParaRPr lang="de-CH" dirty="0"/>
          </a:p>
          <a:p>
            <a:pPr marL="0" indent="0">
              <a:buNone/>
            </a:pPr>
            <a:r>
              <a:rPr lang="de-CH" dirty="0" smtClean="0"/>
              <a:t>         Verwarnung</a:t>
            </a:r>
          </a:p>
          <a:p>
            <a:pPr marL="0" indent="0">
              <a:buNone/>
            </a:pPr>
            <a:endParaRPr lang="de-CH" dirty="0"/>
          </a:p>
          <a:p>
            <a:endParaRPr lang="de-CH" dirty="0"/>
          </a:p>
          <a:p>
            <a:pPr marL="0" indent="0">
              <a:buNone/>
            </a:pPr>
            <a:r>
              <a:rPr lang="de-CH" dirty="0" smtClean="0"/>
              <a:t>          Wegweisung</a:t>
            </a:r>
            <a:r>
              <a:rPr lang="de-CH" dirty="0"/>
              <a:t>: Verpflichtung, die Schweiz zu </a:t>
            </a:r>
            <a:endParaRPr lang="de-CH" dirty="0" smtClean="0"/>
          </a:p>
          <a:p>
            <a:pPr marL="0" indent="0">
              <a:buNone/>
            </a:pPr>
            <a:r>
              <a:rPr lang="de-CH" dirty="0"/>
              <a:t> </a:t>
            </a:r>
            <a:r>
              <a:rPr lang="de-CH" dirty="0" smtClean="0"/>
              <a:t>         verlassen (Entfernungsmassnahme)</a:t>
            </a:r>
          </a:p>
          <a:p>
            <a:endParaRPr lang="de-CH" dirty="0"/>
          </a:p>
          <a:p>
            <a:pPr marL="0" indent="0">
              <a:buNone/>
            </a:pPr>
            <a:r>
              <a:rPr lang="de-CH" dirty="0" smtClean="0"/>
              <a:t>          Verbot</a:t>
            </a:r>
            <a:r>
              <a:rPr lang="de-CH" dirty="0"/>
              <a:t>, in die Schweiz </a:t>
            </a:r>
            <a:r>
              <a:rPr lang="de-CH" dirty="0" smtClean="0"/>
              <a:t>einzureisen</a:t>
            </a:r>
          </a:p>
          <a:p>
            <a:pPr marL="0" indent="0">
              <a:buNone/>
            </a:pPr>
            <a:r>
              <a:rPr lang="de-CH" dirty="0" smtClean="0"/>
              <a:t>          (Fernhaltemassnahme</a:t>
            </a:r>
            <a:r>
              <a:rPr lang="de-CH" dirty="0"/>
              <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FoAwwMBIgACEQEDEQH/xAAcAAACAgMBAQAAAAAAAAAAAAACAwABBAUHBgj/xAA7EAABAwIEAwUEBgsBAAAAAAABAAIDBBEFEiExBkFREyJhcYEUMpGxFTNjcqHCByRSYnOCkqKywdEj/8QAGwEAAgMBAQEAAAAAAAAAAAAAAAECBAUDBgf/xAAnEQADAAIBAwMDBQAAAAAAAAAAAQIDEQQFEiExQVETkbEUIjJCYf/aAAwDAQACEQMRAD8A8xQ0LYGte4B0lrm/LyWY9jZWZHtDmnkVIwOWyMKs68ndTpGhrqX2aW17sdq0n5JGi22M27CP7x+S05NlYitycLnTGNCMBLYU0Loc2SyqyMoCUyJLI4yA7VLuoUDMvNcK2uF1hiUt0Nyr7cDkVHQbPVYJgE+M0ss0M8UTY35BnBOY2vy23Cqo4PxmIkxxwzj7OUA/3WXpOAGZeHGPNryzSP8Ak38q9HdeQ5nXOTg5VxGnKZZnFNSmcnnwjE6NrjUYfUsAuS7si5o9RcLAbKWnwXYqmYU9NNOfdijc8+QF1xVr7tGutls9J6hfOmnU60cskKGbGOVpHvBNdI0N3Wsa8BG12YrW0czIc4vNylSbIxsgkOiYGO7dCreUOZIejOwyIS1LQV7KGFrIwGrx+EPAm16r2EMgcwWKp8jey1gS0FkCisnwUVYs+Dy9PK2Voc3Y81lRxlzS4us0bkry9K6VsjWRyPaOdit/ExxYM73O8zdWbjRwi9mHiIdO7u+43bx8VqpGFp1Xo3RgjZavEYgwXAXSK9iGSfcwYwntSWJzVYKzCOyWd0TjokucbqQgiVROiAlVdABO1QqiVRvlOXVxGnmgR2PhWHsOHMOYRYmAPP8AN3v9rZkoYohTxRwgWEbQz4Cykjmxsc95s1ouV8vz39XPVfLf5NGV4SNXxXOIeGsScTbNAY/6u7+ZchXUOJGnG8FfSUUsTJJJY7iZxAIvfTKDfWy51ieG1OF1ZpqxrQ/LmBabtcOoPmD8F7PoGF4cFTfhtlfkRSe2jGbusqJYzN1kxrdZXHhA9WhfskBjvSzsikKrkkMOnmMb1vaPEw1tnFebKglc0aHRQuFXqTm3J7H6UZ1HxUXju3f1UXL9Ojr9ZjqTSZvmvQsPd0XmYX5XArbQVYyWPJFzslFJGxutZi7xktzTXVjQ3xWoragyv30REPYXa0Cxya1yxGuTcyslYc46JLjqoX6JZddMiFdWClgqXQAZKoG2ov6KrqXQB6Om41x2GwdUxT/xogSfUWK32FcX1+KMmikw6LLHHmkljkLQ3poQdT0vyK58CvX8HxupcPdXszSS1FW2ibDsNR73mC8HyBWbyOn8Vru7Fv7fgs8Z1WRI2nFFJPLTwgDIY6uB7RGTmac4Bt00J0CyOLKQ43SlrWj2uncXw2GrtO8z1tceIHVbnF5ovbJWPju3LcX5W5rSGv8Ab6oZAGFsgsB0Sl9rRo3E3L2vU58yxsdwsiNSsa0VlRkYGDtXWaNgL7JYdZaJjNDydEDnaJedC5yBASbqgdFTiqBQSKcgRFCdkAAd1aEnVWgZQeQUwTuHNIUCNINjnTOdzS73Q80QF0CLCYChAVgJgXe6qysBQpgwVSMtUDUESlYF0YZdGGWS2PQoNW/4UqY48VoG1MkobDUsfAGu7ocTrmHPktOGhEARYg2IN7hRtdy0dMdOK7kdQxORk7J5s7hoWrSYVSdpVXgdmcCCW2sVmcJTjFsOk9od/wCzZMsgAtmFhY/P4LZNoBRVsE8ZsA8XvppdZ1JqtM1opVHg5jOc0z3ftOJ+JSXmyzcTpnUeIVVK8EOhldGfQkLCfstJehjv1F50Jd4obalUmiIV1LobqsyBl3QkqnFBdAFqIblUmGywrAVNKYFEYNkTVFBogQxTRCSoEDCUGqAlECgQaJoQApjSmAwAI7BLDgiLwkMhVE9UJdogLkCNtw1iv0Vi8UziRC8hkv3Tz9N11X6OkqjdjhY7uOq4pG10j2sY0ve45WtG7idgF9AcNUktJhNNT1Mgkmhia2Rw2c4C34bel1kdW5E8eE1/JlvjW0mjxvG3CmbDn4pDI51RTRjtRlt2rBpfzaPwHguayL6NmYSCdLdCuQcb8JT4bVT11BBnww993Z2/V7nVpHS+x6HwVfpHUnl3izP93t/pHPj/ALI8XZUQnBqotW+VxJCW5PLUp4QIWqsisoEwBsoiUQGgAmNCAJrEhksqIRqnIArQq7IG7pnRAgbIstlAmckDFIg6yo7oSmIMPV5rpTUQRoArqKIgkBm4HWR4di9HWzw9tHBKHlg302I8QdR4gLv+GSwzUjJaaRskL2B7HtOjgea+dV1r9GT3nhCcFzjlmlDddh3TYepPxWB13AnjnP7rwWMFeXJ6rFHumMUDD9YdbdEHZRxB1Kxgy5LPB1BvyPVGzXEYvuu/yQM+tkP2hXlFTT7kW38HGuLMHOB43NSsB7B1pYD+47YehuPRaiy6J+l9ovgzrDMWzi9tbXj/AOrngX0DiZHkwTT+DPtapi3hIcsiTZIKtIiBZQBQ7q2oAvKoiUQ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7" name="AutoShape 6" descr="data:image/jpeg;base64,/9j/4AAQSkZJRgABAQAAAQABAAD/2wCEAAkGBxQTEhUUEhQUFBUUFBQVFRcUFRQUFBQUFBcWFxQXFBQYHCggGBwlHBQUITEhJSkrLi4uFx8zODMsNygtLisBCgoKDg0OFxAPFSwcHBwsLCwsLCwsLCwsLCwwLCwsLCwsMCwsLDcsLCwsLDcsLCwsNywsLCwsLCwrLCssLCwsK//AABEIAMIBAwMBIgACEQEDEQH/xAAcAAABBQEBAQAAAAAAAAAAAAAEAAECAwUGBwj/xAA8EAACAgEBBQUFBgQFBQAAAAAAAQIDBBEFEhMhMQYUQWFxByJRgaEyUnKRsfAjkqLBU4Kz0eEkM2OTsv/EABoBAQEBAQEBAQAAAAAAAAAAAAABAgMEBgX/xAAnEQEBAAIBAgUDBQAAAAAAAAAAAQIRAxIhBDEyQVEFYYETInGx4f/aAAwDAQACEQMRAD8A8ohMs4oCrR+KWPVkK4pGdwJxCudhXGiZXFNlwPKZW2ROrSxyINjajE0ly2QhCKyQhCAQhCAROCIF9SAnCsJhUKmAZXUTbcgfglcqjS4XIpnWTbWgTiM0XWFDZZWLEky2MwbeHVh0jAtyK5yK98i5CrCmymZMhMzXWK2x0MxkxGchdLDaWAVBdUhSD0xilTEZdGNqOiKLYIi1HQZxL4QLHWGNAJRK2gy2ALNFYsVjiYxWSHGEA4whAOIQgEgmkGQTQFg+kOrAqEGwRiusWbxTYyyRTYyKFsA5yC7QOxG455KnMW+NoJo3GE1YSUiglFhYu1IMbUWpHSGGSJjwiWMZL6ohUCmqAdVAlaxQ3WIJ3RjLo59MurKIl9REFVRLpRKa2WyZALcgO1BtwHaWMZKGIdolGs1pzQEFwxh5UF0Axi+dJU4ksDCCtmYE77q6a1rO2ca469N6bSWr8Fz6nq1/sJtUU4Zlcpac1KqUY6+UlJv6Hn5vFcXDZOTLW1kt8nj6CKTtdo+yLaVX2aoXL/xWR1/Ke6znMzYGTj68fHvqS6udc1H+bTT6msPEcXJ6M5fyasQoYdXIz6Hr0DajddcV8wW0IkwW8kWhpsHmi6RRNnSOdVSIkmyJpgzGQ7HjHUEOiaRZVSGVY5HSAo1sJrpDoY5bHHKmg9VYTCJONZNpErUiKQ5HeEYb7uejWWwgFqglwTWmLkqrRObH4ZGURpnqDzK+DqGwpCa8YsjNrOhiah2Ps80MfF8jYx8M1pGFHZ/kKeAdQsRFV2Ki6HHZGJoZ1tR1mZjmJl4/kZqt72PYHE2rj8uVattl6RhJR/qlA+ljxH2BYGuTk3NfYphWn52T3n9Kl+Z7efJfWM+rxGvif67cfkYQhH5LbK2j2Zw7+d2NRY/vSqhvfzaa/U5vP9lOBPXhq2lv/Dscl8o2by/I7oR6ePxPNh6c7Pymo8Y7Reyi2mudmPcrlCLk65w3bGlze7JPRvTXlotTzGw+oe1GXwsPIs8YUWNfi3Xu/XQ+YLY6fI+i+meI5ObDL9S70zl2BWsFnIIvBJn60cqbUQwyRplYohNVZCmAdTAlWJ01BVcCNaCIGXSLIQLNCMJEt4ba0rmiiyZdbNGfk2FDytEBO1iGk21+GLhF6QpGnLYSVRFVF0h64hCrrCa6hVwC6ayovxaUalUATGiGwZQQoopuSJKRRayjMzImRfSa2U+pl3SM1XrXsRwdzEus/wAW9pfhrhFL+pzPRTmfZti8PZuNy+3B2/8Auk7P0kjpj4bx2fX4jO/f+uz04+UIcQjzRSEOI3Ijjvavk7mzpx10ds6oL+ZTl/TCR4JbWew+2rK9zHq+M52fypQX+ozySw+p+k8fTwb+bXHO92bbQCToNS1gskfqudBcAlXj8wrQnWgGroL41jpk4sjUqdUC5lKkScyaXqW7xGUyvfH3hprqVWgVqDrECzRS5A3EQRoIrG2tGYpTBFaSVhWV6RZEpjIeNnMA+lBdbAKZhUZFBsLC1XAEJE4yKD1cVW2gzkU22EDZEjKym9Hu/a0enm/AJttLOztPGzcav7+RSn+FTjKf9MZGM8tS34H0js/FVVVda6VwhBekIpf2CCRGT068j4TPC22/L1Qw6K1dH70fzRbEzjx34Uh9B0hHoxw0y8S9sWbvZyh4VUwXzm3J/TdPPbbDV7d7U4u0Mqeuq404L0r/AIa/+Dm7Mg+u8Lh0cWOP2cMr3WzmR1BncMrz0MitRKQLxhcYA1TJxsM/jjrIA0OINvgKvLIWAGxZYmCKxD8UKJkyixkHaVzsCnHK1YIIs3hoyBnYNG0o0FYW1SMxWl1VoRt0MLgZNFwbVaUaFcR0iquzkTiyonoVXxLkQsAyclGh7O8uuvamLK16R4kopvopzrnCGv8AmlFfMAykdH7OOzsp2d5nHSMdVVqurfJzXklqk/N/A5cslwsvu3hN3T2LM2rKyW7XrGC6yXJy9Pggad8F9qTk/XUFlr9iHza/sNdRGqPNrXT6Hi4+DDjmsY9vTA+Xk70luwlu+L5cvrqVrbnAfOxxXXm3+jMy3tLXGbjFL3eurGs2zCzwXVc/Nc+RvLHGzv3X7WPSdk5jtrjKScZOKbT5Pn05eHoX52SqqrLJclXCc35KEXJ/oc3s/thiwrUsiapeqUpST3G30bkuUdfPlqZ/tM7UY0dl5G5fVOV9bqrjXOMnLie7JpJ9FFyb9D8ieGy/Vk12efLs+cLshyblLrJuT9ZPV/VsGnYNKRA+icD7wt4YYglvC3iIgJbwt4iIbEt8nG1lQhsFK8mrgRFkS7akEcQhK0bUjIm2tLFYIrSEVNCXAbhhnDH4ZpzBqsIqrLVUW11gTprDaoFNUQysotqXIIriUxL6mBbuFNkS9MrsKLtgbJjfeoz+ylvSX3kmvd+p6jjrRKMUktEuS00S6JfA8x2FkcO+L+Oq/f5HqODOO6pa668zz8tu3q4JOm33WWWRpjvPTXQxcymzI+NcPT3mvJPp8zajVvy3tPTy8xZGTCtc3zfJLxb8kupyvd3nb+XPZXZfFUJa1R1l1lprY38d/rqeW7WxMjEt11lKvVxg/J+D+DPXrqLJvenJxXhGPV/ifh6I5ftXiJJpuUoTT3lLnuvwaZqWe8Yzl1uOEyu0Nk6pV6cpxcXrp0Zz/djU4I/BO+OMjx5Z3LvWU8YreMbPAISoNMsfu43ANfgDKgaGRwBnSazoI8AaGVwWLhM1HQNwPImhl8NiVTNTgDxoGlZ0aS2NBoQxy2NBNNys5UDOg1lSM6BprbOjjCNWNIipslUOqy4fUripVZJQLNR9SmzRRfWytaFkIhVimWQsGjUWLHCJRmJzEqGSVJRCu3dkmvBo7nZW0VBJPmk9fz6HEPHN7C6R9NPmuhw5p5V6ODLW49JpyIzXu8l5FMMOMZObXvfeer/LXocrh5coaaM1Mja7lyXw0+Zx29MX7c2lVRBysml6s8qzu1/eLd1JbnNeb8Dc7eQ0xrJOUpS3dN3lure0Wr5deZwvZrEUk5eKemn9zeGO3Hkz12G8IXDNHuou7Hp08rO4ZHhGn3UbugRmcIZ1Gn3Qi8YDN4QnSaDxiDpYADqG4Ic6htwAJUklSFqA7gRQsaiaqCN0dIujalVidRekO0F2o3BF26IhsC2OMh9AhDoYcqJ1oOx69QbHjqzYw6QLKMYNrwwrGxzTqxioxe5iWGb/AHUfuoHP9z8icKnFcvX8jc7qDZuPok1+14mOSftdOK/ugLi66fX1DsfQzlity8dfo0FO3ci9Tyx7N6c/25t/hTS56rQ5XYOQoWxb5Rs92XlLwf5/3NHtNn70t3z/AOS6ns2pxrsctyq5OMpvpTam1CcvhCTSTfhrqdeOvPy93QPCH7ma+z64yrjKOrjzScmnJqDcNZNcm/d56ctQjuh6HnYHdPIZ4h0HdRd0BtzzwxnhHRPFIvEC7c48MpnhnTvEK5YfkEcvZh+QNZinVzwwW3DCuVnRoVPkdDdh+Rm5GKNDP3hbxOdehAgTYtRhtAJasYbQQA6ExDogZMkhtB0UF4S5nRbPr6HPYK5nTbOKNzEqNSqoCxDTrCI8IXDLkICnhGZmy97TTo9Pma9s1FNvwMSyfPXrz/f6HHmy1NO3BjvLbRWOkua8ORy/aZuEXpodPXVOa115fA5ftV7sXzOMemvOlBznrLXr+9D2XZOzlXj11yS5Q0kno1rLVyT+PNs4zsFsXi3O+xe5V9hPo7H0f+VfWSPSDvx4+7ycl76DU4sYRUYRjGMUkoxSSSS0WiRPhFwjq5qeCLhF7EUUcEbghItABXSRdAYkLdIjOljg9mMa7rKp1BWBfjGZlYp1N1JnZNAI4/JxjNshodTmY/Uw8ukKzxmSaGIG1GJajADDiYgpDoWo4BmCjp9no5rAOm2f4FSugxDTrRm4iNKsImPqMKTAEz58kvi1qRpwd74+AlHenq+i56/APjJRXX6Hj5Muqvbx49MVZD3Y6L4eh5/2oy036v6HX7Wy1GD1b5JnnuB/1GWk+cYvel+GP+/JfMYzdXK6m69A7PY/Cx646aPTel+KXN6+nJfI0uIZfeRd5PZOzw1qcUdWGWsoksko0+IOpmasgnHIINFMkgGFwRXYUXiIxZIIcTQhAVWQAcis02ga+JFc9l1GDnVHV5dZz+fADmL46MrC8uHME0IphD6iAFRIYRFP8B0IRUHbP6o6bZfgIRUrosXoaVfQQgibKch+6/QQjOfprfH6ohR0/fxGg+QhHje5zXal/wAOXzOb7Ff9yz8C/UYR14/OOXN6XUaibGEel5E4skmIQVLUsgxCCUXUF1DCCDKya/2EIL7JoZiEUMVXCEQZuUYG0BCA53NAPEYRKsJjCE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9" name="Grafik 8"/>
          <p:cNvPicPr>
            <a:picLocks noChangeAspect="1"/>
          </p:cNvPicPr>
          <p:nvPr/>
        </p:nvPicPr>
        <p:blipFill>
          <a:blip r:embed="rId2"/>
          <a:stretch>
            <a:fillRect/>
          </a:stretch>
        </p:blipFill>
        <p:spPr>
          <a:xfrm>
            <a:off x="7452320" y="2908431"/>
            <a:ext cx="937846" cy="1249676"/>
          </a:xfrm>
          <a:prstGeom prst="rect">
            <a:avLst/>
          </a:prstGeom>
        </p:spPr>
      </p:pic>
      <p:pic>
        <p:nvPicPr>
          <p:cNvPr id="10" name="Grafik 9"/>
          <p:cNvPicPr>
            <a:picLocks noChangeAspect="1"/>
          </p:cNvPicPr>
          <p:nvPr/>
        </p:nvPicPr>
        <p:blipFill>
          <a:blip r:embed="rId3"/>
          <a:stretch>
            <a:fillRect/>
          </a:stretch>
        </p:blipFill>
        <p:spPr>
          <a:xfrm>
            <a:off x="3202011" y="1779308"/>
            <a:ext cx="752749" cy="1129123"/>
          </a:xfrm>
          <a:prstGeom prst="rect">
            <a:avLst/>
          </a:prstGeom>
        </p:spPr>
      </p:pic>
      <p:pic>
        <p:nvPicPr>
          <p:cNvPr id="11" name="Grafik 10"/>
          <p:cNvPicPr>
            <a:picLocks noChangeAspect="1"/>
          </p:cNvPicPr>
          <p:nvPr/>
        </p:nvPicPr>
        <p:blipFill>
          <a:blip r:embed="rId4"/>
          <a:stretch>
            <a:fillRect/>
          </a:stretch>
        </p:blipFill>
        <p:spPr>
          <a:xfrm>
            <a:off x="6457770" y="4778167"/>
            <a:ext cx="994550" cy="995764"/>
          </a:xfrm>
          <a:prstGeom prst="rect">
            <a:avLst/>
          </a:prstGeom>
        </p:spPr>
      </p:pic>
      <p:sp>
        <p:nvSpPr>
          <p:cNvPr id="12" name="Pfeil nach rechts 11"/>
          <p:cNvSpPr/>
          <p:nvPr/>
        </p:nvSpPr>
        <p:spPr>
          <a:xfrm>
            <a:off x="457200" y="2060848"/>
            <a:ext cx="658416" cy="384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Pfeil nach rechts 12"/>
          <p:cNvSpPr/>
          <p:nvPr/>
        </p:nvSpPr>
        <p:spPr>
          <a:xfrm>
            <a:off x="467544" y="3341107"/>
            <a:ext cx="658416" cy="384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Grafik 13"/>
          <p:cNvPicPr>
            <a:picLocks noChangeAspect="1"/>
          </p:cNvPicPr>
          <p:nvPr/>
        </p:nvPicPr>
        <p:blipFill>
          <a:blip r:embed="rId5"/>
          <a:stretch>
            <a:fillRect/>
          </a:stretch>
        </p:blipFill>
        <p:spPr>
          <a:xfrm>
            <a:off x="467544" y="4712145"/>
            <a:ext cx="688908" cy="445047"/>
          </a:xfrm>
          <a:prstGeom prst="rect">
            <a:avLst/>
          </a:prstGeom>
        </p:spPr>
      </p:pic>
    </p:spTree>
    <p:extLst>
      <p:ext uri="{BB962C8B-B14F-4D97-AF65-F5344CB8AC3E}">
        <p14:creationId xmlns:p14="http://schemas.microsoft.com/office/powerpoint/2010/main" val="46113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Zivilrechtlicher Wohnsitz</a:t>
            </a:r>
            <a:endParaRPr lang="de-CH" b="1" dirty="0"/>
          </a:p>
        </p:txBody>
      </p:sp>
      <p:sp>
        <p:nvSpPr>
          <p:cNvPr id="3" name="Inhaltsplatzhalter 2"/>
          <p:cNvSpPr>
            <a:spLocks noGrp="1"/>
          </p:cNvSpPr>
          <p:nvPr>
            <p:ph idx="1"/>
          </p:nvPr>
        </p:nvSpPr>
        <p:spPr>
          <a:xfrm>
            <a:off x="457200" y="1830387"/>
            <a:ext cx="8229600" cy="4525963"/>
          </a:xfrm>
        </p:spPr>
        <p:txBody>
          <a:bodyPr/>
          <a:lstStyle/>
          <a:p>
            <a:pPr marL="0" indent="0">
              <a:buNone/>
            </a:pPr>
            <a:r>
              <a:rPr lang="de-CH" dirty="0"/>
              <a:t>Zivilrechtlicher </a:t>
            </a:r>
            <a:r>
              <a:rPr lang="de-CH" dirty="0" smtClean="0"/>
              <a:t>Wohnsitz </a:t>
            </a:r>
            <a:r>
              <a:rPr lang="de-CH" dirty="0"/>
              <a:t>nach Art. 23 ZGB</a:t>
            </a:r>
            <a:endParaRPr lang="de-CH" dirty="0" smtClean="0"/>
          </a:p>
          <a:p>
            <a:pPr marL="0" indent="0">
              <a:buNone/>
            </a:pPr>
            <a:endParaRPr lang="de-CH" dirty="0"/>
          </a:p>
          <a:p>
            <a:pPr marL="0" indent="0">
              <a:buNone/>
            </a:pPr>
            <a:r>
              <a:rPr lang="de-CH" dirty="0" smtClean="0"/>
              <a:t>regelt Privatrecht zwischen Bürger</a:t>
            </a:r>
            <a:r>
              <a:rPr lang="de-CH" dirty="0"/>
              <a:t> </a:t>
            </a:r>
            <a:r>
              <a:rPr lang="de-CH" dirty="0" smtClean="0"/>
              <a:t>und Bürger</a:t>
            </a:r>
          </a:p>
          <a:p>
            <a:pPr marL="0" indent="0">
              <a:buNone/>
            </a:pPr>
            <a:endParaRPr lang="de-CH" dirty="0" smtClean="0"/>
          </a:p>
          <a:p>
            <a:pPr marL="0" indent="0">
              <a:buNone/>
            </a:pPr>
            <a:r>
              <a:rPr lang="de-CH" dirty="0"/>
              <a:t> </a:t>
            </a:r>
            <a:r>
              <a:rPr lang="de-CH" dirty="0" smtClean="0"/>
              <a:t>              Wohnsitz einer Person befindet sich an dem Orte, </a:t>
            </a:r>
            <a:br>
              <a:rPr lang="de-CH" dirty="0" smtClean="0"/>
            </a:br>
            <a:r>
              <a:rPr lang="de-CH" dirty="0" smtClean="0"/>
              <a:t>               wo sie sich mit der Absicht des dauernden </a:t>
            </a:r>
            <a:br>
              <a:rPr lang="de-CH" dirty="0" smtClean="0"/>
            </a:br>
            <a:r>
              <a:rPr lang="de-CH" dirty="0" smtClean="0"/>
              <a:t>               Verbleibens aufhält</a:t>
            </a:r>
          </a:p>
          <a:p>
            <a:pPr marL="0" indent="0">
              <a:buNone/>
            </a:pPr>
            <a:endParaRPr lang="de-CH" dirty="0" smtClean="0"/>
          </a:p>
          <a:p>
            <a:pPr marL="0" indent="0">
              <a:buNone/>
            </a:pPr>
            <a:r>
              <a:rPr lang="de-CH" dirty="0" smtClean="0">
                <a:solidFill>
                  <a:srgbClr val="FF0000"/>
                </a:solidFill>
              </a:rPr>
              <a:t>Nur ein Wohnsitz möglich!                      </a:t>
            </a:r>
            <a:endParaRPr lang="de-CH" dirty="0">
              <a:solidFill>
                <a:srgbClr val="FF0000"/>
              </a:solidFill>
            </a:endParaRPr>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8" name="Nach oben gebogener Pfeil 7"/>
          <p:cNvSpPr/>
          <p:nvPr/>
        </p:nvSpPr>
        <p:spPr>
          <a:xfrm rot="5400000">
            <a:off x="719572" y="3537012"/>
            <a:ext cx="720080" cy="93610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Ausweisung</a:t>
            </a:r>
            <a:endParaRPr lang="de-CH" b="1" dirty="0"/>
          </a:p>
        </p:txBody>
      </p:sp>
      <p:sp>
        <p:nvSpPr>
          <p:cNvPr id="3" name="Inhaltsplatzhalter 2"/>
          <p:cNvSpPr>
            <a:spLocks noGrp="1"/>
          </p:cNvSpPr>
          <p:nvPr>
            <p:ph idx="1"/>
          </p:nvPr>
        </p:nvSpPr>
        <p:spPr>
          <a:xfrm>
            <a:off x="457200" y="1711349"/>
            <a:ext cx="8229600" cy="4525963"/>
          </a:xfrm>
        </p:spPr>
        <p:txBody>
          <a:bodyPr/>
          <a:lstStyle/>
          <a:p>
            <a:r>
              <a:rPr lang="de-CH" sz="2000" dirty="0" smtClean="0"/>
              <a:t>Verpflichtung</a:t>
            </a:r>
            <a:r>
              <a:rPr lang="de-CH" sz="2000" dirty="0"/>
              <a:t>, die Schweiz zu verlassen und Verbot, in die Schweiz </a:t>
            </a:r>
            <a:r>
              <a:rPr lang="de-CH" sz="2000" dirty="0" smtClean="0"/>
              <a:t>zurückzukehren</a:t>
            </a:r>
          </a:p>
          <a:p>
            <a:endParaRPr lang="de-CH" sz="2000" dirty="0"/>
          </a:p>
          <a:p>
            <a:r>
              <a:rPr lang="de-CH" sz="2000" dirty="0"/>
              <a:t>f</a:t>
            </a:r>
            <a:r>
              <a:rPr lang="de-CH" sz="2000" dirty="0" smtClean="0"/>
              <a:t>remdenpolizeiliche </a:t>
            </a:r>
            <a:r>
              <a:rPr lang="de-CH" sz="2000" dirty="0"/>
              <a:t>Ausweisung mit neuem </a:t>
            </a:r>
            <a:r>
              <a:rPr lang="de-CH" sz="2000" dirty="0" err="1"/>
              <a:t>AuG</a:t>
            </a:r>
            <a:r>
              <a:rPr lang="de-CH" sz="2000" dirty="0"/>
              <a:t> (ab 1. Januar 2008) </a:t>
            </a:r>
            <a:r>
              <a:rPr lang="de-CH" sz="2000" dirty="0" smtClean="0"/>
              <a:t>aufgehoben</a:t>
            </a:r>
            <a:r>
              <a:rPr lang="de-CH" sz="2000" dirty="0"/>
              <a:t>; ersetzt durch Widerruf der </a:t>
            </a:r>
            <a:r>
              <a:rPr lang="de-CH" sz="2000" dirty="0" smtClean="0"/>
              <a:t>Niederlassungs-bewilligung</a:t>
            </a:r>
          </a:p>
          <a:p>
            <a:endParaRPr lang="de-CH" sz="2000" dirty="0"/>
          </a:p>
          <a:p>
            <a:r>
              <a:rPr lang="de-CH" sz="2000" dirty="0" smtClean="0"/>
              <a:t>(</a:t>
            </a:r>
            <a:r>
              <a:rPr lang="de-CH" sz="2000" dirty="0"/>
              <a:t>politische) Ausweisung durch </a:t>
            </a:r>
            <a:r>
              <a:rPr lang="de-CH" sz="2000" dirty="0" err="1"/>
              <a:t>fedpol</a:t>
            </a:r>
            <a:r>
              <a:rPr lang="de-CH" sz="2000" dirty="0"/>
              <a:t> (</a:t>
            </a:r>
            <a:r>
              <a:rPr lang="de-CH" sz="2000" dirty="0" err="1"/>
              <a:t>AuG</a:t>
            </a:r>
            <a:r>
              <a:rPr lang="de-CH" sz="2000" dirty="0"/>
              <a:t>) oder Bundesrat (BV) möglich</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7086709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Wegweisung</a:t>
            </a:r>
            <a:endParaRPr lang="de-CH" b="1" dirty="0"/>
          </a:p>
        </p:txBody>
      </p:sp>
      <p:sp>
        <p:nvSpPr>
          <p:cNvPr id="3" name="Inhaltsplatzhalter 2"/>
          <p:cNvSpPr>
            <a:spLocks noGrp="1"/>
          </p:cNvSpPr>
          <p:nvPr>
            <p:ph idx="1"/>
          </p:nvPr>
        </p:nvSpPr>
        <p:spPr/>
        <p:txBody>
          <a:bodyPr/>
          <a:lstStyle/>
          <a:p>
            <a:pPr marL="0" indent="0">
              <a:buNone/>
            </a:pPr>
            <a:r>
              <a:rPr lang="de-CH" sz="2000" dirty="0" smtClean="0"/>
              <a:t>wird </a:t>
            </a:r>
            <a:r>
              <a:rPr lang="de-CH" sz="2000" dirty="0"/>
              <a:t>verfügt, wenn </a:t>
            </a:r>
            <a:endParaRPr lang="de-CH" sz="2000" dirty="0" smtClean="0"/>
          </a:p>
          <a:p>
            <a:pPr marL="0" indent="0">
              <a:buNone/>
            </a:pPr>
            <a:endParaRPr lang="de-CH" sz="2000" dirty="0"/>
          </a:p>
          <a:p>
            <a:pPr marL="857250" lvl="1" indent="-457200"/>
            <a:r>
              <a:rPr lang="de-CH" sz="2000" dirty="0" smtClean="0"/>
              <a:t>jemand </a:t>
            </a:r>
            <a:r>
              <a:rPr lang="de-CH" sz="2000" dirty="0"/>
              <a:t>die erforderliche Bewilligung nicht </a:t>
            </a:r>
            <a:r>
              <a:rPr lang="de-CH" sz="2000" dirty="0" smtClean="0"/>
              <a:t>besitzt</a:t>
            </a:r>
          </a:p>
          <a:p>
            <a:pPr marL="857250" lvl="1" indent="-457200"/>
            <a:endParaRPr lang="de-CH" sz="2000" dirty="0"/>
          </a:p>
          <a:p>
            <a:pPr marL="857250" lvl="1" indent="-457200"/>
            <a:r>
              <a:rPr lang="de-CH" sz="2000" dirty="0" smtClean="0"/>
              <a:t>jemand </a:t>
            </a:r>
            <a:r>
              <a:rPr lang="de-CH" sz="2000" dirty="0"/>
              <a:t>die Einreisevoraussetzungen nicht oder nicht mehr </a:t>
            </a:r>
            <a:r>
              <a:rPr lang="de-CH" sz="2000" dirty="0" smtClean="0"/>
              <a:t>erfüllt</a:t>
            </a:r>
          </a:p>
          <a:p>
            <a:pPr marL="857250" lvl="1" indent="-457200"/>
            <a:endParaRPr lang="de-CH" sz="2000" dirty="0"/>
          </a:p>
          <a:p>
            <a:pPr marL="857250" lvl="1" indent="-457200"/>
            <a:r>
              <a:rPr lang="de-CH" sz="2000" dirty="0" smtClean="0"/>
              <a:t>jemandem </a:t>
            </a:r>
            <a:r>
              <a:rPr lang="de-CH" sz="2000" dirty="0"/>
              <a:t>eine Bewilligung verweigert oder nach bewilligtem </a:t>
            </a:r>
            <a:r>
              <a:rPr lang="de-CH" sz="2000" dirty="0" smtClean="0"/>
              <a:t>Aufenthalt widerrufen </a:t>
            </a:r>
            <a:r>
              <a:rPr lang="de-CH" sz="2000" dirty="0"/>
              <a:t>oder nicht verlängert wird</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976781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Ausreisefrist</a:t>
            </a:r>
            <a:endParaRPr lang="de-CH" b="1" dirty="0"/>
          </a:p>
        </p:txBody>
      </p:sp>
      <p:sp>
        <p:nvSpPr>
          <p:cNvPr id="3" name="Inhaltsplatzhalter 2"/>
          <p:cNvSpPr>
            <a:spLocks noGrp="1"/>
          </p:cNvSpPr>
          <p:nvPr>
            <p:ph idx="1"/>
          </p:nvPr>
        </p:nvSpPr>
        <p:spPr/>
        <p:txBody>
          <a:bodyPr/>
          <a:lstStyle/>
          <a:p>
            <a:r>
              <a:rPr lang="de-CH" sz="2000" dirty="0"/>
              <a:t>mit der Wegweisungsverfügung </a:t>
            </a:r>
            <a:r>
              <a:rPr lang="de-CH" sz="2000" dirty="0" smtClean="0"/>
              <a:t>zwischen </a:t>
            </a:r>
            <a:r>
              <a:rPr lang="de-CH" sz="2000" dirty="0"/>
              <a:t>7 und 30 </a:t>
            </a:r>
            <a:r>
              <a:rPr lang="de-CH" sz="2000" dirty="0" smtClean="0"/>
              <a:t>Tagen</a:t>
            </a:r>
          </a:p>
          <a:p>
            <a:pPr marL="0" indent="0">
              <a:buNone/>
            </a:pPr>
            <a:endParaRPr lang="de-CH" sz="2000" dirty="0" smtClean="0"/>
          </a:p>
          <a:p>
            <a:r>
              <a:rPr lang="de-CH" sz="2000" dirty="0" smtClean="0"/>
              <a:t>längere </a:t>
            </a:r>
            <a:r>
              <a:rPr lang="de-CH" sz="2000" dirty="0"/>
              <a:t>Ausreisefrist ist </a:t>
            </a:r>
            <a:r>
              <a:rPr lang="de-CH" sz="2000" dirty="0" smtClean="0"/>
              <a:t>anzusetzen, </a:t>
            </a:r>
            <a:r>
              <a:rPr lang="de-CH" sz="2000" dirty="0"/>
              <a:t>wenn besondere Umstände (familiäre Situation, gesundheitliche Probleme, lange Aufenthaltsdauer) dies </a:t>
            </a:r>
            <a:r>
              <a:rPr lang="de-CH" sz="2000" dirty="0" smtClean="0"/>
              <a:t>erfordern</a:t>
            </a:r>
          </a:p>
          <a:p>
            <a:endParaRPr lang="de-CH" sz="2000" dirty="0"/>
          </a:p>
          <a:p>
            <a:r>
              <a:rPr lang="de-CH" sz="2000" dirty="0" smtClean="0"/>
              <a:t>Praxis: </a:t>
            </a:r>
            <a:r>
              <a:rPr lang="de-CH" sz="2000" dirty="0"/>
              <a:t>ab 2 Jahren Aufenthalt 60 Tage oder mehr, sonst 30 Tage </a:t>
            </a:r>
            <a:endParaRPr lang="de-CH" sz="2000" dirty="0" smtClean="0"/>
          </a:p>
          <a:p>
            <a:endParaRPr lang="de-CH" sz="2000" dirty="0" smtClean="0"/>
          </a:p>
          <a:p>
            <a:r>
              <a:rPr lang="de-CH" sz="2000" dirty="0"/>
              <a:t>unter bestimmten Umständen kann die Wegweisung als sofort vollstreckbar </a:t>
            </a:r>
            <a:r>
              <a:rPr lang="de-CH" sz="2000" dirty="0" smtClean="0"/>
              <a:t>erklärt </a:t>
            </a:r>
            <a:r>
              <a:rPr lang="de-CH" sz="2000" dirty="0"/>
              <a:t>werden oder es kann eine Ausreisefrist von weniger als sieben Tagen </a:t>
            </a:r>
            <a:r>
              <a:rPr lang="de-CH" sz="2000" dirty="0" smtClean="0"/>
              <a:t>angesetzt </a:t>
            </a:r>
            <a:r>
              <a:rPr lang="de-CH" sz="2000" dirty="0"/>
              <a:t>werden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270064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Erlöschungsgründe</a:t>
            </a:r>
            <a:endParaRPr lang="de-CH" b="1" dirty="0"/>
          </a:p>
        </p:txBody>
      </p:sp>
      <p:sp>
        <p:nvSpPr>
          <p:cNvPr id="3" name="Inhaltsplatzhalter 2"/>
          <p:cNvSpPr>
            <a:spLocks noGrp="1"/>
          </p:cNvSpPr>
          <p:nvPr>
            <p:ph idx="1"/>
          </p:nvPr>
        </p:nvSpPr>
        <p:spPr>
          <a:xfrm>
            <a:off x="457200" y="1999381"/>
            <a:ext cx="8229600" cy="4525963"/>
          </a:xfrm>
        </p:spPr>
        <p:txBody>
          <a:bodyPr/>
          <a:lstStyle/>
          <a:p>
            <a:r>
              <a:rPr lang="de-CH" sz="2000" dirty="0"/>
              <a:t>Bewilligung erlischt von Gesetzes wegen</a:t>
            </a:r>
          </a:p>
          <a:p>
            <a:pPr marL="400050" lvl="1" indent="0">
              <a:buNone/>
            </a:pPr>
            <a:r>
              <a:rPr lang="de-CH" sz="2000" dirty="0"/>
              <a:t>– mit der Abmeldung ins Ausland </a:t>
            </a:r>
          </a:p>
          <a:p>
            <a:pPr marL="400050" lvl="1" indent="0">
              <a:buNone/>
            </a:pPr>
            <a:r>
              <a:rPr lang="de-CH" sz="2000" dirty="0"/>
              <a:t>– mit der Erteilung einer Bewilligung in einem anderen Kanton </a:t>
            </a:r>
          </a:p>
          <a:p>
            <a:pPr marL="400050" lvl="1" indent="0">
              <a:buNone/>
            </a:pPr>
            <a:r>
              <a:rPr lang="de-CH" sz="2000" dirty="0"/>
              <a:t>– mit Ablauf der Gültigkeitsdauer der Bewilligung </a:t>
            </a:r>
          </a:p>
          <a:p>
            <a:pPr marL="400050" lvl="1" indent="0">
              <a:buNone/>
            </a:pPr>
            <a:r>
              <a:rPr lang="de-CH" sz="2000" dirty="0"/>
              <a:t>– mit der Ausweisung nach Art. 68 </a:t>
            </a:r>
            <a:r>
              <a:rPr lang="de-CH" sz="2000" dirty="0" err="1" smtClean="0"/>
              <a:t>AuG</a:t>
            </a:r>
            <a:endParaRPr lang="de-CH" sz="2000" dirty="0"/>
          </a:p>
          <a:p>
            <a:pPr marL="400050" lvl="1" indent="0">
              <a:buNone/>
            </a:pPr>
            <a:endParaRPr lang="de-CH" sz="2000" dirty="0" smtClean="0"/>
          </a:p>
          <a:p>
            <a:r>
              <a:rPr lang="de-CH" sz="2000" dirty="0" smtClean="0"/>
              <a:t> </a:t>
            </a:r>
            <a:r>
              <a:rPr lang="de-CH" sz="2000" dirty="0"/>
              <a:t>bei Auslandaufenthalt ohne </a:t>
            </a:r>
            <a:r>
              <a:rPr lang="de-CH" sz="2000" dirty="0" smtClean="0"/>
              <a:t>Abmeldung</a:t>
            </a:r>
          </a:p>
          <a:p>
            <a:pPr lvl="1" indent="-342900">
              <a:buFontTx/>
              <a:buChar char="-"/>
            </a:pPr>
            <a:r>
              <a:rPr lang="de-CH" sz="2000" dirty="0" smtClean="0"/>
              <a:t>von </a:t>
            </a:r>
            <a:r>
              <a:rPr lang="de-CH" sz="2000" dirty="0"/>
              <a:t>mehr als 6 Monaten bei der Aufenthalts- oder </a:t>
            </a:r>
            <a:r>
              <a:rPr lang="de-CH" sz="2000" dirty="0" smtClean="0"/>
              <a:t> Niederlassungsbewilligung</a:t>
            </a:r>
          </a:p>
          <a:p>
            <a:pPr lvl="1" indent="-342900">
              <a:buFontTx/>
              <a:buChar char="-"/>
            </a:pPr>
            <a:r>
              <a:rPr lang="de-CH" sz="2000" dirty="0" smtClean="0"/>
              <a:t>von </a:t>
            </a:r>
            <a:r>
              <a:rPr lang="de-CH" sz="2000" dirty="0"/>
              <a:t>mehr als 3 Monaten bei der </a:t>
            </a:r>
            <a:r>
              <a:rPr lang="de-CH" sz="2000" dirty="0" smtClean="0"/>
              <a:t>Kurzaufenthaltsbewilligung</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745061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Widerrufsgründe</a:t>
            </a:r>
            <a:endParaRPr lang="de-CH" b="1" dirty="0"/>
          </a:p>
        </p:txBody>
      </p:sp>
      <p:sp>
        <p:nvSpPr>
          <p:cNvPr id="3" name="Inhaltsplatzhalter 2"/>
          <p:cNvSpPr>
            <a:spLocks noGrp="1"/>
          </p:cNvSpPr>
          <p:nvPr>
            <p:ph idx="1"/>
          </p:nvPr>
        </p:nvSpPr>
        <p:spPr/>
        <p:txBody>
          <a:bodyPr/>
          <a:lstStyle/>
          <a:p>
            <a:pPr marL="0" indent="0">
              <a:buNone/>
            </a:pPr>
            <a:r>
              <a:rPr lang="de-CH" sz="2000" dirty="0"/>
              <a:t>F</a:t>
            </a:r>
            <a:r>
              <a:rPr lang="de-CH" sz="2000" dirty="0" smtClean="0"/>
              <a:t>ür </a:t>
            </a:r>
            <a:r>
              <a:rPr lang="de-CH" sz="2000" dirty="0"/>
              <a:t>alle Bewilligungen ausser die Niederlassungsbewilligung</a:t>
            </a:r>
            <a:r>
              <a:rPr lang="de-CH" sz="2000" dirty="0" smtClean="0"/>
              <a:t>:</a:t>
            </a:r>
          </a:p>
          <a:p>
            <a:pPr marL="0" indent="0">
              <a:buNone/>
            </a:pPr>
            <a:endParaRPr lang="de-CH" sz="1000" dirty="0"/>
          </a:p>
          <a:p>
            <a:r>
              <a:rPr lang="de-CH" sz="2000" dirty="0" smtClean="0"/>
              <a:t>Bewilligung </a:t>
            </a:r>
            <a:r>
              <a:rPr lang="de-CH" sz="2000" dirty="0"/>
              <a:t>wurde </a:t>
            </a:r>
            <a:r>
              <a:rPr lang="de-CH" sz="2000" dirty="0" smtClean="0"/>
              <a:t>erschlichen</a:t>
            </a:r>
          </a:p>
          <a:p>
            <a:pPr marL="0" indent="0">
              <a:buNone/>
            </a:pPr>
            <a:endParaRPr lang="de-CH" sz="1000" dirty="0"/>
          </a:p>
          <a:p>
            <a:r>
              <a:rPr lang="de-CH" sz="2000" dirty="0" smtClean="0"/>
              <a:t>Verurteilung </a:t>
            </a:r>
            <a:r>
              <a:rPr lang="de-CH" sz="2000" dirty="0"/>
              <a:t>zu längerfristiger Freiheitsstrafe </a:t>
            </a:r>
            <a:endParaRPr lang="de-CH" sz="2000" dirty="0" smtClean="0"/>
          </a:p>
          <a:p>
            <a:endParaRPr lang="de-CH" sz="1000" dirty="0" smtClean="0"/>
          </a:p>
          <a:p>
            <a:r>
              <a:rPr lang="de-CH" sz="2000" dirty="0" smtClean="0"/>
              <a:t>eine </a:t>
            </a:r>
            <a:r>
              <a:rPr lang="de-CH" sz="2000" dirty="0"/>
              <a:t>mit der Bewilligung verknüpfte Bedingung wird nicht </a:t>
            </a:r>
            <a:r>
              <a:rPr lang="de-CH" sz="2000" dirty="0" smtClean="0"/>
              <a:t>eingehalten</a:t>
            </a:r>
          </a:p>
          <a:p>
            <a:endParaRPr lang="de-CH" sz="1000" dirty="0"/>
          </a:p>
          <a:p>
            <a:r>
              <a:rPr lang="de-CH" sz="2000" dirty="0" smtClean="0"/>
              <a:t>erheblicher </a:t>
            </a:r>
            <a:r>
              <a:rPr lang="de-CH" sz="2000" dirty="0"/>
              <a:t>oder wiederholter Verstoss gegen die öffentliche Sicherheit und </a:t>
            </a:r>
            <a:r>
              <a:rPr lang="de-CH" sz="2000" dirty="0" smtClean="0"/>
              <a:t>Ordnung </a:t>
            </a:r>
            <a:r>
              <a:rPr lang="de-CH" sz="2000" dirty="0"/>
              <a:t>bzw. Gefährdung </a:t>
            </a:r>
            <a:r>
              <a:rPr lang="de-CH" sz="2000" dirty="0" smtClean="0"/>
              <a:t>derselben</a:t>
            </a:r>
          </a:p>
          <a:p>
            <a:endParaRPr lang="de-CH" sz="1000" dirty="0"/>
          </a:p>
          <a:p>
            <a:r>
              <a:rPr lang="de-CH" sz="2000" dirty="0" smtClean="0"/>
              <a:t>eigene Sozialhilfeabhängigkeit</a:t>
            </a:r>
          </a:p>
          <a:p>
            <a:endParaRPr lang="de-CH" sz="1000" dirty="0"/>
          </a:p>
          <a:p>
            <a:r>
              <a:rPr lang="de-CH" sz="2000" dirty="0" smtClean="0"/>
              <a:t>Sozialhilfeabhängigkeit </a:t>
            </a:r>
            <a:r>
              <a:rPr lang="de-CH" sz="2000" dirty="0"/>
              <a:t>einer Person, für die man zu sorgen hat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40358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Widerrufsgründe</a:t>
            </a:r>
            <a:r>
              <a:rPr lang="de-CH" dirty="0" smtClean="0"/>
              <a:t> </a:t>
            </a:r>
            <a:r>
              <a:rPr lang="de-CH" b="1" dirty="0" smtClean="0"/>
              <a:t>Niederlassung</a:t>
            </a:r>
            <a:endParaRPr lang="de-CH" b="1" dirty="0"/>
          </a:p>
        </p:txBody>
      </p:sp>
      <p:sp>
        <p:nvSpPr>
          <p:cNvPr id="3" name="Inhaltsplatzhalter 2"/>
          <p:cNvSpPr>
            <a:spLocks noGrp="1"/>
          </p:cNvSpPr>
          <p:nvPr>
            <p:ph idx="1"/>
          </p:nvPr>
        </p:nvSpPr>
        <p:spPr/>
        <p:txBody>
          <a:bodyPr/>
          <a:lstStyle/>
          <a:p>
            <a:r>
              <a:rPr lang="de-CH" sz="2000" dirty="0" smtClean="0"/>
              <a:t>Bewilligung </a:t>
            </a:r>
            <a:r>
              <a:rPr lang="de-CH" sz="2000" dirty="0"/>
              <a:t>wurde mit falschen Angaben oder durch Verschweigen </a:t>
            </a:r>
            <a:r>
              <a:rPr lang="de-CH" sz="2000" dirty="0" smtClean="0"/>
              <a:t>wesentlicher </a:t>
            </a:r>
            <a:r>
              <a:rPr lang="de-CH" sz="2000" dirty="0"/>
              <a:t>Tatsachen erschlichen</a:t>
            </a:r>
          </a:p>
          <a:p>
            <a:r>
              <a:rPr lang="de-CH" sz="2000" dirty="0" smtClean="0"/>
              <a:t>Verurteilung </a:t>
            </a:r>
            <a:r>
              <a:rPr lang="de-CH" sz="2000" dirty="0"/>
              <a:t>zu längerfristiger Freiheitsstrafe </a:t>
            </a:r>
            <a:r>
              <a:rPr lang="de-CH" sz="2000" dirty="0" smtClean="0"/>
              <a:t>(*)</a:t>
            </a:r>
          </a:p>
          <a:p>
            <a:r>
              <a:rPr lang="de-CH" sz="2000" dirty="0" smtClean="0"/>
              <a:t>schwerwiegender </a:t>
            </a:r>
            <a:r>
              <a:rPr lang="de-CH" sz="2000" dirty="0"/>
              <a:t>Verstoss gegen die öffentliche Sicherheit und Ordnung bzw. </a:t>
            </a:r>
            <a:r>
              <a:rPr lang="de-CH" sz="2000" dirty="0" smtClean="0"/>
              <a:t>Gefährdung </a:t>
            </a:r>
            <a:r>
              <a:rPr lang="de-CH" sz="2000" dirty="0"/>
              <a:t>derselben (*)</a:t>
            </a:r>
          </a:p>
          <a:p>
            <a:r>
              <a:rPr lang="de-CH" sz="2000" dirty="0" smtClean="0"/>
              <a:t>eigene </a:t>
            </a:r>
            <a:r>
              <a:rPr lang="de-CH" sz="2000" dirty="0"/>
              <a:t>Sozialhilfeabhängigkeit in dauerhaftem und erheblichem Mass </a:t>
            </a:r>
            <a:endParaRPr lang="de-CH" sz="2000" dirty="0" smtClean="0"/>
          </a:p>
          <a:p>
            <a:r>
              <a:rPr lang="de-CH" sz="2000" dirty="0" smtClean="0"/>
              <a:t>Sozialhilfeabhängigkeit </a:t>
            </a:r>
            <a:r>
              <a:rPr lang="de-CH" sz="2000" dirty="0"/>
              <a:t>in dauerhaftem und erheblichem Mass einer Person, </a:t>
            </a:r>
            <a:r>
              <a:rPr lang="de-CH" sz="2000" dirty="0" smtClean="0"/>
              <a:t>für </a:t>
            </a:r>
            <a:r>
              <a:rPr lang="de-CH" sz="2000" dirty="0"/>
              <a:t>die man zu sorgen hat</a:t>
            </a:r>
          </a:p>
          <a:p>
            <a:r>
              <a:rPr lang="de-CH" sz="2000" dirty="0" smtClean="0"/>
              <a:t>bei </a:t>
            </a:r>
            <a:r>
              <a:rPr lang="de-CH" sz="2000" dirty="0"/>
              <a:t>15 Jahren ununterbrochenem und ordnungsgemässem Aufenthalt </a:t>
            </a:r>
            <a:r>
              <a:rPr lang="de-CH" sz="2000" dirty="0" smtClean="0"/>
              <a:t>Widerruf nur </a:t>
            </a:r>
            <a:r>
              <a:rPr lang="de-CH" sz="2000" dirty="0"/>
              <a:t>noch aus Gründen mit (*) möglich</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67422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17079"/>
            <a:ext cx="8229600" cy="652934"/>
          </a:xfrm>
        </p:spPr>
        <p:txBody>
          <a:bodyPr/>
          <a:lstStyle/>
          <a:p>
            <a:r>
              <a:rPr lang="de-CH" b="1" dirty="0"/>
              <a:t>Widerruf</a:t>
            </a:r>
            <a:r>
              <a:rPr lang="de-CH" dirty="0"/>
              <a:t> </a:t>
            </a:r>
            <a:r>
              <a:rPr lang="de-CH" b="1" dirty="0"/>
              <a:t>von Bewilligungen von EU-/</a:t>
            </a:r>
            <a:r>
              <a:rPr lang="de-CH" b="1" dirty="0" smtClean="0"/>
              <a:t>EFTA</a:t>
            </a:r>
            <a:endParaRPr lang="de-CH" b="1" dirty="0"/>
          </a:p>
        </p:txBody>
      </p:sp>
      <p:sp>
        <p:nvSpPr>
          <p:cNvPr id="3" name="Inhaltsplatzhalter 2"/>
          <p:cNvSpPr>
            <a:spLocks noGrp="1"/>
          </p:cNvSpPr>
          <p:nvPr>
            <p:ph idx="1"/>
          </p:nvPr>
        </p:nvSpPr>
        <p:spPr/>
        <p:txBody>
          <a:bodyPr/>
          <a:lstStyle/>
          <a:p>
            <a:r>
              <a:rPr lang="de-CH" sz="2000" dirty="0"/>
              <a:t>Widerrufsgründe des </a:t>
            </a:r>
            <a:r>
              <a:rPr lang="de-CH" sz="2000" dirty="0" err="1"/>
              <a:t>AuG</a:t>
            </a:r>
            <a:r>
              <a:rPr lang="de-CH" sz="2000" dirty="0"/>
              <a:t> gelten auch für EU-/EFTA-Staatsangehörige</a:t>
            </a:r>
          </a:p>
          <a:p>
            <a:r>
              <a:rPr lang="de-CH" sz="2000" dirty="0" smtClean="0"/>
              <a:t>aber</a:t>
            </a:r>
            <a:r>
              <a:rPr lang="de-CH" sz="2000" dirty="0"/>
              <a:t>: Widerruf wegen Sozialhilfebezug nicht möglich (bei Arbeitnehmern </a:t>
            </a:r>
            <a:r>
              <a:rPr lang="de-CH" sz="2000" dirty="0" smtClean="0"/>
              <a:t>sowie deren </a:t>
            </a:r>
            <a:r>
              <a:rPr lang="de-CH" sz="2000" dirty="0"/>
              <a:t>Familienangehörigen)</a:t>
            </a:r>
          </a:p>
          <a:p>
            <a:r>
              <a:rPr lang="de-CH" sz="2000" dirty="0" smtClean="0"/>
              <a:t>Kurzaufenthalts-</a:t>
            </a:r>
            <a:r>
              <a:rPr lang="de-CH" sz="2000" dirty="0"/>
              <a:t>, Aufenthaltsbewilligungen und </a:t>
            </a:r>
            <a:r>
              <a:rPr lang="de-CH" sz="2000" dirty="0" smtClean="0"/>
              <a:t>Grenzgänger-bewilligungen können </a:t>
            </a:r>
            <a:r>
              <a:rPr lang="de-CH" sz="2000" dirty="0"/>
              <a:t>widerrufen oder nicht verlängert werden, wenn die </a:t>
            </a:r>
            <a:r>
              <a:rPr lang="de-CH" sz="2000" dirty="0" smtClean="0"/>
              <a:t>Voraussetzungen für </a:t>
            </a:r>
            <a:r>
              <a:rPr lang="de-CH" sz="2000" dirty="0"/>
              <a:t>ihre Erteilung nicht mehr erfüllt </a:t>
            </a:r>
            <a:r>
              <a:rPr lang="de-CH" sz="2000" dirty="0" smtClean="0"/>
              <a:t>sind</a:t>
            </a:r>
          </a:p>
          <a:p>
            <a:r>
              <a:rPr lang="de-CH" sz="2000" dirty="0" smtClean="0"/>
              <a:t>zusätzlicher </a:t>
            </a:r>
            <a:r>
              <a:rPr lang="de-CH" sz="2000" dirty="0"/>
              <a:t>Vorbehalt gem. FZA: Einschränkung der Rechte nur </a:t>
            </a:r>
            <a:r>
              <a:rPr lang="de-CH" sz="2000" dirty="0" smtClean="0"/>
              <a:t>durch Massnahmen</a:t>
            </a:r>
            <a:r>
              <a:rPr lang="de-CH" sz="2000" dirty="0"/>
              <a:t>, die aus Gründen der öffentlichen Ordnung, Sicherheit und </a:t>
            </a:r>
            <a:r>
              <a:rPr lang="de-CH" sz="2000" dirty="0" smtClean="0"/>
              <a:t>Gesundheit </a:t>
            </a:r>
            <a:r>
              <a:rPr lang="de-CH" sz="2000" dirty="0"/>
              <a:t>gerechtfertigt sind („tatsächliche und hinreichende Gefährdung, </a:t>
            </a:r>
            <a:r>
              <a:rPr lang="de-CH" sz="2000" dirty="0" smtClean="0"/>
              <a:t>die ein </a:t>
            </a:r>
            <a:r>
              <a:rPr lang="de-CH" sz="2000" dirty="0"/>
              <a:t>Grundinteresse der Gesellschaft berühren“)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4030546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Verhältnismässigkeit</a:t>
            </a:r>
            <a:endParaRPr lang="de-CH" b="1" dirty="0"/>
          </a:p>
        </p:txBody>
      </p:sp>
      <p:sp>
        <p:nvSpPr>
          <p:cNvPr id="3" name="Inhaltsplatzhalter 2"/>
          <p:cNvSpPr>
            <a:spLocks noGrp="1"/>
          </p:cNvSpPr>
          <p:nvPr>
            <p:ph idx="1"/>
          </p:nvPr>
        </p:nvSpPr>
        <p:spPr/>
        <p:txBody>
          <a:bodyPr/>
          <a:lstStyle/>
          <a:p>
            <a:r>
              <a:rPr lang="de-CH" sz="2000" dirty="0"/>
              <a:t>bei der Anordnung von Massnahmen haben die zuständigen Behörden den </a:t>
            </a:r>
            <a:r>
              <a:rPr lang="de-CH" sz="2000" dirty="0" smtClean="0"/>
              <a:t>Grundsatz </a:t>
            </a:r>
            <a:r>
              <a:rPr lang="de-CH" sz="2000" dirty="0"/>
              <a:t>der Verhältnismässigkeit zu beachten</a:t>
            </a:r>
          </a:p>
          <a:p>
            <a:r>
              <a:rPr lang="de-CH" sz="2000" dirty="0" smtClean="0"/>
              <a:t>öffentliches </a:t>
            </a:r>
            <a:r>
              <a:rPr lang="de-CH" sz="2000" dirty="0"/>
              <a:t>Interesse an der Massnahme muss die privaten Interessen der </a:t>
            </a:r>
            <a:r>
              <a:rPr lang="de-CH" sz="2000" dirty="0" smtClean="0"/>
              <a:t>betroffenen </a:t>
            </a:r>
            <a:r>
              <a:rPr lang="de-CH" sz="2000" dirty="0"/>
              <a:t>Personen überwiegen</a:t>
            </a:r>
          </a:p>
          <a:p>
            <a:r>
              <a:rPr lang="de-CH" sz="2000" dirty="0" smtClean="0"/>
              <a:t>es </a:t>
            </a:r>
            <a:r>
              <a:rPr lang="de-CH" sz="2000" dirty="0"/>
              <a:t>muss der Grad der Integration unter Berücksichtigung der gesamten </a:t>
            </a:r>
            <a:r>
              <a:rPr lang="de-CH" sz="2000" dirty="0" smtClean="0"/>
              <a:t>Umstände </a:t>
            </a:r>
            <a:r>
              <a:rPr lang="de-CH" sz="2000" dirty="0"/>
              <a:t>des Einzelfalles beachtet werden </a:t>
            </a:r>
          </a:p>
          <a:p>
            <a:r>
              <a:rPr lang="de-CH" sz="2000" dirty="0" smtClean="0"/>
              <a:t>zu </a:t>
            </a:r>
            <a:r>
              <a:rPr lang="de-CH" sz="2000" dirty="0"/>
              <a:t>gewichten sind zudem vor allem die Schwere des Verschuldens des </a:t>
            </a:r>
            <a:r>
              <a:rPr lang="de-CH" sz="2000" dirty="0" smtClean="0"/>
              <a:t>Ausländers</a:t>
            </a:r>
            <a:r>
              <a:rPr lang="de-CH" sz="2000" dirty="0"/>
              <a:t>, die Dauer seiner Anwesenheit in der Schweiz und die ihm und </a:t>
            </a:r>
            <a:r>
              <a:rPr lang="de-CH" sz="2000" dirty="0" smtClean="0"/>
              <a:t>seiner </a:t>
            </a:r>
            <a:r>
              <a:rPr lang="de-CH" sz="2000" dirty="0"/>
              <a:t>Familie drohenden Nachteile</a:t>
            </a:r>
          </a:p>
          <a:p>
            <a:r>
              <a:rPr lang="de-CH" sz="2000" dirty="0" smtClean="0"/>
              <a:t>die </a:t>
            </a:r>
            <a:r>
              <a:rPr lang="de-CH" sz="2000" dirty="0"/>
              <a:t>Massnahme hat zu unterbleiben, wenn der verfolgte Zweck mit einer </a:t>
            </a:r>
            <a:r>
              <a:rPr lang="de-CH" sz="2000" dirty="0" smtClean="0"/>
              <a:t>weniger </a:t>
            </a:r>
            <a:r>
              <a:rPr lang="de-CH" sz="2000" dirty="0"/>
              <a:t>einschneidenden Massnahme (z.B. Verwarnung) erreicht werden kann</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3423069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Rechtsprechung Bundesgericht</a:t>
            </a:r>
            <a:endParaRPr lang="de-CH" b="1" dirty="0"/>
          </a:p>
        </p:txBody>
      </p:sp>
      <p:sp>
        <p:nvSpPr>
          <p:cNvPr id="3" name="Inhaltsplatzhalter 2"/>
          <p:cNvSpPr>
            <a:spLocks noGrp="1"/>
          </p:cNvSpPr>
          <p:nvPr>
            <p:ph idx="1"/>
          </p:nvPr>
        </p:nvSpPr>
        <p:spPr/>
        <p:txBody>
          <a:bodyPr/>
          <a:lstStyle/>
          <a:p>
            <a:pPr marL="0" indent="0">
              <a:buNone/>
            </a:pPr>
            <a:r>
              <a:rPr lang="de-CH" sz="2000" dirty="0"/>
              <a:t>Widerruf (früher Ausweisung) ist verhältnismässig</a:t>
            </a:r>
          </a:p>
          <a:p>
            <a:r>
              <a:rPr lang="de-CH" sz="2000" dirty="0"/>
              <a:t>Verbrechen und Vergehen: bei einem mit einer Schweizerin verheirateten Ausländer ab einem Strafmass von 2 </a:t>
            </a:r>
            <a:r>
              <a:rPr lang="de-CH" sz="2000" dirty="0" smtClean="0"/>
              <a:t>Jahren</a:t>
            </a:r>
          </a:p>
          <a:p>
            <a:pPr marL="0" indent="0">
              <a:buNone/>
            </a:pPr>
            <a:endParaRPr lang="de-CH" sz="1000" dirty="0"/>
          </a:p>
          <a:p>
            <a:r>
              <a:rPr lang="de-CH" sz="2000" dirty="0"/>
              <a:t>Fürsorgeabhängigkeit: Betrag von CHF 80‘000.– für zwei Personen gilt als </a:t>
            </a:r>
            <a:r>
              <a:rPr lang="de-CH" sz="2000" dirty="0" smtClean="0"/>
              <a:t>erheblich</a:t>
            </a:r>
            <a:r>
              <a:rPr lang="de-CH" sz="2000" dirty="0"/>
              <a:t>; Bezugsdauer von 5 Jahren ist </a:t>
            </a:r>
            <a:r>
              <a:rPr lang="de-CH" sz="2000" dirty="0" smtClean="0"/>
              <a:t>fortgesetzt </a:t>
            </a:r>
          </a:p>
          <a:p>
            <a:endParaRPr lang="de-CH" sz="1000" dirty="0"/>
          </a:p>
          <a:p>
            <a:r>
              <a:rPr lang="de-CH" sz="2000" dirty="0" smtClean="0"/>
              <a:t>Begriff </a:t>
            </a:r>
            <a:r>
              <a:rPr lang="de-CH" sz="2000" dirty="0"/>
              <a:t>der „längerfristigen Freiheitsstrafe“: Verurteilung zu einer </a:t>
            </a:r>
            <a:r>
              <a:rPr lang="de-CH" sz="2000" dirty="0" smtClean="0"/>
              <a:t>Freiheitsstrafe von mehr als einem Jahr</a:t>
            </a:r>
          </a:p>
          <a:p>
            <a:pPr marL="0" indent="0">
              <a:buNone/>
            </a:pPr>
            <a:endParaRPr lang="de-CH" sz="1000" dirty="0"/>
          </a:p>
          <a:p>
            <a:r>
              <a:rPr lang="de-CH" sz="2000" dirty="0" smtClean="0"/>
              <a:t>Schulden</a:t>
            </a:r>
            <a:r>
              <a:rPr lang="de-CH" sz="2000" dirty="0"/>
              <a:t>: Betreibungen in der Höhe von rund CHF 75'000.– und offene </a:t>
            </a:r>
            <a:r>
              <a:rPr lang="de-CH" sz="2000" dirty="0" smtClean="0"/>
              <a:t>Verlustscheine </a:t>
            </a:r>
            <a:r>
              <a:rPr lang="de-CH" sz="2000" dirty="0"/>
              <a:t>ab rund CHF 35'000.– stellen eine massive Verschuldung </a:t>
            </a:r>
            <a:r>
              <a:rPr lang="de-CH" sz="2000" dirty="0" smtClean="0"/>
              <a:t>dar</a:t>
            </a:r>
            <a:r>
              <a:rPr lang="de-CH" sz="2000" dirty="0"/>
              <a:t>; aber Verschuldung muss selbstverschuldet und qualifiziert </a:t>
            </a:r>
            <a:r>
              <a:rPr lang="de-CH" sz="2000" dirty="0" smtClean="0"/>
              <a:t>vorwerfbar sein </a:t>
            </a:r>
            <a:r>
              <a:rPr lang="de-CH" sz="2000" dirty="0"/>
              <a:t>(Mutwilligkeit)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50521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Vollzug und Zwangsmassnahmen</a:t>
            </a:r>
          </a:p>
        </p:txBody>
      </p:sp>
      <p:pic>
        <p:nvPicPr>
          <p:cNvPr id="5" name="Inhaltsplatzhalter 4"/>
          <p:cNvPicPr>
            <a:picLocks noGrp="1" noChangeAspect="1"/>
          </p:cNvPicPr>
          <p:nvPr>
            <p:ph idx="1"/>
          </p:nvPr>
        </p:nvPicPr>
        <p:blipFill>
          <a:blip r:embed="rId2"/>
          <a:stretch>
            <a:fillRect/>
          </a:stretch>
        </p:blipFill>
        <p:spPr>
          <a:xfrm>
            <a:off x="1947862" y="1896269"/>
            <a:ext cx="5248275" cy="3933825"/>
          </a:xfrm>
          <a:prstGeom prst="rect">
            <a:avLst/>
          </a:prstGeom>
        </p:spPr>
      </p:pic>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87404670"/>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EB1E232CC7ECB4ABFFB91BB4ADA7BF1" ma:contentTypeVersion="0" ma:contentTypeDescription="Ein neues Dokument erstellen." ma:contentTypeScope="" ma:versionID="c4f54ecc3e729d42e11287970d916578">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9C5876C-05B1-40F3-BD17-D16E949499D5}">
  <ds:schemaRefs>
    <ds:schemaRef ds:uri="http://schemas.microsoft.com/sharepoint/v3/contenttype/forms"/>
  </ds:schemaRefs>
</ds:datastoreItem>
</file>

<file path=customXml/itemProps2.xml><?xml version="1.0" encoding="utf-8"?>
<ds:datastoreItem xmlns:ds="http://schemas.openxmlformats.org/officeDocument/2006/customXml" ds:itemID="{0ACE0F73-95B2-4281-9BAB-04636C25F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6C50559-3D7D-4FB0-A71B-4BA09E9C1573}">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5361</Words>
  <Application>Microsoft Office PowerPoint</Application>
  <PresentationFormat>Bildschirmpräsentation (4:3)</PresentationFormat>
  <Paragraphs>958</Paragraphs>
  <Slides>110</Slides>
  <Notes>30</Notes>
  <HiddenSlides>0</HiddenSlides>
  <MMClips>0</MMClips>
  <ScaleCrop>false</ScaleCrop>
  <HeadingPairs>
    <vt:vector size="4" baseType="variant">
      <vt:variant>
        <vt:lpstr>Design</vt:lpstr>
      </vt:variant>
      <vt:variant>
        <vt:i4>3</vt:i4>
      </vt:variant>
      <vt:variant>
        <vt:lpstr>Folientitel</vt:lpstr>
      </vt:variant>
      <vt:variant>
        <vt:i4>110</vt:i4>
      </vt:variant>
    </vt:vector>
  </HeadingPairs>
  <TitlesOfParts>
    <vt:vector size="113" baseType="lpstr">
      <vt:lpstr>Vorlage Präsentation</vt:lpstr>
      <vt:lpstr>1_Benutzerdefiniertes Design</vt:lpstr>
      <vt:lpstr>Benutzerdefiniertes Design</vt:lpstr>
      <vt:lpstr>Register G-07</vt:lpstr>
      <vt:lpstr>Zielsetzung</vt:lpstr>
      <vt:lpstr>Zielsetzung</vt:lpstr>
      <vt:lpstr>Zielsetzung</vt:lpstr>
      <vt:lpstr>Zielsetzung </vt:lpstr>
      <vt:lpstr>Ablauf (1)</vt:lpstr>
      <vt:lpstr>Ablauf (2)</vt:lpstr>
      <vt:lpstr>Niederlassung und Aufenthalt Schweizerinnen und Schweizer  </vt:lpstr>
      <vt:lpstr>Zivilrechtlicher Wohnsitz</vt:lpstr>
      <vt:lpstr>Niederlassung</vt:lpstr>
      <vt:lpstr>Aufenthalt</vt:lpstr>
      <vt:lpstr>An welchem Ort wird die Niederlassung begründet?</vt:lpstr>
      <vt:lpstr>Voraussetzungen für die Niederlassung</vt:lpstr>
      <vt:lpstr>Voraussetzungen für die Niederlassung</vt:lpstr>
      <vt:lpstr>Voraussetzungen für die Niederlassung</vt:lpstr>
      <vt:lpstr>Aufenthalt</vt:lpstr>
      <vt:lpstr>Spezielle Formen des Aufenthalts</vt:lpstr>
      <vt:lpstr>Spezielle Formen des Aufenthalts</vt:lpstr>
      <vt:lpstr>Spezielle Formen des Aufenthalts</vt:lpstr>
      <vt:lpstr>Spezielle Formen des Aufenthalts</vt:lpstr>
      <vt:lpstr>Meldewesen</vt:lpstr>
      <vt:lpstr>Meldepflicht</vt:lpstr>
      <vt:lpstr>Ausweisschriften</vt:lpstr>
      <vt:lpstr>Ausweisschriften</vt:lpstr>
      <vt:lpstr>Schweizer Pass</vt:lpstr>
      <vt:lpstr>Schweizer Identitätskarte</vt:lpstr>
      <vt:lpstr>Aufenthalt und Niederlassung Ausländerinnen und Ausländer</vt:lpstr>
      <vt:lpstr>Völkerrechtliche Abkommen (Staatsverträge)</vt:lpstr>
      <vt:lpstr>Landesrechtliche Bestimmungen</vt:lpstr>
      <vt:lpstr>Landesrechtliche Bestimmungen</vt:lpstr>
      <vt:lpstr>Kantonale Bestimmungen</vt:lpstr>
      <vt:lpstr>Aufgabenteilung</vt:lpstr>
      <vt:lpstr>Bund</vt:lpstr>
      <vt:lpstr>Kanton</vt:lpstr>
      <vt:lpstr>Gemeinden</vt:lpstr>
      <vt:lpstr>Aufgaben der Gemeinden gem. § 5 VAuG</vt:lpstr>
      <vt:lpstr>Aufgaben der Gemeinden gem. § 5 VAuG</vt:lpstr>
      <vt:lpstr>Bundesbehörden – kantonale Behörden Rechtsmittelweg</vt:lpstr>
      <vt:lpstr>Einreise- und Meldevorschriften</vt:lpstr>
      <vt:lpstr>Einreisevorschriften</vt:lpstr>
      <vt:lpstr>Grundsätzliches zum Visum</vt:lpstr>
      <vt:lpstr>Einreisevisum</vt:lpstr>
      <vt:lpstr>Rückreisevisum</vt:lpstr>
      <vt:lpstr>Anmelde- und Meldevorschriften bei bewilligungsfreiem Aufenthalt  </vt:lpstr>
      <vt:lpstr>Anmelde- und Meldevorschriften bei bewilligungspflichtigem Aufenthalt </vt:lpstr>
      <vt:lpstr>Aufenthalt, Bewilligungswesen und Ausweise</vt:lpstr>
      <vt:lpstr>EU/EFTA und Drittstaatsangehörige</vt:lpstr>
      <vt:lpstr>PowerPoint-Präsentation</vt:lpstr>
      <vt:lpstr>EU/EFTA und Drittstaatsangehörige</vt:lpstr>
      <vt:lpstr>Aufenthaltszweck</vt:lpstr>
      <vt:lpstr>Erwerbstätigkeit von EU/EFTA-Staatsangehörigen</vt:lpstr>
      <vt:lpstr>Erwerbstätigkeit von Drittstaatsangehörigen</vt:lpstr>
      <vt:lpstr>Erwerbstätigkeit von Drittstaatsangehörigen</vt:lpstr>
      <vt:lpstr>Anspruch auf Familiennachzug</vt:lpstr>
      <vt:lpstr>Fristen für den Familiennachzug und Bewilligungserteilung </vt:lpstr>
      <vt:lpstr>kein Anspruch auf Familiennachzug</vt:lpstr>
      <vt:lpstr>Bewilligung und Ausweis</vt:lpstr>
      <vt:lpstr>Aufenthaltsbewilligung B EU/EFTA</vt:lpstr>
      <vt:lpstr>Niederlassungsbewilligung C EU/EFTA</vt:lpstr>
      <vt:lpstr>Aufenthaltsbewilligung Ci EU/EFTA</vt:lpstr>
      <vt:lpstr>Grenzgängerbewilligung G EU/EFTA</vt:lpstr>
      <vt:lpstr>Kurzaufenthaltsbewilligung L EU/EFTA</vt:lpstr>
      <vt:lpstr>Aufenthaltsbewilligung B</vt:lpstr>
      <vt:lpstr>Niederlassungsbewilligung C</vt:lpstr>
      <vt:lpstr>Aufenthaltsbewilligung Ci</vt:lpstr>
      <vt:lpstr>Grenzgängerbewilligung G</vt:lpstr>
      <vt:lpstr>Kurzaufenthaltsbewilligung L</vt:lpstr>
      <vt:lpstr>Ausweis F für vorläufig aufgenommene Ausländer </vt:lpstr>
      <vt:lpstr>Ausweis N für Asylsuchende</vt:lpstr>
      <vt:lpstr>Ausweis S für Schutzbedürftige</vt:lpstr>
      <vt:lpstr>Schweizerische Reisepapiere für Ausländer</vt:lpstr>
      <vt:lpstr>Reiseausweis</vt:lpstr>
      <vt:lpstr>Pass für eine ausländische Person</vt:lpstr>
      <vt:lpstr>Identitätsausweis</vt:lpstr>
      <vt:lpstr>Reiseersatzdokument</vt:lpstr>
      <vt:lpstr>Sans-Papiers</vt:lpstr>
      <vt:lpstr>ASYLWESEN</vt:lpstr>
      <vt:lpstr>Flüchtlingsbegriff</vt:lpstr>
      <vt:lpstr>Flüchtlingseigenschaft</vt:lpstr>
      <vt:lpstr>Bedeutung der Flüchtlingseigenschaft</vt:lpstr>
      <vt:lpstr>Gewährung Asyl</vt:lpstr>
      <vt:lpstr>Ausgestaltung des Asyls</vt:lpstr>
      <vt:lpstr>Asylverfahren</vt:lpstr>
      <vt:lpstr>vereinfachtes Schema (Ablehnung)</vt:lpstr>
      <vt:lpstr>Sonderfall Nichteintretensentscheid (NEE)</vt:lpstr>
      <vt:lpstr>Sonderfall Nichteintretensentscheid (NEE)</vt:lpstr>
      <vt:lpstr>Aufenthaltsbeendigung und Massnahmen</vt:lpstr>
      <vt:lpstr>Aufenthaltsende</vt:lpstr>
      <vt:lpstr>Massnahmen</vt:lpstr>
      <vt:lpstr>Ausweisung</vt:lpstr>
      <vt:lpstr>Wegweisung</vt:lpstr>
      <vt:lpstr>Ausreisefrist</vt:lpstr>
      <vt:lpstr>Erlöschungsgründe</vt:lpstr>
      <vt:lpstr>Widerrufsgründe</vt:lpstr>
      <vt:lpstr>Widerrufsgründe Niederlassung</vt:lpstr>
      <vt:lpstr>Widerruf von Bewilligungen von EU-/EFTA</vt:lpstr>
      <vt:lpstr>Verhältnismässigkeit</vt:lpstr>
      <vt:lpstr>Rechtsprechung Bundesgericht</vt:lpstr>
      <vt:lpstr>Vollzug und Zwangsmassnahmen</vt:lpstr>
      <vt:lpstr>Ausschaffung</vt:lpstr>
      <vt:lpstr>Papierbeschaffung</vt:lpstr>
      <vt:lpstr>Probleme im Wegweisungsvollzug</vt:lpstr>
      <vt:lpstr>Zwangsmassnahmen</vt:lpstr>
      <vt:lpstr>Ausschaffungshaft</vt:lpstr>
      <vt:lpstr>Niederlassung und Aufenthalt von Schweizerinnen und Schweizer</vt:lpstr>
      <vt:lpstr>Niederlassung und Aufenthalt von Ausländerinnen und Ausländern</vt:lpstr>
      <vt:lpstr>Ziele </vt:lpstr>
      <vt:lpstr>PowerPoint-Präsentation</vt:lpstr>
      <vt:lpstr>PowerPoint-Präsentation</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Gloor Sonja  DVISTAMURBRE</cp:lastModifiedBy>
  <cp:revision>497</cp:revision>
  <cp:lastPrinted>2014-05-26T15:49:44Z</cp:lastPrinted>
  <dcterms:created xsi:type="dcterms:W3CDTF">2011-08-03T10:23:25Z</dcterms:created>
  <dcterms:modified xsi:type="dcterms:W3CDTF">2014-10-03T09:40:03Z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0x0101005EB1E232CC7ECB4ABFFB91BB4ADA7BF1</vt:lpwstr>
  </property>
</Properties>
</file>