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72" r:id="rId5"/>
    <p:sldMasterId id="2147483660" r:id="rId6"/>
  </p:sldMasterIdLst>
  <p:notesMasterIdLst>
    <p:notesMasterId r:id="rId34"/>
  </p:notesMasterIdLst>
  <p:handoutMasterIdLst>
    <p:handoutMasterId r:id="rId35"/>
  </p:handoutMasterIdLst>
  <p:sldIdLst>
    <p:sldId id="256" r:id="rId7"/>
    <p:sldId id="258" r:id="rId8"/>
    <p:sldId id="435" r:id="rId9"/>
    <p:sldId id="262" r:id="rId10"/>
    <p:sldId id="458" r:id="rId11"/>
    <p:sldId id="436" r:id="rId12"/>
    <p:sldId id="437" r:id="rId13"/>
    <p:sldId id="453" r:id="rId14"/>
    <p:sldId id="452" r:id="rId15"/>
    <p:sldId id="451" r:id="rId16"/>
    <p:sldId id="454" r:id="rId17"/>
    <p:sldId id="455" r:id="rId18"/>
    <p:sldId id="456" r:id="rId19"/>
    <p:sldId id="438" r:id="rId20"/>
    <p:sldId id="439" r:id="rId21"/>
    <p:sldId id="457" r:id="rId22"/>
    <p:sldId id="460" r:id="rId23"/>
    <p:sldId id="440" r:id="rId24"/>
    <p:sldId id="461" r:id="rId25"/>
    <p:sldId id="441" r:id="rId26"/>
    <p:sldId id="442" r:id="rId27"/>
    <p:sldId id="443" r:id="rId28"/>
    <p:sldId id="445" r:id="rId29"/>
    <p:sldId id="448" r:id="rId30"/>
    <p:sldId id="450" r:id="rId31"/>
    <p:sldId id="447" r:id="rId32"/>
    <p:sldId id="297" r:id="rId33"/>
  </p:sldIdLst>
  <p:sldSz cx="9144000" cy="6858000" type="screen4x3"/>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66CC"/>
    <a:srgbClr val="CC0099"/>
    <a:srgbClr val="6600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686" autoAdjust="0"/>
    <p:restoredTop sz="88099" autoAdjust="0"/>
  </p:normalViewPr>
  <p:slideViewPr>
    <p:cSldViewPr>
      <p:cViewPr>
        <p:scale>
          <a:sx n="70" d="100"/>
          <a:sy n="70" d="100"/>
        </p:scale>
        <p:origin x="-2730" y="-11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9D10F-1308-4CFD-B380-946EEA0464EF}" type="doc">
      <dgm:prSet loTypeId="urn:microsoft.com/office/officeart/2005/8/layout/pyramid2" loCatId="pyramid" qsTypeId="urn:microsoft.com/office/officeart/2005/8/quickstyle/simple1" qsCatId="simple" csTypeId="urn:microsoft.com/office/officeart/2005/8/colors/accent1_2" csCatId="accent1" phldr="1"/>
      <dgm:spPr/>
    </dgm:pt>
    <dgm:pt modelId="{FE36CBC3-C7CE-43FF-B786-25731447D8C7}">
      <dgm:prSet phldrT="[Text]" custT="1"/>
      <dgm:spPr>
        <a:solidFill>
          <a:srgbClr val="FF0000">
            <a:alpha val="90000"/>
          </a:srgbClr>
        </a:solidFill>
      </dgm:spPr>
      <dgm:t>
        <a:bodyPr/>
        <a:lstStyle/>
        <a:p>
          <a:r>
            <a:rPr lang="de-CH" sz="2000" dirty="0" smtClean="0"/>
            <a:t>Gebühren</a:t>
          </a:r>
          <a:endParaRPr lang="de-CH" sz="2000" dirty="0"/>
        </a:p>
      </dgm:t>
    </dgm:pt>
    <dgm:pt modelId="{A7ECB2F6-A0EF-45DE-98D6-32E3F956A686}" type="parTrans" cxnId="{300CA76B-29F5-4022-9584-F24DFFBC5254}">
      <dgm:prSet/>
      <dgm:spPr/>
      <dgm:t>
        <a:bodyPr/>
        <a:lstStyle/>
        <a:p>
          <a:endParaRPr lang="de-CH"/>
        </a:p>
      </dgm:t>
    </dgm:pt>
    <dgm:pt modelId="{D3457370-F97A-4D0C-A508-C1730896C4EB}" type="sibTrans" cxnId="{300CA76B-29F5-4022-9584-F24DFFBC5254}">
      <dgm:prSet/>
      <dgm:spPr/>
      <dgm:t>
        <a:bodyPr/>
        <a:lstStyle/>
        <a:p>
          <a:endParaRPr lang="de-CH"/>
        </a:p>
      </dgm:t>
    </dgm:pt>
    <dgm:pt modelId="{90BE6ABD-E7F6-419E-9210-C6191E225A3F}">
      <dgm:prSet phldrT="[Text]" custT="1"/>
      <dgm:spPr/>
      <dgm:t>
        <a:bodyPr/>
        <a:lstStyle/>
        <a:p>
          <a:r>
            <a:rPr lang="de-CH" sz="2000" dirty="0" smtClean="0"/>
            <a:t>Vorzugslasten</a:t>
          </a:r>
          <a:endParaRPr lang="de-CH" sz="2000" dirty="0"/>
        </a:p>
      </dgm:t>
    </dgm:pt>
    <dgm:pt modelId="{A95EDCFA-64E4-430E-BA79-73B2CE32B218}" type="parTrans" cxnId="{B315C96F-DF25-4786-A425-92A1726BA0D9}">
      <dgm:prSet/>
      <dgm:spPr/>
      <dgm:t>
        <a:bodyPr/>
        <a:lstStyle/>
        <a:p>
          <a:endParaRPr lang="de-CH"/>
        </a:p>
      </dgm:t>
    </dgm:pt>
    <dgm:pt modelId="{E7FAAA67-A75E-4D9E-BF1C-B1F143402571}" type="sibTrans" cxnId="{B315C96F-DF25-4786-A425-92A1726BA0D9}">
      <dgm:prSet/>
      <dgm:spPr/>
      <dgm:t>
        <a:bodyPr/>
        <a:lstStyle/>
        <a:p>
          <a:endParaRPr lang="de-CH"/>
        </a:p>
      </dgm:t>
    </dgm:pt>
    <dgm:pt modelId="{CF561C3F-CCB9-4B72-A77A-43CC3C40C4AF}">
      <dgm:prSet phldrT="[Text]" custT="1"/>
      <dgm:spPr/>
      <dgm:t>
        <a:bodyPr/>
        <a:lstStyle/>
        <a:p>
          <a:r>
            <a:rPr lang="de-CH" sz="2000" dirty="0" smtClean="0"/>
            <a:t>Ersatzabgaben</a:t>
          </a:r>
          <a:endParaRPr lang="de-CH" sz="2000" dirty="0"/>
        </a:p>
      </dgm:t>
    </dgm:pt>
    <dgm:pt modelId="{423008CA-ABAE-48C7-A4AB-5574A61CFFBB}" type="parTrans" cxnId="{2BA3D4E9-7E69-407D-B76E-37DE746A7D1F}">
      <dgm:prSet/>
      <dgm:spPr/>
      <dgm:t>
        <a:bodyPr/>
        <a:lstStyle/>
        <a:p>
          <a:endParaRPr lang="de-CH"/>
        </a:p>
      </dgm:t>
    </dgm:pt>
    <dgm:pt modelId="{6D95904E-5C0B-439E-8DDB-16DDF3608958}" type="sibTrans" cxnId="{2BA3D4E9-7E69-407D-B76E-37DE746A7D1F}">
      <dgm:prSet/>
      <dgm:spPr/>
      <dgm:t>
        <a:bodyPr/>
        <a:lstStyle/>
        <a:p>
          <a:endParaRPr lang="de-CH"/>
        </a:p>
      </dgm:t>
    </dgm:pt>
    <dgm:pt modelId="{D6A52497-9B56-4A70-BA14-9E234397F116}" type="pres">
      <dgm:prSet presAssocID="{45E9D10F-1308-4CFD-B380-946EEA0464EF}" presName="compositeShape" presStyleCnt="0">
        <dgm:presLayoutVars>
          <dgm:dir/>
          <dgm:resizeHandles/>
        </dgm:presLayoutVars>
      </dgm:prSet>
      <dgm:spPr/>
    </dgm:pt>
    <dgm:pt modelId="{922E9A2C-12EC-43DC-896F-4C148EC38316}" type="pres">
      <dgm:prSet presAssocID="{45E9D10F-1308-4CFD-B380-946EEA0464EF}" presName="pyramid" presStyleLbl="node1" presStyleIdx="0" presStyleCnt="1"/>
      <dgm:spPr/>
    </dgm:pt>
    <dgm:pt modelId="{106054F0-4EF4-49A1-ABE5-BE4241D5101E}" type="pres">
      <dgm:prSet presAssocID="{45E9D10F-1308-4CFD-B380-946EEA0464EF}" presName="theList" presStyleCnt="0"/>
      <dgm:spPr/>
    </dgm:pt>
    <dgm:pt modelId="{93DA1118-D297-465F-85E5-45F6BC577BD7}" type="pres">
      <dgm:prSet presAssocID="{FE36CBC3-C7CE-43FF-B786-25731447D8C7}" presName="aNode" presStyleLbl="fgAcc1" presStyleIdx="0" presStyleCnt="3">
        <dgm:presLayoutVars>
          <dgm:bulletEnabled val="1"/>
        </dgm:presLayoutVars>
      </dgm:prSet>
      <dgm:spPr/>
      <dgm:t>
        <a:bodyPr/>
        <a:lstStyle/>
        <a:p>
          <a:endParaRPr lang="de-CH"/>
        </a:p>
      </dgm:t>
    </dgm:pt>
    <dgm:pt modelId="{C615C049-9C59-42E4-9263-C36F90BA443D}" type="pres">
      <dgm:prSet presAssocID="{FE36CBC3-C7CE-43FF-B786-25731447D8C7}" presName="aSpace" presStyleCnt="0"/>
      <dgm:spPr/>
    </dgm:pt>
    <dgm:pt modelId="{D3651DB4-63EC-43FF-AFFF-F50C3FECD5C2}" type="pres">
      <dgm:prSet presAssocID="{90BE6ABD-E7F6-419E-9210-C6191E225A3F}" presName="aNode" presStyleLbl="fgAcc1" presStyleIdx="1" presStyleCnt="3">
        <dgm:presLayoutVars>
          <dgm:bulletEnabled val="1"/>
        </dgm:presLayoutVars>
      </dgm:prSet>
      <dgm:spPr/>
      <dgm:t>
        <a:bodyPr/>
        <a:lstStyle/>
        <a:p>
          <a:endParaRPr lang="de-CH"/>
        </a:p>
      </dgm:t>
    </dgm:pt>
    <dgm:pt modelId="{3FF5D892-8629-459A-8242-D017B36AC579}" type="pres">
      <dgm:prSet presAssocID="{90BE6ABD-E7F6-419E-9210-C6191E225A3F}" presName="aSpace" presStyleCnt="0"/>
      <dgm:spPr/>
    </dgm:pt>
    <dgm:pt modelId="{AFE07192-FA61-4C78-9AA9-9E99936980D4}" type="pres">
      <dgm:prSet presAssocID="{CF561C3F-CCB9-4B72-A77A-43CC3C40C4AF}" presName="aNode" presStyleLbl="fgAcc1" presStyleIdx="2" presStyleCnt="3">
        <dgm:presLayoutVars>
          <dgm:bulletEnabled val="1"/>
        </dgm:presLayoutVars>
      </dgm:prSet>
      <dgm:spPr/>
      <dgm:t>
        <a:bodyPr/>
        <a:lstStyle/>
        <a:p>
          <a:endParaRPr lang="de-CH"/>
        </a:p>
      </dgm:t>
    </dgm:pt>
    <dgm:pt modelId="{F68B55B5-FB6D-4FB2-A968-BEEC023BD071}" type="pres">
      <dgm:prSet presAssocID="{CF561C3F-CCB9-4B72-A77A-43CC3C40C4AF}" presName="aSpace" presStyleCnt="0"/>
      <dgm:spPr/>
    </dgm:pt>
  </dgm:ptLst>
  <dgm:cxnLst>
    <dgm:cxn modelId="{72CB65C7-6977-47D0-ABD8-C04820394F11}" type="presOf" srcId="{CF561C3F-CCB9-4B72-A77A-43CC3C40C4AF}" destId="{AFE07192-FA61-4C78-9AA9-9E99936980D4}" srcOrd="0" destOrd="0" presId="urn:microsoft.com/office/officeart/2005/8/layout/pyramid2"/>
    <dgm:cxn modelId="{300CA76B-29F5-4022-9584-F24DFFBC5254}" srcId="{45E9D10F-1308-4CFD-B380-946EEA0464EF}" destId="{FE36CBC3-C7CE-43FF-B786-25731447D8C7}" srcOrd="0" destOrd="0" parTransId="{A7ECB2F6-A0EF-45DE-98D6-32E3F956A686}" sibTransId="{D3457370-F97A-4D0C-A508-C1730896C4EB}"/>
    <dgm:cxn modelId="{F23A57A0-CC63-45A2-9B4E-9E76C1E77232}" type="presOf" srcId="{45E9D10F-1308-4CFD-B380-946EEA0464EF}" destId="{D6A52497-9B56-4A70-BA14-9E234397F116}" srcOrd="0" destOrd="0" presId="urn:microsoft.com/office/officeart/2005/8/layout/pyramid2"/>
    <dgm:cxn modelId="{CC98FFC3-7AAE-4F3E-8CDB-6160E935BB8E}" type="presOf" srcId="{90BE6ABD-E7F6-419E-9210-C6191E225A3F}" destId="{D3651DB4-63EC-43FF-AFFF-F50C3FECD5C2}" srcOrd="0" destOrd="0" presId="urn:microsoft.com/office/officeart/2005/8/layout/pyramid2"/>
    <dgm:cxn modelId="{2BA3D4E9-7E69-407D-B76E-37DE746A7D1F}" srcId="{45E9D10F-1308-4CFD-B380-946EEA0464EF}" destId="{CF561C3F-CCB9-4B72-A77A-43CC3C40C4AF}" srcOrd="2" destOrd="0" parTransId="{423008CA-ABAE-48C7-A4AB-5574A61CFFBB}" sibTransId="{6D95904E-5C0B-439E-8DDB-16DDF3608958}"/>
    <dgm:cxn modelId="{B315C96F-DF25-4786-A425-92A1726BA0D9}" srcId="{45E9D10F-1308-4CFD-B380-946EEA0464EF}" destId="{90BE6ABD-E7F6-419E-9210-C6191E225A3F}" srcOrd="1" destOrd="0" parTransId="{A95EDCFA-64E4-430E-BA79-73B2CE32B218}" sibTransId="{E7FAAA67-A75E-4D9E-BF1C-B1F143402571}"/>
    <dgm:cxn modelId="{7E4B1349-2BAA-495F-97EF-EDC2D64FC8CB}" type="presOf" srcId="{FE36CBC3-C7CE-43FF-B786-25731447D8C7}" destId="{93DA1118-D297-465F-85E5-45F6BC577BD7}" srcOrd="0" destOrd="0" presId="urn:microsoft.com/office/officeart/2005/8/layout/pyramid2"/>
    <dgm:cxn modelId="{E50ADA7C-5FAB-4596-BD3D-85C2E408FCBE}" type="presParOf" srcId="{D6A52497-9B56-4A70-BA14-9E234397F116}" destId="{922E9A2C-12EC-43DC-896F-4C148EC38316}" srcOrd="0" destOrd="0" presId="urn:microsoft.com/office/officeart/2005/8/layout/pyramid2"/>
    <dgm:cxn modelId="{67F96326-BE1B-41F3-9AB3-93D496E52C1A}" type="presParOf" srcId="{D6A52497-9B56-4A70-BA14-9E234397F116}" destId="{106054F0-4EF4-49A1-ABE5-BE4241D5101E}" srcOrd="1" destOrd="0" presId="urn:microsoft.com/office/officeart/2005/8/layout/pyramid2"/>
    <dgm:cxn modelId="{1FDA1F8D-CD1D-4557-A9D3-38002B775201}" type="presParOf" srcId="{106054F0-4EF4-49A1-ABE5-BE4241D5101E}" destId="{93DA1118-D297-465F-85E5-45F6BC577BD7}" srcOrd="0" destOrd="0" presId="urn:microsoft.com/office/officeart/2005/8/layout/pyramid2"/>
    <dgm:cxn modelId="{204379DC-6239-4A02-8622-37BEBB45E1B2}" type="presParOf" srcId="{106054F0-4EF4-49A1-ABE5-BE4241D5101E}" destId="{C615C049-9C59-42E4-9263-C36F90BA443D}" srcOrd="1" destOrd="0" presId="urn:microsoft.com/office/officeart/2005/8/layout/pyramid2"/>
    <dgm:cxn modelId="{671483DB-D960-4EF9-A05D-EF0F48AB5ECF}" type="presParOf" srcId="{106054F0-4EF4-49A1-ABE5-BE4241D5101E}" destId="{D3651DB4-63EC-43FF-AFFF-F50C3FECD5C2}" srcOrd="2" destOrd="0" presId="urn:microsoft.com/office/officeart/2005/8/layout/pyramid2"/>
    <dgm:cxn modelId="{804549A7-B578-4BDF-B67C-957E7917BB14}" type="presParOf" srcId="{106054F0-4EF4-49A1-ABE5-BE4241D5101E}" destId="{3FF5D892-8629-459A-8242-D017B36AC579}" srcOrd="3" destOrd="0" presId="urn:microsoft.com/office/officeart/2005/8/layout/pyramid2"/>
    <dgm:cxn modelId="{277E2B97-EE8C-4FDD-A8BB-90BB241CB34D}" type="presParOf" srcId="{106054F0-4EF4-49A1-ABE5-BE4241D5101E}" destId="{AFE07192-FA61-4C78-9AA9-9E99936980D4}" srcOrd="4" destOrd="0" presId="urn:microsoft.com/office/officeart/2005/8/layout/pyramid2"/>
    <dgm:cxn modelId="{E3F6E055-8F77-48CC-8DCE-0C261316DA7E}" type="presParOf" srcId="{106054F0-4EF4-49A1-ABE5-BE4241D5101E}" destId="{F68B55B5-FB6D-4FB2-A968-BEEC023BD07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9D10F-1308-4CFD-B380-946EEA0464EF}" type="doc">
      <dgm:prSet loTypeId="urn:microsoft.com/office/officeart/2005/8/layout/pyramid2" loCatId="pyramid" qsTypeId="urn:microsoft.com/office/officeart/2005/8/quickstyle/simple1" qsCatId="simple" csTypeId="urn:microsoft.com/office/officeart/2005/8/colors/accent1_2" csCatId="accent1" phldr="1"/>
      <dgm:spPr/>
    </dgm:pt>
    <dgm:pt modelId="{FE36CBC3-C7CE-43FF-B786-25731447D8C7}">
      <dgm:prSet phldrT="[Text]" custT="1"/>
      <dgm:spPr>
        <a:noFill/>
      </dgm:spPr>
      <dgm:t>
        <a:bodyPr/>
        <a:lstStyle/>
        <a:p>
          <a:r>
            <a:rPr lang="de-CH" sz="2000" dirty="0" smtClean="0"/>
            <a:t>Gebühren</a:t>
          </a:r>
          <a:endParaRPr lang="de-CH" sz="2000" dirty="0"/>
        </a:p>
      </dgm:t>
    </dgm:pt>
    <dgm:pt modelId="{A7ECB2F6-A0EF-45DE-98D6-32E3F956A686}" type="parTrans" cxnId="{300CA76B-29F5-4022-9584-F24DFFBC5254}">
      <dgm:prSet/>
      <dgm:spPr/>
      <dgm:t>
        <a:bodyPr/>
        <a:lstStyle/>
        <a:p>
          <a:endParaRPr lang="de-CH"/>
        </a:p>
      </dgm:t>
    </dgm:pt>
    <dgm:pt modelId="{D3457370-F97A-4D0C-A508-C1730896C4EB}" type="sibTrans" cxnId="{300CA76B-29F5-4022-9584-F24DFFBC5254}">
      <dgm:prSet/>
      <dgm:spPr/>
      <dgm:t>
        <a:bodyPr/>
        <a:lstStyle/>
        <a:p>
          <a:endParaRPr lang="de-CH"/>
        </a:p>
      </dgm:t>
    </dgm:pt>
    <dgm:pt modelId="{90BE6ABD-E7F6-419E-9210-C6191E225A3F}">
      <dgm:prSet phldrT="[Text]" custT="1"/>
      <dgm:spPr>
        <a:solidFill>
          <a:srgbClr val="FF0000">
            <a:alpha val="90000"/>
          </a:srgbClr>
        </a:solidFill>
      </dgm:spPr>
      <dgm:t>
        <a:bodyPr/>
        <a:lstStyle/>
        <a:p>
          <a:r>
            <a:rPr lang="de-CH" sz="2000" dirty="0" smtClean="0"/>
            <a:t>Vorzugslasten</a:t>
          </a:r>
          <a:endParaRPr lang="de-CH" sz="2000" dirty="0"/>
        </a:p>
      </dgm:t>
    </dgm:pt>
    <dgm:pt modelId="{A95EDCFA-64E4-430E-BA79-73B2CE32B218}" type="parTrans" cxnId="{B315C96F-DF25-4786-A425-92A1726BA0D9}">
      <dgm:prSet/>
      <dgm:spPr/>
      <dgm:t>
        <a:bodyPr/>
        <a:lstStyle/>
        <a:p>
          <a:endParaRPr lang="de-CH"/>
        </a:p>
      </dgm:t>
    </dgm:pt>
    <dgm:pt modelId="{E7FAAA67-A75E-4D9E-BF1C-B1F143402571}" type="sibTrans" cxnId="{B315C96F-DF25-4786-A425-92A1726BA0D9}">
      <dgm:prSet/>
      <dgm:spPr/>
      <dgm:t>
        <a:bodyPr/>
        <a:lstStyle/>
        <a:p>
          <a:endParaRPr lang="de-CH"/>
        </a:p>
      </dgm:t>
    </dgm:pt>
    <dgm:pt modelId="{CF561C3F-CCB9-4B72-A77A-43CC3C40C4AF}">
      <dgm:prSet phldrT="[Text]" custT="1"/>
      <dgm:spPr/>
      <dgm:t>
        <a:bodyPr/>
        <a:lstStyle/>
        <a:p>
          <a:r>
            <a:rPr lang="de-CH" sz="2000" dirty="0" smtClean="0"/>
            <a:t>Ersatzabgaben</a:t>
          </a:r>
          <a:endParaRPr lang="de-CH" sz="2000" dirty="0"/>
        </a:p>
      </dgm:t>
    </dgm:pt>
    <dgm:pt modelId="{423008CA-ABAE-48C7-A4AB-5574A61CFFBB}" type="parTrans" cxnId="{2BA3D4E9-7E69-407D-B76E-37DE746A7D1F}">
      <dgm:prSet/>
      <dgm:spPr/>
      <dgm:t>
        <a:bodyPr/>
        <a:lstStyle/>
        <a:p>
          <a:endParaRPr lang="de-CH"/>
        </a:p>
      </dgm:t>
    </dgm:pt>
    <dgm:pt modelId="{6D95904E-5C0B-439E-8DDB-16DDF3608958}" type="sibTrans" cxnId="{2BA3D4E9-7E69-407D-B76E-37DE746A7D1F}">
      <dgm:prSet/>
      <dgm:spPr/>
      <dgm:t>
        <a:bodyPr/>
        <a:lstStyle/>
        <a:p>
          <a:endParaRPr lang="de-CH"/>
        </a:p>
      </dgm:t>
    </dgm:pt>
    <dgm:pt modelId="{D6A52497-9B56-4A70-BA14-9E234397F116}" type="pres">
      <dgm:prSet presAssocID="{45E9D10F-1308-4CFD-B380-946EEA0464EF}" presName="compositeShape" presStyleCnt="0">
        <dgm:presLayoutVars>
          <dgm:dir/>
          <dgm:resizeHandles/>
        </dgm:presLayoutVars>
      </dgm:prSet>
      <dgm:spPr/>
    </dgm:pt>
    <dgm:pt modelId="{922E9A2C-12EC-43DC-896F-4C148EC38316}" type="pres">
      <dgm:prSet presAssocID="{45E9D10F-1308-4CFD-B380-946EEA0464EF}" presName="pyramid" presStyleLbl="node1" presStyleIdx="0" presStyleCnt="1"/>
      <dgm:spPr/>
    </dgm:pt>
    <dgm:pt modelId="{106054F0-4EF4-49A1-ABE5-BE4241D5101E}" type="pres">
      <dgm:prSet presAssocID="{45E9D10F-1308-4CFD-B380-946EEA0464EF}" presName="theList" presStyleCnt="0"/>
      <dgm:spPr/>
    </dgm:pt>
    <dgm:pt modelId="{93DA1118-D297-465F-85E5-45F6BC577BD7}" type="pres">
      <dgm:prSet presAssocID="{FE36CBC3-C7CE-43FF-B786-25731447D8C7}" presName="aNode" presStyleLbl="fgAcc1" presStyleIdx="0" presStyleCnt="3">
        <dgm:presLayoutVars>
          <dgm:bulletEnabled val="1"/>
        </dgm:presLayoutVars>
      </dgm:prSet>
      <dgm:spPr/>
      <dgm:t>
        <a:bodyPr/>
        <a:lstStyle/>
        <a:p>
          <a:endParaRPr lang="de-CH"/>
        </a:p>
      </dgm:t>
    </dgm:pt>
    <dgm:pt modelId="{C615C049-9C59-42E4-9263-C36F90BA443D}" type="pres">
      <dgm:prSet presAssocID="{FE36CBC3-C7CE-43FF-B786-25731447D8C7}" presName="aSpace" presStyleCnt="0"/>
      <dgm:spPr/>
    </dgm:pt>
    <dgm:pt modelId="{D3651DB4-63EC-43FF-AFFF-F50C3FECD5C2}" type="pres">
      <dgm:prSet presAssocID="{90BE6ABD-E7F6-419E-9210-C6191E225A3F}" presName="aNode" presStyleLbl="fgAcc1" presStyleIdx="1" presStyleCnt="3">
        <dgm:presLayoutVars>
          <dgm:bulletEnabled val="1"/>
        </dgm:presLayoutVars>
      </dgm:prSet>
      <dgm:spPr/>
      <dgm:t>
        <a:bodyPr/>
        <a:lstStyle/>
        <a:p>
          <a:endParaRPr lang="de-CH"/>
        </a:p>
      </dgm:t>
    </dgm:pt>
    <dgm:pt modelId="{3FF5D892-8629-459A-8242-D017B36AC579}" type="pres">
      <dgm:prSet presAssocID="{90BE6ABD-E7F6-419E-9210-C6191E225A3F}" presName="aSpace" presStyleCnt="0"/>
      <dgm:spPr/>
    </dgm:pt>
    <dgm:pt modelId="{AFE07192-FA61-4C78-9AA9-9E99936980D4}" type="pres">
      <dgm:prSet presAssocID="{CF561C3F-CCB9-4B72-A77A-43CC3C40C4AF}" presName="aNode" presStyleLbl="fgAcc1" presStyleIdx="2" presStyleCnt="3">
        <dgm:presLayoutVars>
          <dgm:bulletEnabled val="1"/>
        </dgm:presLayoutVars>
      </dgm:prSet>
      <dgm:spPr/>
      <dgm:t>
        <a:bodyPr/>
        <a:lstStyle/>
        <a:p>
          <a:endParaRPr lang="de-CH"/>
        </a:p>
      </dgm:t>
    </dgm:pt>
    <dgm:pt modelId="{F68B55B5-FB6D-4FB2-A968-BEEC023BD071}" type="pres">
      <dgm:prSet presAssocID="{CF561C3F-CCB9-4B72-A77A-43CC3C40C4AF}" presName="aSpace" presStyleCnt="0"/>
      <dgm:spPr/>
    </dgm:pt>
  </dgm:ptLst>
  <dgm:cxnLst>
    <dgm:cxn modelId="{9074A9C7-485E-4029-AA69-5ACCCA90F037}" type="presOf" srcId="{90BE6ABD-E7F6-419E-9210-C6191E225A3F}" destId="{D3651DB4-63EC-43FF-AFFF-F50C3FECD5C2}" srcOrd="0" destOrd="0" presId="urn:microsoft.com/office/officeart/2005/8/layout/pyramid2"/>
    <dgm:cxn modelId="{300CA76B-29F5-4022-9584-F24DFFBC5254}" srcId="{45E9D10F-1308-4CFD-B380-946EEA0464EF}" destId="{FE36CBC3-C7CE-43FF-B786-25731447D8C7}" srcOrd="0" destOrd="0" parTransId="{A7ECB2F6-A0EF-45DE-98D6-32E3F956A686}" sibTransId="{D3457370-F97A-4D0C-A508-C1730896C4EB}"/>
    <dgm:cxn modelId="{D8063EC8-8925-4B2A-BDD2-8E757F520020}" type="presOf" srcId="{FE36CBC3-C7CE-43FF-B786-25731447D8C7}" destId="{93DA1118-D297-465F-85E5-45F6BC577BD7}" srcOrd="0" destOrd="0" presId="urn:microsoft.com/office/officeart/2005/8/layout/pyramid2"/>
    <dgm:cxn modelId="{5AAB8020-5A4D-4499-9480-E28377739DB1}" type="presOf" srcId="{CF561C3F-CCB9-4B72-A77A-43CC3C40C4AF}" destId="{AFE07192-FA61-4C78-9AA9-9E99936980D4}" srcOrd="0" destOrd="0" presId="urn:microsoft.com/office/officeart/2005/8/layout/pyramid2"/>
    <dgm:cxn modelId="{8BC52231-B3FF-4C48-BCDA-05E99E40C5A1}" type="presOf" srcId="{45E9D10F-1308-4CFD-B380-946EEA0464EF}" destId="{D6A52497-9B56-4A70-BA14-9E234397F116}" srcOrd="0" destOrd="0" presId="urn:microsoft.com/office/officeart/2005/8/layout/pyramid2"/>
    <dgm:cxn modelId="{2BA3D4E9-7E69-407D-B76E-37DE746A7D1F}" srcId="{45E9D10F-1308-4CFD-B380-946EEA0464EF}" destId="{CF561C3F-CCB9-4B72-A77A-43CC3C40C4AF}" srcOrd="2" destOrd="0" parTransId="{423008CA-ABAE-48C7-A4AB-5574A61CFFBB}" sibTransId="{6D95904E-5C0B-439E-8DDB-16DDF3608958}"/>
    <dgm:cxn modelId="{B315C96F-DF25-4786-A425-92A1726BA0D9}" srcId="{45E9D10F-1308-4CFD-B380-946EEA0464EF}" destId="{90BE6ABD-E7F6-419E-9210-C6191E225A3F}" srcOrd="1" destOrd="0" parTransId="{A95EDCFA-64E4-430E-BA79-73B2CE32B218}" sibTransId="{E7FAAA67-A75E-4D9E-BF1C-B1F143402571}"/>
    <dgm:cxn modelId="{50D2B450-9089-47CA-8E95-DDAE8729E390}" type="presParOf" srcId="{D6A52497-9B56-4A70-BA14-9E234397F116}" destId="{922E9A2C-12EC-43DC-896F-4C148EC38316}" srcOrd="0" destOrd="0" presId="urn:microsoft.com/office/officeart/2005/8/layout/pyramid2"/>
    <dgm:cxn modelId="{9E27409F-F3D2-4FEE-971E-8108FC5D112A}" type="presParOf" srcId="{D6A52497-9B56-4A70-BA14-9E234397F116}" destId="{106054F0-4EF4-49A1-ABE5-BE4241D5101E}" srcOrd="1" destOrd="0" presId="urn:microsoft.com/office/officeart/2005/8/layout/pyramid2"/>
    <dgm:cxn modelId="{B63F1F34-9526-490D-B19E-918D43268F03}" type="presParOf" srcId="{106054F0-4EF4-49A1-ABE5-BE4241D5101E}" destId="{93DA1118-D297-465F-85E5-45F6BC577BD7}" srcOrd="0" destOrd="0" presId="urn:microsoft.com/office/officeart/2005/8/layout/pyramid2"/>
    <dgm:cxn modelId="{D8B3D840-B9B3-4884-B5A4-466DC0025EE1}" type="presParOf" srcId="{106054F0-4EF4-49A1-ABE5-BE4241D5101E}" destId="{C615C049-9C59-42E4-9263-C36F90BA443D}" srcOrd="1" destOrd="0" presId="urn:microsoft.com/office/officeart/2005/8/layout/pyramid2"/>
    <dgm:cxn modelId="{CE4DC426-F800-4A26-ACE6-30B31F2445F4}" type="presParOf" srcId="{106054F0-4EF4-49A1-ABE5-BE4241D5101E}" destId="{D3651DB4-63EC-43FF-AFFF-F50C3FECD5C2}" srcOrd="2" destOrd="0" presId="urn:microsoft.com/office/officeart/2005/8/layout/pyramid2"/>
    <dgm:cxn modelId="{DD270A51-EC60-48D6-B6A7-36D3C25AB159}" type="presParOf" srcId="{106054F0-4EF4-49A1-ABE5-BE4241D5101E}" destId="{3FF5D892-8629-459A-8242-D017B36AC579}" srcOrd="3" destOrd="0" presId="urn:microsoft.com/office/officeart/2005/8/layout/pyramid2"/>
    <dgm:cxn modelId="{C5C8640E-7781-465A-85A5-2EE0649BD9E8}" type="presParOf" srcId="{106054F0-4EF4-49A1-ABE5-BE4241D5101E}" destId="{AFE07192-FA61-4C78-9AA9-9E99936980D4}" srcOrd="4" destOrd="0" presId="urn:microsoft.com/office/officeart/2005/8/layout/pyramid2"/>
    <dgm:cxn modelId="{1E69802D-5F21-4A89-9C2F-ADDD5543583D}" type="presParOf" srcId="{106054F0-4EF4-49A1-ABE5-BE4241D5101E}" destId="{F68B55B5-FB6D-4FB2-A968-BEEC023BD07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E9D10F-1308-4CFD-B380-946EEA0464EF}" type="doc">
      <dgm:prSet loTypeId="urn:microsoft.com/office/officeart/2005/8/layout/pyramid2" loCatId="pyramid" qsTypeId="urn:microsoft.com/office/officeart/2005/8/quickstyle/simple1" qsCatId="simple" csTypeId="urn:microsoft.com/office/officeart/2005/8/colors/accent1_2" csCatId="accent1" phldr="1"/>
      <dgm:spPr/>
    </dgm:pt>
    <dgm:pt modelId="{FE36CBC3-C7CE-43FF-B786-25731447D8C7}">
      <dgm:prSet phldrT="[Text]" custT="1"/>
      <dgm:spPr>
        <a:noFill/>
      </dgm:spPr>
      <dgm:t>
        <a:bodyPr/>
        <a:lstStyle/>
        <a:p>
          <a:r>
            <a:rPr lang="de-CH" sz="2000" dirty="0" smtClean="0"/>
            <a:t>Gebühren</a:t>
          </a:r>
          <a:endParaRPr lang="de-CH" sz="2000" dirty="0"/>
        </a:p>
      </dgm:t>
    </dgm:pt>
    <dgm:pt modelId="{A7ECB2F6-A0EF-45DE-98D6-32E3F956A686}" type="parTrans" cxnId="{300CA76B-29F5-4022-9584-F24DFFBC5254}">
      <dgm:prSet/>
      <dgm:spPr/>
      <dgm:t>
        <a:bodyPr/>
        <a:lstStyle/>
        <a:p>
          <a:endParaRPr lang="de-CH"/>
        </a:p>
      </dgm:t>
    </dgm:pt>
    <dgm:pt modelId="{D3457370-F97A-4D0C-A508-C1730896C4EB}" type="sibTrans" cxnId="{300CA76B-29F5-4022-9584-F24DFFBC5254}">
      <dgm:prSet/>
      <dgm:spPr/>
      <dgm:t>
        <a:bodyPr/>
        <a:lstStyle/>
        <a:p>
          <a:endParaRPr lang="de-CH"/>
        </a:p>
      </dgm:t>
    </dgm:pt>
    <dgm:pt modelId="{90BE6ABD-E7F6-419E-9210-C6191E225A3F}">
      <dgm:prSet phldrT="[Text]" custT="1"/>
      <dgm:spPr>
        <a:noFill/>
      </dgm:spPr>
      <dgm:t>
        <a:bodyPr/>
        <a:lstStyle/>
        <a:p>
          <a:r>
            <a:rPr lang="de-CH" sz="2000" dirty="0" smtClean="0"/>
            <a:t>Vorzugslasten</a:t>
          </a:r>
          <a:endParaRPr lang="de-CH" sz="2000" dirty="0"/>
        </a:p>
      </dgm:t>
    </dgm:pt>
    <dgm:pt modelId="{A95EDCFA-64E4-430E-BA79-73B2CE32B218}" type="parTrans" cxnId="{B315C96F-DF25-4786-A425-92A1726BA0D9}">
      <dgm:prSet/>
      <dgm:spPr/>
      <dgm:t>
        <a:bodyPr/>
        <a:lstStyle/>
        <a:p>
          <a:endParaRPr lang="de-CH"/>
        </a:p>
      </dgm:t>
    </dgm:pt>
    <dgm:pt modelId="{E7FAAA67-A75E-4D9E-BF1C-B1F143402571}" type="sibTrans" cxnId="{B315C96F-DF25-4786-A425-92A1726BA0D9}">
      <dgm:prSet/>
      <dgm:spPr/>
      <dgm:t>
        <a:bodyPr/>
        <a:lstStyle/>
        <a:p>
          <a:endParaRPr lang="de-CH"/>
        </a:p>
      </dgm:t>
    </dgm:pt>
    <dgm:pt modelId="{CF561C3F-CCB9-4B72-A77A-43CC3C40C4AF}">
      <dgm:prSet phldrT="[Text]" custT="1"/>
      <dgm:spPr>
        <a:solidFill>
          <a:srgbClr val="FF0000">
            <a:alpha val="90000"/>
          </a:srgbClr>
        </a:solidFill>
      </dgm:spPr>
      <dgm:t>
        <a:bodyPr/>
        <a:lstStyle/>
        <a:p>
          <a:r>
            <a:rPr lang="de-CH" sz="2000" dirty="0" smtClean="0"/>
            <a:t>Ersatzabgaben</a:t>
          </a:r>
          <a:endParaRPr lang="de-CH" sz="2000" dirty="0"/>
        </a:p>
      </dgm:t>
    </dgm:pt>
    <dgm:pt modelId="{423008CA-ABAE-48C7-A4AB-5574A61CFFBB}" type="parTrans" cxnId="{2BA3D4E9-7E69-407D-B76E-37DE746A7D1F}">
      <dgm:prSet/>
      <dgm:spPr/>
      <dgm:t>
        <a:bodyPr/>
        <a:lstStyle/>
        <a:p>
          <a:endParaRPr lang="de-CH"/>
        </a:p>
      </dgm:t>
    </dgm:pt>
    <dgm:pt modelId="{6D95904E-5C0B-439E-8DDB-16DDF3608958}" type="sibTrans" cxnId="{2BA3D4E9-7E69-407D-B76E-37DE746A7D1F}">
      <dgm:prSet/>
      <dgm:spPr/>
      <dgm:t>
        <a:bodyPr/>
        <a:lstStyle/>
        <a:p>
          <a:endParaRPr lang="de-CH"/>
        </a:p>
      </dgm:t>
    </dgm:pt>
    <dgm:pt modelId="{D6A52497-9B56-4A70-BA14-9E234397F116}" type="pres">
      <dgm:prSet presAssocID="{45E9D10F-1308-4CFD-B380-946EEA0464EF}" presName="compositeShape" presStyleCnt="0">
        <dgm:presLayoutVars>
          <dgm:dir/>
          <dgm:resizeHandles/>
        </dgm:presLayoutVars>
      </dgm:prSet>
      <dgm:spPr/>
    </dgm:pt>
    <dgm:pt modelId="{922E9A2C-12EC-43DC-896F-4C148EC38316}" type="pres">
      <dgm:prSet presAssocID="{45E9D10F-1308-4CFD-B380-946EEA0464EF}" presName="pyramid" presStyleLbl="node1" presStyleIdx="0" presStyleCnt="1"/>
      <dgm:spPr/>
    </dgm:pt>
    <dgm:pt modelId="{106054F0-4EF4-49A1-ABE5-BE4241D5101E}" type="pres">
      <dgm:prSet presAssocID="{45E9D10F-1308-4CFD-B380-946EEA0464EF}" presName="theList" presStyleCnt="0"/>
      <dgm:spPr/>
    </dgm:pt>
    <dgm:pt modelId="{93DA1118-D297-465F-85E5-45F6BC577BD7}" type="pres">
      <dgm:prSet presAssocID="{FE36CBC3-C7CE-43FF-B786-25731447D8C7}" presName="aNode" presStyleLbl="fgAcc1" presStyleIdx="0" presStyleCnt="3">
        <dgm:presLayoutVars>
          <dgm:bulletEnabled val="1"/>
        </dgm:presLayoutVars>
      </dgm:prSet>
      <dgm:spPr/>
      <dgm:t>
        <a:bodyPr/>
        <a:lstStyle/>
        <a:p>
          <a:endParaRPr lang="de-CH"/>
        </a:p>
      </dgm:t>
    </dgm:pt>
    <dgm:pt modelId="{C615C049-9C59-42E4-9263-C36F90BA443D}" type="pres">
      <dgm:prSet presAssocID="{FE36CBC3-C7CE-43FF-B786-25731447D8C7}" presName="aSpace" presStyleCnt="0"/>
      <dgm:spPr/>
    </dgm:pt>
    <dgm:pt modelId="{D3651DB4-63EC-43FF-AFFF-F50C3FECD5C2}" type="pres">
      <dgm:prSet presAssocID="{90BE6ABD-E7F6-419E-9210-C6191E225A3F}" presName="aNode" presStyleLbl="fgAcc1" presStyleIdx="1" presStyleCnt="3">
        <dgm:presLayoutVars>
          <dgm:bulletEnabled val="1"/>
        </dgm:presLayoutVars>
      </dgm:prSet>
      <dgm:spPr/>
      <dgm:t>
        <a:bodyPr/>
        <a:lstStyle/>
        <a:p>
          <a:endParaRPr lang="de-CH"/>
        </a:p>
      </dgm:t>
    </dgm:pt>
    <dgm:pt modelId="{3FF5D892-8629-459A-8242-D017B36AC579}" type="pres">
      <dgm:prSet presAssocID="{90BE6ABD-E7F6-419E-9210-C6191E225A3F}" presName="aSpace" presStyleCnt="0"/>
      <dgm:spPr/>
    </dgm:pt>
    <dgm:pt modelId="{AFE07192-FA61-4C78-9AA9-9E99936980D4}" type="pres">
      <dgm:prSet presAssocID="{CF561C3F-CCB9-4B72-A77A-43CC3C40C4AF}" presName="aNode" presStyleLbl="fgAcc1" presStyleIdx="2" presStyleCnt="3">
        <dgm:presLayoutVars>
          <dgm:bulletEnabled val="1"/>
        </dgm:presLayoutVars>
      </dgm:prSet>
      <dgm:spPr/>
      <dgm:t>
        <a:bodyPr/>
        <a:lstStyle/>
        <a:p>
          <a:endParaRPr lang="de-CH"/>
        </a:p>
      </dgm:t>
    </dgm:pt>
    <dgm:pt modelId="{F68B55B5-FB6D-4FB2-A968-BEEC023BD071}" type="pres">
      <dgm:prSet presAssocID="{CF561C3F-CCB9-4B72-A77A-43CC3C40C4AF}" presName="aSpace" presStyleCnt="0"/>
      <dgm:spPr/>
    </dgm:pt>
  </dgm:ptLst>
  <dgm:cxnLst>
    <dgm:cxn modelId="{852DC78B-297C-4476-8BF5-E891E7EEA81A}" type="presOf" srcId="{90BE6ABD-E7F6-419E-9210-C6191E225A3F}" destId="{D3651DB4-63EC-43FF-AFFF-F50C3FECD5C2}" srcOrd="0" destOrd="0" presId="urn:microsoft.com/office/officeart/2005/8/layout/pyramid2"/>
    <dgm:cxn modelId="{CB6EC41F-A44F-463C-9762-4D010A988000}" type="presOf" srcId="{CF561C3F-CCB9-4B72-A77A-43CC3C40C4AF}" destId="{AFE07192-FA61-4C78-9AA9-9E99936980D4}" srcOrd="0" destOrd="0" presId="urn:microsoft.com/office/officeart/2005/8/layout/pyramid2"/>
    <dgm:cxn modelId="{22F8A132-BEDA-4A84-989D-7748ACAD25C5}" type="presOf" srcId="{45E9D10F-1308-4CFD-B380-946EEA0464EF}" destId="{D6A52497-9B56-4A70-BA14-9E234397F116}" srcOrd="0" destOrd="0" presId="urn:microsoft.com/office/officeart/2005/8/layout/pyramid2"/>
    <dgm:cxn modelId="{300CA76B-29F5-4022-9584-F24DFFBC5254}" srcId="{45E9D10F-1308-4CFD-B380-946EEA0464EF}" destId="{FE36CBC3-C7CE-43FF-B786-25731447D8C7}" srcOrd="0" destOrd="0" parTransId="{A7ECB2F6-A0EF-45DE-98D6-32E3F956A686}" sibTransId="{D3457370-F97A-4D0C-A508-C1730896C4EB}"/>
    <dgm:cxn modelId="{5EEA4D5B-ACF3-4747-9A29-24EE284D608A}" type="presOf" srcId="{FE36CBC3-C7CE-43FF-B786-25731447D8C7}" destId="{93DA1118-D297-465F-85E5-45F6BC577BD7}" srcOrd="0" destOrd="0" presId="urn:microsoft.com/office/officeart/2005/8/layout/pyramid2"/>
    <dgm:cxn modelId="{2BA3D4E9-7E69-407D-B76E-37DE746A7D1F}" srcId="{45E9D10F-1308-4CFD-B380-946EEA0464EF}" destId="{CF561C3F-CCB9-4B72-A77A-43CC3C40C4AF}" srcOrd="2" destOrd="0" parTransId="{423008CA-ABAE-48C7-A4AB-5574A61CFFBB}" sibTransId="{6D95904E-5C0B-439E-8DDB-16DDF3608958}"/>
    <dgm:cxn modelId="{B315C96F-DF25-4786-A425-92A1726BA0D9}" srcId="{45E9D10F-1308-4CFD-B380-946EEA0464EF}" destId="{90BE6ABD-E7F6-419E-9210-C6191E225A3F}" srcOrd="1" destOrd="0" parTransId="{A95EDCFA-64E4-430E-BA79-73B2CE32B218}" sibTransId="{E7FAAA67-A75E-4D9E-BF1C-B1F143402571}"/>
    <dgm:cxn modelId="{167143B5-BFBA-4DB4-BC21-498362505C64}" type="presParOf" srcId="{D6A52497-9B56-4A70-BA14-9E234397F116}" destId="{922E9A2C-12EC-43DC-896F-4C148EC38316}" srcOrd="0" destOrd="0" presId="urn:microsoft.com/office/officeart/2005/8/layout/pyramid2"/>
    <dgm:cxn modelId="{7A30B36C-D67B-4642-AF1E-EFB817BF9213}" type="presParOf" srcId="{D6A52497-9B56-4A70-BA14-9E234397F116}" destId="{106054F0-4EF4-49A1-ABE5-BE4241D5101E}" srcOrd="1" destOrd="0" presId="urn:microsoft.com/office/officeart/2005/8/layout/pyramid2"/>
    <dgm:cxn modelId="{49F80D24-6B58-4125-863E-02C5B5C25765}" type="presParOf" srcId="{106054F0-4EF4-49A1-ABE5-BE4241D5101E}" destId="{93DA1118-D297-465F-85E5-45F6BC577BD7}" srcOrd="0" destOrd="0" presId="urn:microsoft.com/office/officeart/2005/8/layout/pyramid2"/>
    <dgm:cxn modelId="{97CBACB6-30CF-4D97-912D-1EB37701653D}" type="presParOf" srcId="{106054F0-4EF4-49A1-ABE5-BE4241D5101E}" destId="{C615C049-9C59-42E4-9263-C36F90BA443D}" srcOrd="1" destOrd="0" presId="urn:microsoft.com/office/officeart/2005/8/layout/pyramid2"/>
    <dgm:cxn modelId="{07342AEB-C1E9-4702-A3D1-06E82D9E3BC6}" type="presParOf" srcId="{106054F0-4EF4-49A1-ABE5-BE4241D5101E}" destId="{D3651DB4-63EC-43FF-AFFF-F50C3FECD5C2}" srcOrd="2" destOrd="0" presId="urn:microsoft.com/office/officeart/2005/8/layout/pyramid2"/>
    <dgm:cxn modelId="{240BF17B-5E7D-4E77-980A-7DD07E766273}" type="presParOf" srcId="{106054F0-4EF4-49A1-ABE5-BE4241D5101E}" destId="{3FF5D892-8629-459A-8242-D017B36AC579}" srcOrd="3" destOrd="0" presId="urn:microsoft.com/office/officeart/2005/8/layout/pyramid2"/>
    <dgm:cxn modelId="{0AC108BC-DC17-45B1-9605-AC64612FA46C}" type="presParOf" srcId="{106054F0-4EF4-49A1-ABE5-BE4241D5101E}" destId="{AFE07192-FA61-4C78-9AA9-9E99936980D4}" srcOrd="4" destOrd="0" presId="urn:microsoft.com/office/officeart/2005/8/layout/pyramid2"/>
    <dgm:cxn modelId="{FA902AC1-3A99-40E3-A69D-89AE6CBA6EC9}" type="presParOf" srcId="{106054F0-4EF4-49A1-ABE5-BE4241D5101E}" destId="{F68B55B5-FB6D-4FB2-A968-BEEC023BD07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E9A2C-12EC-43DC-896F-4C148EC38316}">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A1118-D297-465F-85E5-45F6BC577BD7}">
      <dsp:nvSpPr>
        <dsp:cNvPr id="0" name=""/>
        <dsp:cNvSpPr/>
      </dsp:nvSpPr>
      <dsp:spPr>
        <a:xfrm>
          <a:off x="3775352" y="455027"/>
          <a:ext cx="2941875" cy="1071380"/>
        </a:xfrm>
        <a:prstGeom prst="roundRect">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Gebühren</a:t>
          </a:r>
          <a:endParaRPr lang="de-CH" sz="2000" kern="1200" dirty="0"/>
        </a:p>
      </dsp:txBody>
      <dsp:txXfrm>
        <a:off x="3827652" y="507327"/>
        <a:ext cx="2837275" cy="966780"/>
      </dsp:txXfrm>
    </dsp:sp>
    <dsp:sp modelId="{D3651DB4-63EC-43FF-AFFF-F50C3FECD5C2}">
      <dsp:nvSpPr>
        <dsp:cNvPr id="0" name=""/>
        <dsp:cNvSpPr/>
      </dsp:nvSpPr>
      <dsp:spPr>
        <a:xfrm>
          <a:off x="3775352" y="1660330"/>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Vorzugslasten</a:t>
          </a:r>
          <a:endParaRPr lang="de-CH" sz="2000" kern="1200" dirty="0"/>
        </a:p>
      </dsp:txBody>
      <dsp:txXfrm>
        <a:off x="3827652" y="1712630"/>
        <a:ext cx="2837275" cy="966780"/>
      </dsp:txXfrm>
    </dsp:sp>
    <dsp:sp modelId="{AFE07192-FA61-4C78-9AA9-9E99936980D4}">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Ersatzabgaben</a:t>
          </a:r>
          <a:endParaRPr lang="de-CH" sz="2000" kern="1200" dirty="0"/>
        </a:p>
      </dsp:txBody>
      <dsp:txXfrm>
        <a:off x="3827652" y="2917932"/>
        <a:ext cx="2837275" cy="966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E9A2C-12EC-43DC-896F-4C148EC38316}">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A1118-D297-465F-85E5-45F6BC577BD7}">
      <dsp:nvSpPr>
        <dsp:cNvPr id="0" name=""/>
        <dsp:cNvSpPr/>
      </dsp:nvSpPr>
      <dsp:spPr>
        <a:xfrm>
          <a:off x="3775352" y="455027"/>
          <a:ext cx="2941875" cy="1071380"/>
        </a:xfrm>
        <a:prstGeom prst="round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Gebühren</a:t>
          </a:r>
          <a:endParaRPr lang="de-CH" sz="2000" kern="1200" dirty="0"/>
        </a:p>
      </dsp:txBody>
      <dsp:txXfrm>
        <a:off x="3827652" y="507327"/>
        <a:ext cx="2837275" cy="966780"/>
      </dsp:txXfrm>
    </dsp:sp>
    <dsp:sp modelId="{D3651DB4-63EC-43FF-AFFF-F50C3FECD5C2}">
      <dsp:nvSpPr>
        <dsp:cNvPr id="0" name=""/>
        <dsp:cNvSpPr/>
      </dsp:nvSpPr>
      <dsp:spPr>
        <a:xfrm>
          <a:off x="3775352" y="1660330"/>
          <a:ext cx="2941875" cy="1071380"/>
        </a:xfrm>
        <a:prstGeom prst="roundRect">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Vorzugslasten</a:t>
          </a:r>
          <a:endParaRPr lang="de-CH" sz="2000" kern="1200" dirty="0"/>
        </a:p>
      </dsp:txBody>
      <dsp:txXfrm>
        <a:off x="3827652" y="1712630"/>
        <a:ext cx="2837275" cy="966780"/>
      </dsp:txXfrm>
    </dsp:sp>
    <dsp:sp modelId="{AFE07192-FA61-4C78-9AA9-9E99936980D4}">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Ersatzabgaben</a:t>
          </a:r>
          <a:endParaRPr lang="de-CH" sz="2000" kern="1200" dirty="0"/>
        </a:p>
      </dsp:txBody>
      <dsp:txXfrm>
        <a:off x="3827652" y="2917932"/>
        <a:ext cx="2837275" cy="966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E9A2C-12EC-43DC-896F-4C148EC38316}">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A1118-D297-465F-85E5-45F6BC577BD7}">
      <dsp:nvSpPr>
        <dsp:cNvPr id="0" name=""/>
        <dsp:cNvSpPr/>
      </dsp:nvSpPr>
      <dsp:spPr>
        <a:xfrm>
          <a:off x="3775352" y="455027"/>
          <a:ext cx="2941875" cy="1071380"/>
        </a:xfrm>
        <a:prstGeom prst="round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Gebühren</a:t>
          </a:r>
          <a:endParaRPr lang="de-CH" sz="2000" kern="1200" dirty="0"/>
        </a:p>
      </dsp:txBody>
      <dsp:txXfrm>
        <a:off x="3827652" y="507327"/>
        <a:ext cx="2837275" cy="966780"/>
      </dsp:txXfrm>
    </dsp:sp>
    <dsp:sp modelId="{D3651DB4-63EC-43FF-AFFF-F50C3FECD5C2}">
      <dsp:nvSpPr>
        <dsp:cNvPr id="0" name=""/>
        <dsp:cNvSpPr/>
      </dsp:nvSpPr>
      <dsp:spPr>
        <a:xfrm>
          <a:off x="3775352" y="1660330"/>
          <a:ext cx="2941875" cy="1071380"/>
        </a:xfrm>
        <a:prstGeom prst="round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Vorzugslasten</a:t>
          </a:r>
          <a:endParaRPr lang="de-CH" sz="2000" kern="1200" dirty="0"/>
        </a:p>
      </dsp:txBody>
      <dsp:txXfrm>
        <a:off x="3827652" y="1712630"/>
        <a:ext cx="2837275" cy="966780"/>
      </dsp:txXfrm>
    </dsp:sp>
    <dsp:sp modelId="{AFE07192-FA61-4C78-9AA9-9E99936980D4}">
      <dsp:nvSpPr>
        <dsp:cNvPr id="0" name=""/>
        <dsp:cNvSpPr/>
      </dsp:nvSpPr>
      <dsp:spPr>
        <a:xfrm>
          <a:off x="3775352" y="2865632"/>
          <a:ext cx="2941875" cy="1071380"/>
        </a:xfrm>
        <a:prstGeom prst="roundRect">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Ersatzabgaben</a:t>
          </a:r>
          <a:endParaRPr lang="de-CH" sz="2000" kern="1200" dirty="0"/>
        </a:p>
      </dsp:txBody>
      <dsp:txXfrm>
        <a:off x="3827652" y="2917932"/>
        <a:ext cx="2837275" cy="9667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8830" cy="493316"/>
          </a:xfrm>
          <a:prstGeom prst="rect">
            <a:avLst/>
          </a:prstGeom>
        </p:spPr>
        <p:txBody>
          <a:bodyPr vert="horz" lIns="90763" tIns="45382" rIns="90763" bIns="45382" rtlCol="0"/>
          <a:lstStyle>
            <a:lvl1pPr algn="l">
              <a:defRPr sz="1200"/>
            </a:lvl1pPr>
          </a:lstStyle>
          <a:p>
            <a:endParaRPr lang="de-CH"/>
          </a:p>
        </p:txBody>
      </p:sp>
      <p:sp>
        <p:nvSpPr>
          <p:cNvPr id="3" name="Datumsplatzhalter 2"/>
          <p:cNvSpPr>
            <a:spLocks noGrp="1"/>
          </p:cNvSpPr>
          <p:nvPr>
            <p:ph type="dt" sz="quarter" idx="1"/>
          </p:nvPr>
        </p:nvSpPr>
        <p:spPr>
          <a:xfrm>
            <a:off x="3815375" y="0"/>
            <a:ext cx="2918830" cy="493316"/>
          </a:xfrm>
          <a:prstGeom prst="rect">
            <a:avLst/>
          </a:prstGeom>
        </p:spPr>
        <p:txBody>
          <a:bodyPr vert="horz" lIns="90763" tIns="45382" rIns="90763" bIns="45382" rtlCol="0"/>
          <a:lstStyle>
            <a:lvl1pPr algn="r">
              <a:defRPr sz="1200"/>
            </a:lvl1pPr>
          </a:lstStyle>
          <a:p>
            <a:fld id="{C8FF177C-A279-4176-9405-5838BFA8184C}" type="datetimeFigureOut">
              <a:rPr lang="de-CH" smtClean="0"/>
              <a:pPr/>
              <a:t>24.06.2014</a:t>
            </a:fld>
            <a:endParaRPr lang="de-CH"/>
          </a:p>
        </p:txBody>
      </p:sp>
      <p:sp>
        <p:nvSpPr>
          <p:cNvPr id="4" name="Fußzeilenplatzhalter 3"/>
          <p:cNvSpPr>
            <a:spLocks noGrp="1"/>
          </p:cNvSpPr>
          <p:nvPr>
            <p:ph type="ftr" sz="quarter" idx="2"/>
          </p:nvPr>
        </p:nvSpPr>
        <p:spPr>
          <a:xfrm>
            <a:off x="1" y="9371285"/>
            <a:ext cx="2918830" cy="493316"/>
          </a:xfrm>
          <a:prstGeom prst="rect">
            <a:avLst/>
          </a:prstGeom>
        </p:spPr>
        <p:txBody>
          <a:bodyPr vert="horz" lIns="90763" tIns="45382" rIns="90763" bIns="45382" rtlCol="0" anchor="b"/>
          <a:lstStyle>
            <a:lvl1pPr algn="l">
              <a:defRPr sz="1200"/>
            </a:lvl1pPr>
          </a:lstStyle>
          <a:p>
            <a:endParaRPr lang="de-CH"/>
          </a:p>
        </p:txBody>
      </p:sp>
      <p:sp>
        <p:nvSpPr>
          <p:cNvPr id="5" name="Foliennummernplatzhalter 4"/>
          <p:cNvSpPr>
            <a:spLocks noGrp="1"/>
          </p:cNvSpPr>
          <p:nvPr>
            <p:ph type="sldNum" sz="quarter" idx="3"/>
          </p:nvPr>
        </p:nvSpPr>
        <p:spPr>
          <a:xfrm>
            <a:off x="3815375" y="9371285"/>
            <a:ext cx="2918830" cy="493316"/>
          </a:xfrm>
          <a:prstGeom prst="rect">
            <a:avLst/>
          </a:prstGeom>
        </p:spPr>
        <p:txBody>
          <a:bodyPr vert="horz" lIns="90763" tIns="45382" rIns="90763" bIns="45382"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1140613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8830" cy="493316"/>
          </a:xfrm>
          <a:prstGeom prst="rect">
            <a:avLst/>
          </a:prstGeom>
        </p:spPr>
        <p:txBody>
          <a:bodyPr vert="horz" lIns="90763" tIns="45382" rIns="90763" bIns="45382" rtlCol="0"/>
          <a:lstStyle>
            <a:lvl1pPr algn="l">
              <a:defRPr sz="1200"/>
            </a:lvl1pPr>
          </a:lstStyle>
          <a:p>
            <a:endParaRPr lang="de-CH"/>
          </a:p>
        </p:txBody>
      </p:sp>
      <p:sp>
        <p:nvSpPr>
          <p:cNvPr id="3" name="Datumsplatzhalter 2"/>
          <p:cNvSpPr>
            <a:spLocks noGrp="1"/>
          </p:cNvSpPr>
          <p:nvPr>
            <p:ph type="dt" idx="1"/>
          </p:nvPr>
        </p:nvSpPr>
        <p:spPr>
          <a:xfrm>
            <a:off x="3815375" y="0"/>
            <a:ext cx="2918830" cy="493316"/>
          </a:xfrm>
          <a:prstGeom prst="rect">
            <a:avLst/>
          </a:prstGeom>
        </p:spPr>
        <p:txBody>
          <a:bodyPr vert="horz" lIns="90763" tIns="45382" rIns="90763" bIns="45382" rtlCol="0"/>
          <a:lstStyle>
            <a:lvl1pPr algn="r">
              <a:defRPr sz="1200"/>
            </a:lvl1pPr>
          </a:lstStyle>
          <a:p>
            <a:fld id="{4B16823F-8271-4E40-8173-30F60AD3F097}" type="datetimeFigureOut">
              <a:rPr lang="de-DE" smtClean="0"/>
              <a:pPr/>
              <a:t>24.06.2014</a:t>
            </a:fld>
            <a:endParaRPr lang="de-CH"/>
          </a:p>
        </p:txBody>
      </p:sp>
      <p:sp>
        <p:nvSpPr>
          <p:cNvPr id="4" name="Folienbildplatzhalt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63" tIns="45382" rIns="90763" bIns="45382" rtlCol="0" anchor="ctr"/>
          <a:lstStyle/>
          <a:p>
            <a:endParaRPr lang="de-CH"/>
          </a:p>
        </p:txBody>
      </p:sp>
      <p:sp>
        <p:nvSpPr>
          <p:cNvPr id="5" name="Notizenplatzhalter 4"/>
          <p:cNvSpPr>
            <a:spLocks noGrp="1"/>
          </p:cNvSpPr>
          <p:nvPr>
            <p:ph type="body" sz="quarter" idx="3"/>
          </p:nvPr>
        </p:nvSpPr>
        <p:spPr>
          <a:xfrm>
            <a:off x="673577" y="4686499"/>
            <a:ext cx="5388610" cy="4439841"/>
          </a:xfrm>
          <a:prstGeom prst="rect">
            <a:avLst/>
          </a:prstGeom>
        </p:spPr>
        <p:txBody>
          <a:bodyPr vert="horz" lIns="90763" tIns="45382" rIns="90763" bIns="45382"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1" y="9371285"/>
            <a:ext cx="2918830" cy="493316"/>
          </a:xfrm>
          <a:prstGeom prst="rect">
            <a:avLst/>
          </a:prstGeom>
        </p:spPr>
        <p:txBody>
          <a:bodyPr vert="horz" lIns="90763" tIns="45382" rIns="90763" bIns="45382" rtlCol="0" anchor="b"/>
          <a:lstStyle>
            <a:lvl1pPr algn="l">
              <a:defRPr sz="1200"/>
            </a:lvl1pPr>
          </a:lstStyle>
          <a:p>
            <a:endParaRPr lang="de-CH"/>
          </a:p>
        </p:txBody>
      </p:sp>
      <p:sp>
        <p:nvSpPr>
          <p:cNvPr id="7" name="Foliennummernplatzhalter 6"/>
          <p:cNvSpPr>
            <a:spLocks noGrp="1"/>
          </p:cNvSpPr>
          <p:nvPr>
            <p:ph type="sldNum" sz="quarter" idx="5"/>
          </p:nvPr>
        </p:nvSpPr>
        <p:spPr>
          <a:xfrm>
            <a:off x="3815375" y="9371285"/>
            <a:ext cx="2918830" cy="493316"/>
          </a:xfrm>
          <a:prstGeom prst="rect">
            <a:avLst/>
          </a:prstGeom>
        </p:spPr>
        <p:txBody>
          <a:bodyPr vert="horz" lIns="90763" tIns="45382" rIns="90763" bIns="45382"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288227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11</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12</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Und wie sieht</a:t>
            </a:r>
            <a:r>
              <a:rPr lang="de-CH" baseline="0" dirty="0" smtClean="0"/>
              <a:t> es bei Ihnen aus?</a:t>
            </a:r>
            <a:endParaRPr lang="de-CH" baseline="0" dirty="0"/>
          </a:p>
          <a:p>
            <a:r>
              <a:rPr lang="de-CH" baseline="0" dirty="0" smtClean="0"/>
              <a:t>Beispiele aus der Klasse</a:t>
            </a:r>
          </a:p>
        </p:txBody>
      </p:sp>
      <p:sp>
        <p:nvSpPr>
          <p:cNvPr id="4" name="Foliennummernplatzhalter 3"/>
          <p:cNvSpPr>
            <a:spLocks noGrp="1"/>
          </p:cNvSpPr>
          <p:nvPr>
            <p:ph type="sldNum" sz="quarter" idx="10"/>
          </p:nvPr>
        </p:nvSpPr>
        <p:spPr/>
        <p:txBody>
          <a:bodyPr/>
          <a:lstStyle/>
          <a:p>
            <a:fld id="{B4A389DC-B868-4A76-93F1-E20505CB5D10}" type="slidenum">
              <a:rPr lang="de-CH" smtClean="0"/>
              <a:pPr/>
              <a:t>13</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a:t>
            </a:r>
            <a:r>
              <a:rPr lang="de-CH" baseline="0" dirty="0" smtClean="0"/>
              <a:t> unterscheiden 3 Arten von Kausalabgaben.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14</a:t>
            </a:fld>
            <a:endParaRPr lang="de-CH"/>
          </a:p>
        </p:txBody>
      </p:sp>
    </p:spTree>
    <p:extLst>
      <p:ext uri="{BB962C8B-B14F-4D97-AF65-F5344CB8AC3E}">
        <p14:creationId xmlns:p14="http://schemas.microsoft.com/office/powerpoint/2010/main" val="3069324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Verwaltungsgebühren sind das Entgelt für eine staatliche Leistung</a:t>
            </a:r>
            <a:r>
              <a:rPr lang="de-CH" baseline="0" dirty="0" smtClean="0"/>
              <a:t> wie zum Beispiel die Ausweisgebühr, Gerichtsgebühren, Prüfungsgebühren, etc.</a:t>
            </a:r>
          </a:p>
          <a:p>
            <a:endParaRPr lang="de-CH" baseline="0" dirty="0" smtClean="0"/>
          </a:p>
          <a:p>
            <a:r>
              <a:rPr lang="de-CH" baseline="0" dirty="0" smtClean="0"/>
              <a:t>Benutzungsgebühren entstehen durch Inanspruchnahme einer öffentlichen Einrichtung: Museumseintritt, Schwimmbadeintritt, Studiengebühren an der Universität, etc.</a:t>
            </a:r>
          </a:p>
          <a:p>
            <a:endParaRPr lang="de-CH" baseline="0" dirty="0" smtClean="0"/>
          </a:p>
          <a:p>
            <a:r>
              <a:rPr lang="de-CH" baseline="0" dirty="0" smtClean="0"/>
              <a:t>Konzessionsgebühren werden erhoben, wenn ein Privater eine Tätigkeit ausüben darf, die eigentlich dem Staat vorbehalten ist oder die Nutzung einer öffentlichen Sache im Gemeingebrauch gestattet ist. Z.B. Nutzung von Wasserkraft, Elektrizität, Kiesabbau, Jagdgebühren, Radioempfangsgebühren, etc.</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15</a:t>
            </a:fld>
            <a:endParaRPr lang="de-CH"/>
          </a:p>
        </p:txBody>
      </p:sp>
    </p:spTree>
    <p:extLst>
      <p:ext uri="{BB962C8B-B14F-4D97-AF65-F5344CB8AC3E}">
        <p14:creationId xmlns:p14="http://schemas.microsoft.com/office/powerpoint/2010/main" val="2901789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a:t>
            </a:r>
            <a:r>
              <a:rPr lang="de-CH" baseline="0" dirty="0" smtClean="0"/>
              <a:t> unterscheiden 3 Arten von Kausalabgaben.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306932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Konkrete</a:t>
            </a:r>
            <a:r>
              <a:rPr lang="de-CH" baseline="0" dirty="0" smtClean="0"/>
              <a:t> Beispiele aus der Region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2888253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a:t>
            </a:r>
            <a:r>
              <a:rPr lang="de-CH" baseline="0" dirty="0" smtClean="0"/>
              <a:t> unterscheiden 3 Arten von Kausalabgaben.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19</a:t>
            </a:fld>
            <a:endParaRPr lang="de-CH"/>
          </a:p>
        </p:txBody>
      </p:sp>
    </p:spTree>
    <p:extLst>
      <p:ext uri="{BB962C8B-B14F-4D97-AF65-F5344CB8AC3E}">
        <p14:creationId xmlns:p14="http://schemas.microsoft.com/office/powerpoint/2010/main" val="3069324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Char char="-"/>
            </a:pPr>
            <a:r>
              <a:rPr lang="de-CH" dirty="0" smtClean="0"/>
              <a:t> Schutzräume sind bei Neubauten zu erstellen. Dies gilt für Wohnhäuser, Spitäler, Alters- und Pflegeheime. Wenn bei einem Neubau kein Schutzraum gebaut</a:t>
            </a:r>
            <a:r>
              <a:rPr lang="de-CH" baseline="0" dirty="0" smtClean="0"/>
              <a:t> wird, muss eine Ersatzabgabe geleistet werden.</a:t>
            </a:r>
          </a:p>
          <a:p>
            <a:pPr>
              <a:buFontTx/>
              <a:buChar char="-"/>
            </a:pPr>
            <a:r>
              <a:rPr lang="de-CH" baseline="0" dirty="0" smtClean="0"/>
              <a:t> Bei Neu- oder Ausbauten in Städten kann unter Umständen der Parkplatzerstellungspflicht nicht nachgekommen werden. Die Gemeinden erheben – basierend auf einem entsprechenden Reglement - eine Parkplatzersatzabgabe. Diese Abgaben sind zweckgebunden für Leistungen in einem direkten Zusammenhang mit Parkplätzen zu verwenden (z.B. Bau eines öffentlichen Parkhauses).</a:t>
            </a:r>
          </a:p>
          <a:p>
            <a:pPr>
              <a:buFontTx/>
              <a:buChar char="-"/>
            </a:pPr>
            <a:r>
              <a:rPr lang="de-CH" baseline="0" dirty="0" smtClean="0"/>
              <a:t> </a:t>
            </a:r>
            <a:r>
              <a:rPr lang="de-CH" dirty="0" smtClean="0"/>
              <a:t>Gemäss Wehrpflichtersatzgesetz (WPEG) haben Schweizer Bürger, die ihre Wehrpflicht im Militär- oder Zivildienst nicht oder nur teilweise erfüllen, einen Ersatz in Geld zu leisten. Dies gilt auch für Angehörige des Zivilschutzes. Die Ersatzabgabe beträgt 3 Prozent des taxpflichtigen Einkommens, mindestens aber 400 Franken.</a:t>
            </a:r>
          </a:p>
          <a:p>
            <a:pPr>
              <a:buFontTx/>
              <a:buChar char="-"/>
            </a:pPr>
            <a:r>
              <a:rPr lang="de-CH" baseline="0" dirty="0" smtClean="0"/>
              <a:t> </a:t>
            </a:r>
            <a:r>
              <a:rPr lang="de-CH" dirty="0" smtClean="0"/>
              <a:t>Umgangssprachlich wird von der "Feuerwehrsteuer" gesprochen. Gemeint ist jedoch die "Feuerwehrpflichtersatzabgabe". Nach dem Feuerwehrgesetz sind Männer und Frauen in ihrer Wohnsitzgemeinde feuerwehrpflichtig. Leisten sie keinen Feuerwehrdienst, müssen sie eine Pflichtersatzabgabe entrichten. Der Pflichtersatz beträgt pro Kalenderjahr 2 Promille des steuerbaren Einkommens, mindestens 30 Franken, höchstens 300 Franken.</a:t>
            </a:r>
            <a:endParaRPr lang="de-CH" baseline="0" dirty="0" smtClean="0"/>
          </a:p>
          <a:p>
            <a:pPr>
              <a:buFontTx/>
              <a:buChar char="-"/>
            </a:pPr>
            <a:endParaRPr lang="de-CH" baseline="0" dirty="0" smtClean="0"/>
          </a:p>
          <a:p>
            <a:pPr>
              <a:buFontTx/>
              <a:buChar cha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38132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Für</a:t>
            </a:r>
            <a:r>
              <a:rPr lang="de-CH" baseline="0" dirty="0" smtClean="0"/>
              <a:t> die Bemessung der Kausalabgaben kommen zwei Grundsätze zur Anwendung:</a:t>
            </a:r>
          </a:p>
          <a:p>
            <a:r>
              <a:rPr lang="de-CH" baseline="0" dirty="0" smtClean="0"/>
              <a:t>Kostendeckungsprinzip </a:t>
            </a:r>
          </a:p>
          <a:p>
            <a:r>
              <a:rPr lang="de-CH" baseline="0" dirty="0" smtClean="0"/>
              <a:t>Äquivalenzprinzip</a:t>
            </a:r>
          </a:p>
          <a:p>
            <a:endParaRPr lang="de-CH" baseline="0" dirty="0" smtClean="0"/>
          </a:p>
          <a:p>
            <a:r>
              <a:rPr lang="de-CH" baseline="0" dirty="0" smtClean="0"/>
              <a:t>In der Regel müssen Abgaben in einem Gesetz im formellen Sinn geregelt sein.</a:t>
            </a:r>
          </a:p>
          <a:p>
            <a:r>
              <a:rPr lang="de-CH" baseline="0" dirty="0" smtClean="0"/>
              <a:t>Delegiert ein Gesetz die Kompetenz zur Festlegung einer Abgabe an den Verordnungsgeber, muss es zumindest den Kreis der Abgabepflichtigen, den Gegenstand und die Bemessungsgrundlage der Abgabe festlegen.</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21</a:t>
            </a:fld>
            <a:endParaRPr lang="de-CH"/>
          </a:p>
        </p:txBody>
      </p:sp>
    </p:spTree>
    <p:extLst>
      <p:ext uri="{BB962C8B-B14F-4D97-AF65-F5344CB8AC3E}">
        <p14:creationId xmlns:p14="http://schemas.microsoft.com/office/powerpoint/2010/main" val="1545235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22</a:t>
            </a:fld>
            <a:endParaRPr lang="de-CH"/>
          </a:p>
        </p:txBody>
      </p:sp>
    </p:spTree>
    <p:extLst>
      <p:ext uri="{BB962C8B-B14F-4D97-AF65-F5344CB8AC3E}">
        <p14:creationId xmlns:p14="http://schemas.microsoft.com/office/powerpoint/2010/main" val="787451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07633">
              <a:defRPr/>
            </a:pPr>
            <a:r>
              <a:rPr lang="de-CH" baseline="0" dirty="0" smtClean="0"/>
              <a:t>Im Gegensatz zum Kostendeckungsprinzip bezieht sich das Äquivalenzprinzip nicht auf die Gesamtheit der Erträge und Kosten, sondern immer nur auf das Verhältnis (gebührenrechtliche Ausgestaltung des Grundsatzes der Verhältnismässigkeit).</a:t>
            </a:r>
          </a:p>
          <a:p>
            <a:pPr defTabSz="907633">
              <a:defRPr/>
            </a:pPr>
            <a:endParaRPr lang="de-CH" baseline="0" dirty="0" smtClean="0"/>
          </a:p>
          <a:p>
            <a:pPr defTabSz="907633">
              <a:defRPr/>
            </a:pPr>
            <a:r>
              <a:rPr lang="de-CH" dirty="0" smtClean="0"/>
              <a:t>Beispiel:</a:t>
            </a:r>
            <a:r>
              <a:rPr lang="de-CH" baseline="0" dirty="0" smtClean="0"/>
              <a:t> Gebühr für das Unfallprotokoll des Jagdaufsehers, wenn ein Autolenker eine Kollision mit einem Reh hatte.</a:t>
            </a:r>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extLst>
      <p:ext uri="{BB962C8B-B14F-4D97-AF65-F5344CB8AC3E}">
        <p14:creationId xmlns:p14="http://schemas.microsoft.com/office/powerpoint/2010/main" val="2175056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extLst>
      <p:ext uri="{BB962C8B-B14F-4D97-AF65-F5344CB8AC3E}">
        <p14:creationId xmlns:p14="http://schemas.microsoft.com/office/powerpoint/2010/main" val="1191777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 Verfahrenskostendekret:</a:t>
            </a:r>
            <a:r>
              <a:rPr lang="de-CH" baseline="0" dirty="0" smtClean="0"/>
              <a:t> </a:t>
            </a:r>
            <a:r>
              <a:rPr lang="de-CH" dirty="0" smtClean="0"/>
              <a:t>Dieses Dekret gilt für alle Verfahren der Rechtspflege einschliesslich des Strafbefehlsverfahrens sowie des Vorverfahrens in Strafsachen.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25</a:t>
            </a:fld>
            <a:endParaRPr lang="de-CH"/>
          </a:p>
        </p:txBody>
      </p:sp>
    </p:spTree>
    <p:extLst>
      <p:ext uri="{BB962C8B-B14F-4D97-AF65-F5344CB8AC3E}">
        <p14:creationId xmlns:p14="http://schemas.microsoft.com/office/powerpoint/2010/main" val="119177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Gruppenarbeit mit 4-5 Personen. Abgabe der folgenden </a:t>
            </a:r>
            <a:r>
              <a:rPr lang="de-CH" dirty="0" err="1" smtClean="0"/>
              <a:t>Reglemente</a:t>
            </a:r>
            <a:r>
              <a:rPr lang="de-CH" dirty="0" smtClean="0"/>
              <a:t> (abrufbar</a:t>
            </a:r>
            <a:r>
              <a:rPr lang="de-CH" baseline="0" dirty="0" smtClean="0"/>
              <a:t> im Internet, Abgabe durch Referenten)</a:t>
            </a:r>
            <a:r>
              <a:rPr lang="de-CH" dirty="0" smtClean="0"/>
              <a:t>:</a:t>
            </a:r>
          </a:p>
          <a:p>
            <a:pPr>
              <a:buFontTx/>
              <a:buChar char="-"/>
            </a:pPr>
            <a:r>
              <a:rPr lang="de-CH" dirty="0" smtClean="0"/>
              <a:t> Parkierungsreglement Stadt Aarau</a:t>
            </a:r>
          </a:p>
          <a:p>
            <a:pPr>
              <a:buFontTx/>
              <a:buChar char="-"/>
            </a:pPr>
            <a:r>
              <a:rPr lang="de-CH" dirty="0" smtClean="0"/>
              <a:t> Bau- und Nutzungsordnung Stadt Baden</a:t>
            </a:r>
          </a:p>
          <a:p>
            <a:pPr>
              <a:buFontTx/>
              <a:buChar char="-"/>
            </a:pPr>
            <a:r>
              <a:rPr lang="de-CH" baseline="0" dirty="0" smtClean="0"/>
              <a:t> Friedhof- und Bestattungsreglement der Stadt Rheinfelden</a:t>
            </a:r>
          </a:p>
          <a:p>
            <a:pPr>
              <a:buFontTx/>
              <a:buChar char="-"/>
            </a:pPr>
            <a:r>
              <a:rPr lang="de-CH" baseline="0" dirty="0" smtClean="0"/>
              <a:t> Abwasserreglement der Stadt Brugg</a:t>
            </a:r>
          </a:p>
          <a:p>
            <a:pPr>
              <a:buFontTx/>
              <a:buChar char="-"/>
            </a:pPr>
            <a:r>
              <a:rPr lang="de-CH" baseline="0" dirty="0" smtClean="0"/>
              <a:t> Abfallreglement der Gemeinde Wettingen</a:t>
            </a:r>
            <a:endParaRPr lang="de-CH" dirty="0" smtClean="0"/>
          </a:p>
          <a:p>
            <a:pPr>
              <a:buFontTx/>
              <a:buChar cha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26</a:t>
            </a:fld>
            <a:endParaRPr lang="de-CH"/>
          </a:p>
        </p:txBody>
      </p:sp>
    </p:spTree>
    <p:extLst>
      <p:ext uri="{BB962C8B-B14F-4D97-AF65-F5344CB8AC3E}">
        <p14:creationId xmlns:p14="http://schemas.microsoft.com/office/powerpoint/2010/main" val="1876510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07633">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27</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07633">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a:t>
            </a:r>
            <a:r>
              <a:rPr lang="de-CH" baseline="0" dirty="0" smtClean="0"/>
              <a:t> Beilage «HRM-Kontenplan» oder bringen Sie einen gängigen aus Ihrem Kanton mit.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extLst>
      <p:ext uri="{BB962C8B-B14F-4D97-AF65-F5344CB8AC3E}">
        <p14:creationId xmlns:p14="http://schemas.microsoft.com/office/powerpoint/2010/main" val="1627652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extLst>
      <p:ext uri="{BB962C8B-B14F-4D97-AF65-F5344CB8AC3E}">
        <p14:creationId xmlns:p14="http://schemas.microsoft.com/office/powerpoint/2010/main" val="153620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1660922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pic>
        <p:nvPicPr>
          <p:cNvPr id="8" name="Grafik 7" descr="pp-titelseite-balken.jpg"/>
          <p:cNvPicPr>
            <a:picLocks noChangeAspect="1"/>
          </p:cNvPicPr>
          <p:nvPr userDrawn="1"/>
        </p:nvPicPr>
        <p:blipFill>
          <a:blip r:embed="rId2" cstate="print"/>
          <a:stretch>
            <a:fillRect/>
          </a:stretch>
        </p:blipFill>
        <p:spPr>
          <a:xfrm>
            <a:off x="737616" y="476672"/>
            <a:ext cx="8406384" cy="1377696"/>
          </a:xfrm>
          <a:prstGeom prst="rect">
            <a:avLst/>
          </a:prstGeom>
        </p:spPr>
      </p:pic>
      <p:sp>
        <p:nvSpPr>
          <p:cNvPr id="6" name="Datumsplatzhalter 5"/>
          <p:cNvSpPr>
            <a:spLocks noGrp="1"/>
          </p:cNvSpPr>
          <p:nvPr>
            <p:ph type="dt" sz="half" idx="10"/>
          </p:nvPr>
        </p:nvSpPr>
        <p:spPr/>
        <p:txBody>
          <a:bodyPr/>
          <a:lstStyle/>
          <a:p>
            <a:fld id="{8DD54A1C-B387-479E-9ED8-24E1BBC035A5}" type="datetime1">
              <a:rPr lang="de-CH" smtClean="0"/>
              <a:pPr/>
              <a:t>24.06.2014</a:t>
            </a:fld>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‹Nr.›</a:t>
            </a:fld>
            <a:endParaRPr lang="de-CH"/>
          </a:p>
        </p:txBody>
      </p:sp>
      <p:sp>
        <p:nvSpPr>
          <p:cNvPr id="10" name="Fußzeilenplatzhalter 9"/>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14DDAD9-2EB7-497D-82F6-4415D0CC23D5}"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2CE02DD-E908-4AE7-A98C-FE145A29A242}"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1219200" y="304800"/>
            <a:ext cx="7772400" cy="1206500"/>
          </a:xfrm>
        </p:spPr>
        <p:txBody>
          <a:bodyPr/>
          <a:lstStyle/>
          <a:p>
            <a:r>
              <a:rPr lang="de-DE" smtClean="0"/>
              <a:t>Titelmasterformat durch Klicken bearbeiten</a:t>
            </a:r>
            <a:endParaRPr lang="de-CH"/>
          </a:p>
        </p:txBody>
      </p:sp>
      <p:sp>
        <p:nvSpPr>
          <p:cNvPr id="3" name="SmartArt-Platzhalter 2"/>
          <p:cNvSpPr>
            <a:spLocks noGrp="1"/>
          </p:cNvSpPr>
          <p:nvPr>
            <p:ph type="dgm" idx="1"/>
          </p:nvPr>
        </p:nvSpPr>
        <p:spPr>
          <a:xfrm>
            <a:off x="1219200" y="1600200"/>
            <a:ext cx="7772400" cy="4495800"/>
          </a:xfrm>
        </p:spPr>
        <p:txBody>
          <a:bodyPr/>
          <a:lstStyle/>
          <a:p>
            <a:endParaRPr lang="de-CH"/>
          </a:p>
        </p:txBody>
      </p:sp>
      <p:sp>
        <p:nvSpPr>
          <p:cNvPr id="4" name="Datumsplatzhalter 3"/>
          <p:cNvSpPr>
            <a:spLocks noGrp="1"/>
          </p:cNvSpPr>
          <p:nvPr>
            <p:ph type="dt" sz="half" idx="10"/>
          </p:nvPr>
        </p:nvSpPr>
        <p:spPr>
          <a:xfrm>
            <a:off x="1143000" y="6400800"/>
            <a:ext cx="1905000" cy="457200"/>
          </a:xfrm>
        </p:spPr>
        <p:txBody>
          <a:bodyPr/>
          <a:lstStyle>
            <a:lvl1pPr>
              <a:defRPr/>
            </a:lvl1pPr>
          </a:lstStyle>
          <a:p>
            <a:endParaRPr lang="de-DE"/>
          </a:p>
        </p:txBody>
      </p:sp>
      <p:sp>
        <p:nvSpPr>
          <p:cNvPr id="5" name="Fußzeilenplatzhalter 4"/>
          <p:cNvSpPr>
            <a:spLocks noGrp="1"/>
          </p:cNvSpPr>
          <p:nvPr>
            <p:ph type="ftr" sz="quarter" idx="11"/>
          </p:nvPr>
        </p:nvSpPr>
        <p:spPr>
          <a:xfrm>
            <a:off x="3581400" y="6400800"/>
            <a:ext cx="2895600" cy="457200"/>
          </a:xfrm>
        </p:spPr>
        <p:txBody>
          <a:bodyPr/>
          <a:lstStyle>
            <a:lvl1pPr>
              <a:defRPr/>
            </a:lvl1pPr>
          </a:lstStyle>
          <a:p>
            <a:endParaRPr lang="de-DE"/>
          </a:p>
        </p:txBody>
      </p:sp>
      <p:sp>
        <p:nvSpPr>
          <p:cNvPr id="6" name="Foliennummernplatzhalter 5"/>
          <p:cNvSpPr>
            <a:spLocks noGrp="1"/>
          </p:cNvSpPr>
          <p:nvPr>
            <p:ph type="sldNum" sz="quarter" idx="12"/>
          </p:nvPr>
        </p:nvSpPr>
        <p:spPr>
          <a:xfrm>
            <a:off x="7239000" y="6400800"/>
            <a:ext cx="1905000" cy="457200"/>
          </a:xfrm>
        </p:spPr>
        <p:txBody>
          <a:bodyPr/>
          <a:lstStyle>
            <a:lvl1pPr>
              <a:defRPr/>
            </a:lvl1pPr>
          </a:lstStyle>
          <a:p>
            <a:fld id="{DEE87D57-37A7-469A-8920-2B90C3136A4C}" type="slidenum">
              <a:rPr lang="de-DE"/>
              <a:pPr/>
              <a:t>‹Nr.›</a:t>
            </a:fld>
            <a:endParaRPr lang="de-DE"/>
          </a:p>
        </p:txBody>
      </p:sp>
    </p:spTree>
    <p:extLst>
      <p:ext uri="{BB962C8B-B14F-4D97-AF65-F5344CB8AC3E}">
        <p14:creationId xmlns:p14="http://schemas.microsoft.com/office/powerpoint/2010/main" val="82026990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BFEA3929-7798-432A-A9B3-893E1C0FB6A6}"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83AAE3D-CC1C-4E28-AE52-8E6AF2589B95}"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B41A34D-3D2B-4348-AD6A-74C1C5BBF941}"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2B699E50-F471-4CB5-9918-D107661CA3CE}"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DC646017-FF5A-471D-BC73-2DAC7A8E8DA8}" type="datetime1">
              <a:rPr lang="de-CH" smtClean="0"/>
              <a:pPr/>
              <a:t>24.06.2014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21D27A8-C257-49CB-9DE8-B37E9634434E}" type="datetime1">
              <a:rPr lang="de-CH" smtClean="0"/>
              <a:pPr/>
              <a:t>24.06.2014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7050EBD-D086-457E-8DE9-7356E3F774CC}" type="datetime1">
              <a:rPr lang="de-CH" smtClean="0"/>
              <a:pPr/>
              <a:t>24.06.2014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vl1pPr>
            <a:lvl2pPr>
              <a:defRPr sz="2400"/>
            </a:lvl2pPr>
            <a:lvl3pPr>
              <a:defRPr sz="2400"/>
            </a:lvl3pPr>
            <a:lvl4pPr>
              <a:defRPr sz="2400"/>
            </a:lvl4pPr>
            <a:lvl5pPr>
              <a:defRPr sz="2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pic>
        <p:nvPicPr>
          <p:cNvPr id="7" name="Grafik 6" descr="pp-folgeseite-balken.jpg"/>
          <p:cNvPicPr>
            <a:picLocks noChangeAspect="1"/>
          </p:cNvPicPr>
          <p:nvPr userDrawn="1"/>
        </p:nvPicPr>
        <p:blipFill>
          <a:blip r:embed="rId2" cstate="print"/>
          <a:stretch>
            <a:fillRect/>
          </a:stretch>
        </p:blipFill>
        <p:spPr>
          <a:xfrm>
            <a:off x="0" y="0"/>
            <a:ext cx="9144000" cy="740278"/>
          </a:xfrm>
          <a:prstGeom prst="rect">
            <a:avLst/>
          </a:prstGeom>
        </p:spPr>
      </p:pic>
      <p:sp>
        <p:nvSpPr>
          <p:cNvPr id="5" name="Datumsplatzhalter 4"/>
          <p:cNvSpPr>
            <a:spLocks noGrp="1"/>
          </p:cNvSpPr>
          <p:nvPr>
            <p:ph type="dt" sz="half" idx="10"/>
          </p:nvPr>
        </p:nvSpPr>
        <p:spPr/>
        <p:txBody>
          <a:bodyPr/>
          <a:lstStyle/>
          <a:p>
            <a:fld id="{BA7A46AA-4D60-4A64-91C6-A6F3A4F53B3E}" type="datetime1">
              <a:rPr lang="de-CH" smtClean="0"/>
              <a:pPr/>
              <a:t>24.06.2014</a:t>
            </a:fld>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‹Nr.›</a:t>
            </a:fld>
            <a:endParaRPr lang="de-CH"/>
          </a:p>
        </p:txBody>
      </p:sp>
      <p:sp>
        <p:nvSpPr>
          <p:cNvPr id="8" name="Fußzeilenplatzhalter 7"/>
          <p:cNvSpPr>
            <a:spLocks noGrp="1"/>
          </p:cNvSpPr>
          <p:nvPr>
            <p:ph type="ftr" sz="quarter" idx="12"/>
          </p:nvPr>
        </p:nvSpPr>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C49FFB8-F5D8-45F9-BB1E-45E31519EBD7}"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644D71B-D688-47D3-A620-AF81B386DAE4}"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2D14743-09FF-4757-A648-7A993D650DA3}"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7847345-2E04-45AE-86FA-11A1B4C08D7C}"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6955F1C0-B743-4FB4-AF6F-4C3B066C1BA9}"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A91D4DD-CA84-444B-BA36-9F228EBA7EB4}"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F6936D4-8642-4574-9548-D3B9A4CCB8EA}"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75E7AAFC-C815-4A10-8173-E7BC40F652E8}"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1D388F23-8DA8-4BA7-BF97-5A57A3A5BC4F}" type="datetime1">
              <a:rPr lang="de-CH" smtClean="0"/>
              <a:pPr/>
              <a:t>24.06.2014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79CF8F8-5FA9-4B45-AF16-11F4DD378586}" type="datetime1">
              <a:rPr lang="de-CH" smtClean="0"/>
              <a:pPr/>
              <a:t>24.06.2014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EF6ABA6-649F-42BC-89D8-7D6818F785F0}"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8D91BA7-95D5-438A-96E0-A932090CE0EB}" type="datetime1">
              <a:rPr lang="de-CH" smtClean="0"/>
              <a:pPr/>
              <a:t>24.06.2014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6275072-5BCF-4A82-8137-0F02E296A029}"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8AD0748-E8DA-4284-8FED-1908127090F9}"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104A5A0-889A-4474-BDDC-B62FB9454261}"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EAF20C7-AE95-4DA0-8CB5-FEFF3B16A84B}"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0054D47-FB2A-4E6A-B28B-E8D470ED79CB}"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EC988635-2A42-47A3-BF09-5C971C0F9BDE}" type="datetime1">
              <a:rPr lang="de-CH" smtClean="0"/>
              <a:pPr/>
              <a:t>24.06.2014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1EDBD8C2-1531-4A5A-9DB8-3A912298F1F0}" type="datetime1">
              <a:rPr lang="de-CH" smtClean="0"/>
              <a:pPr/>
              <a:t>24.06.2014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FCA28B9-BF48-47D3-9DF2-D9E3C43A4097}" type="datetime1">
              <a:rPr lang="de-CH" smtClean="0"/>
              <a:pPr/>
              <a:t>24.06.2014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8513F14-4F47-4E0D-8D32-EBE7B76823E4}"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6E79633-74BD-4A71-B902-80917C391B13}"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9D088-27DC-4080-A240-86948479A28B}" type="datetime1">
              <a:rPr lang="de-CH" smtClean="0"/>
              <a:pPr/>
              <a:t>24.06.2014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1D337-1AC3-4C90-A6D6-C76901335803}" type="datetime1">
              <a:rPr lang="de-CH" smtClean="0"/>
              <a:pPr/>
              <a:t>24.06.2014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1D45D-C437-4629-92E5-447F4DCA3AC5}" type="datetime1">
              <a:rPr lang="de-CH" smtClean="0"/>
              <a:pPr/>
              <a:t>24.06.2014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h/url?sa=i&amp;rct=j&amp;q=&amp;esrc=s&amp;frm=1&amp;source=images&amp;cd=&amp;cad=rja&amp;docid=H405lzWaGUkLyM&amp;tbnid=DhljKIUihnhvaM:&amp;ved=0CAUQjRw&amp;url=http://www.easytax.com.au/&amp;ei=bIWkUu53yofQBartgNAK&amp;bvm=bv.57752919,d.bGQ&amp;psig=AFQjCNGJuX9zCIZacMLEzpAKuUcJubqhWg&amp;ust=138660013703746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dirty="0" smtClean="0"/>
              <a:t> Modul G-08/2a</a:t>
            </a:r>
            <a:br>
              <a:rPr lang="de-CH" dirty="0" smtClean="0"/>
            </a:br>
            <a:r>
              <a:rPr lang="de-CH" dirty="0" smtClean="0"/>
              <a:t>Finanzen</a:t>
            </a:r>
            <a:endParaRPr lang="de-CH" dirty="0"/>
          </a:p>
        </p:txBody>
      </p:sp>
      <p:sp>
        <p:nvSpPr>
          <p:cNvPr id="6" name="Untertitel 5"/>
          <p:cNvSpPr>
            <a:spLocks noGrp="1"/>
          </p:cNvSpPr>
          <p:nvPr>
            <p:ph type="subTitle" idx="1"/>
          </p:nvPr>
        </p:nvSpPr>
        <p:spPr/>
        <p:txBody>
          <a:bodyPr>
            <a:normAutofit/>
          </a:bodyPr>
          <a:lstStyle/>
          <a:p>
            <a:r>
              <a:rPr lang="de-CH" sz="2400" dirty="0" smtClean="0"/>
              <a:t>Abgaben und Gebühren</a:t>
            </a:r>
          </a:p>
          <a:p>
            <a:r>
              <a:rPr lang="de-CH" sz="2400" dirty="0" smtClean="0"/>
              <a:t>Kostendeckungs- und Äquivalenzprinzip</a:t>
            </a:r>
            <a:endParaRPr lang="de-CH"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Steuern - Zinsen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10</a:t>
            </a:fld>
            <a:endParaRPr lang="de-CH" dirty="0"/>
          </a:p>
        </p:txBody>
      </p:sp>
      <p:sp>
        <p:nvSpPr>
          <p:cNvPr id="5" name="Fußzeilenplatzhalter 4"/>
          <p:cNvSpPr>
            <a:spLocks noGrp="1"/>
          </p:cNvSpPr>
          <p:nvPr>
            <p:ph type="ftr" sz="quarter" idx="12"/>
          </p:nvPr>
        </p:nvSpPr>
        <p:spPr/>
        <p:txBody>
          <a:bodyPr/>
          <a:lstStyle/>
          <a:p>
            <a:r>
              <a:rPr lang="de-CH" dirty="0" smtClean="0"/>
              <a:t>© Branche Öffentliche Verwaltung/ Administration publique/ Amministrazione pubblica</a:t>
            </a:r>
            <a:endParaRPr lang="de-CH" dirty="0"/>
          </a:p>
        </p:txBody>
      </p:sp>
      <p:sp>
        <p:nvSpPr>
          <p:cNvPr id="8" name="Textfeld 7"/>
          <p:cNvSpPr txBox="1"/>
          <p:nvPr/>
        </p:nvSpPr>
        <p:spPr>
          <a:xfrm>
            <a:off x="539552" y="1700808"/>
            <a:ext cx="7272808" cy="4308872"/>
          </a:xfrm>
          <a:prstGeom prst="rect">
            <a:avLst/>
          </a:prstGeom>
          <a:noFill/>
        </p:spPr>
        <p:txBody>
          <a:bodyPr wrap="square" rtlCol="0">
            <a:spAutoFit/>
          </a:bodyPr>
          <a:lstStyle/>
          <a:p>
            <a:pPr marL="263525" indent="-263525">
              <a:buFont typeface="Wingdings 3" pitchFamily="18" charset="2"/>
              <a:buNone/>
            </a:pPr>
            <a:r>
              <a:rPr lang="de-CH" sz="2200" b="1" dirty="0" smtClean="0">
                <a:solidFill>
                  <a:schemeClr val="accent1">
                    <a:lumMod val="75000"/>
                  </a:schemeClr>
                </a:solidFill>
              </a:rPr>
              <a:t>Ich zahle die Steuern im Voraus…. und erhalte einen</a:t>
            </a:r>
          </a:p>
          <a:p>
            <a:pPr marL="263525" indent="-263525">
              <a:buFont typeface="Wingdings 3" pitchFamily="18" charset="2"/>
              <a:buNone/>
            </a:pPr>
            <a:endParaRPr lang="de-CH" b="1" dirty="0" smtClean="0"/>
          </a:p>
          <a:p>
            <a:pPr marL="263525" indent="-263525">
              <a:buFont typeface="Wingdings 3" pitchFamily="18" charset="2"/>
              <a:buNone/>
            </a:pPr>
            <a:r>
              <a:rPr lang="de-CH" sz="2000" b="1" dirty="0" smtClean="0">
                <a:solidFill>
                  <a:schemeClr val="accent1">
                    <a:lumMod val="75000"/>
                  </a:schemeClr>
                </a:solidFill>
              </a:rPr>
              <a:t>Vergütungszins</a:t>
            </a:r>
          </a:p>
          <a:p>
            <a:pPr marL="263525" indent="-263525">
              <a:buFont typeface="Wingdings 3" pitchFamily="18" charset="2"/>
              <a:buNone/>
            </a:pPr>
            <a:r>
              <a:rPr lang="de-CH" dirty="0" smtClean="0"/>
              <a:t>-	pro </a:t>
            </a:r>
            <a:r>
              <a:rPr lang="de-CH" dirty="0" err="1" smtClean="0"/>
              <a:t>rata</a:t>
            </a:r>
            <a:r>
              <a:rPr lang="de-CH" dirty="0" smtClean="0"/>
              <a:t>-Vorauszahlungszins</a:t>
            </a:r>
          </a:p>
          <a:p>
            <a:pPr marL="263525" indent="-263525">
              <a:buFont typeface="Wingdings 3" pitchFamily="18" charset="2"/>
              <a:buNone/>
            </a:pPr>
            <a:r>
              <a:rPr lang="de-CH" dirty="0" smtClean="0"/>
              <a:t>-	pro </a:t>
            </a:r>
            <a:r>
              <a:rPr lang="de-CH" dirty="0" err="1" smtClean="0"/>
              <a:t>rata</a:t>
            </a:r>
            <a:r>
              <a:rPr lang="de-CH" dirty="0" smtClean="0"/>
              <a:t>-Überzahlungszins</a:t>
            </a:r>
          </a:p>
          <a:p>
            <a:pPr marL="263525" indent="-263525">
              <a:buFont typeface="Wingdings 3" pitchFamily="18" charset="2"/>
              <a:buNone/>
            </a:pPr>
            <a:r>
              <a:rPr lang="de-CH" dirty="0" smtClean="0"/>
              <a:t>-	Vorauszahlungs- und Überzahlungszins gleich hoch (2014 = 0.5%)</a:t>
            </a:r>
          </a:p>
          <a:p>
            <a:pPr marL="263525" indent="-263525">
              <a:buFontTx/>
              <a:buChar char="-"/>
            </a:pPr>
            <a:r>
              <a:rPr lang="de-CH" dirty="0" smtClean="0"/>
              <a:t>Vorauszahlungszins ist steuerfrei</a:t>
            </a:r>
          </a:p>
          <a:p>
            <a:pPr marL="263525" indent="-263525">
              <a:buFontTx/>
              <a:buChar char="-"/>
            </a:pPr>
            <a:endParaRPr lang="de-CH" dirty="0" smtClean="0"/>
          </a:p>
          <a:p>
            <a:pPr marL="263525" indent="-263525"/>
            <a:r>
              <a:rPr lang="de-CH" dirty="0" smtClean="0"/>
              <a:t>Beispiel:</a:t>
            </a:r>
          </a:p>
          <a:p>
            <a:r>
              <a:rPr lang="de-CH" dirty="0" smtClean="0"/>
              <a:t>Ich erhalte die provisorische Steuerrechnung von CHF 3‘000 im Februar 2014 und zahle diese per 20.02.</a:t>
            </a:r>
          </a:p>
          <a:p>
            <a:r>
              <a:rPr lang="de-CH" dirty="0" smtClean="0"/>
              <a:t>Mir wird ein Vorauszahlungszins von CHF 10.40 gutgeschrieben.</a:t>
            </a:r>
          </a:p>
          <a:p>
            <a:endParaRPr lang="de-CH" dirty="0" smtClean="0"/>
          </a:p>
          <a:p>
            <a:pPr>
              <a:buFont typeface="Arial" pitchFamily="34" charset="0"/>
              <a:buChar char="•"/>
            </a:pPr>
            <a:endParaRPr lang="de-CH" dirty="0" smtClean="0"/>
          </a:p>
          <a:p>
            <a:pPr>
              <a:buFont typeface="Arial" pitchFamily="34" charset="0"/>
              <a:buChar char="•"/>
            </a:pPr>
            <a:endParaRPr lang="de-CH" dirty="0" smtClean="0"/>
          </a:p>
        </p:txBody>
      </p:sp>
      <p:pic>
        <p:nvPicPr>
          <p:cNvPr id="1026" name="Picture 2" descr="C:\Users\HP\AppData\Local\Microsoft\Windows\Temporary Internet Files\Content.IE5\C5LRXOZ6\dglxasset[1].png"/>
          <p:cNvPicPr>
            <a:picLocks noChangeAspect="1" noChangeArrowheads="1"/>
          </p:cNvPicPr>
          <p:nvPr/>
        </p:nvPicPr>
        <p:blipFill>
          <a:blip r:embed="rId3" cstate="print"/>
          <a:srcRect/>
          <a:stretch>
            <a:fillRect/>
          </a:stretch>
        </p:blipFill>
        <p:spPr bwMode="auto">
          <a:xfrm>
            <a:off x="7380312" y="836712"/>
            <a:ext cx="792088" cy="792088"/>
          </a:xfrm>
          <a:prstGeom prst="rect">
            <a:avLst/>
          </a:prstGeom>
          <a:solidFill>
            <a:srgbClr val="FF00FF"/>
          </a:solidFill>
        </p:spPr>
      </p:pic>
    </p:spTree>
    <p:extLst>
      <p:ext uri="{BB962C8B-B14F-4D97-AF65-F5344CB8AC3E}">
        <p14:creationId xmlns:p14="http://schemas.microsoft.com/office/powerpoint/2010/main" val="203874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Steuern - Zinsen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8" name="Textfeld 7"/>
          <p:cNvSpPr txBox="1"/>
          <p:nvPr/>
        </p:nvSpPr>
        <p:spPr>
          <a:xfrm>
            <a:off x="539552" y="1700808"/>
            <a:ext cx="7272808" cy="4370427"/>
          </a:xfrm>
          <a:prstGeom prst="rect">
            <a:avLst/>
          </a:prstGeom>
          <a:noFill/>
        </p:spPr>
        <p:txBody>
          <a:bodyPr wrap="square" rtlCol="0">
            <a:spAutoFit/>
          </a:bodyPr>
          <a:lstStyle/>
          <a:p>
            <a:r>
              <a:rPr lang="de-CH" sz="2200" b="1" dirty="0" smtClean="0">
                <a:ln>
                  <a:solidFill>
                    <a:schemeClr val="accent1"/>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Ich habe zu wenig gespart und zahle die Steuern zu spät und muss mehr zahlen… einen </a:t>
            </a:r>
          </a:p>
          <a:p>
            <a:pPr marL="263525" indent="-263525">
              <a:buFont typeface="Wingdings 3" pitchFamily="18" charset="2"/>
              <a:buNone/>
            </a:pPr>
            <a:endParaRPr lang="de-CH" b="1" dirty="0" smtClean="0"/>
          </a:p>
          <a:p>
            <a:pPr marL="263525" indent="-263525">
              <a:buFont typeface="Wingdings 3" pitchFamily="18" charset="2"/>
              <a:buNone/>
            </a:pPr>
            <a:r>
              <a:rPr lang="de-CH" sz="2000" b="1" dirty="0" smtClean="0">
                <a:solidFill>
                  <a:srgbClr val="0070C0"/>
                </a:solidFill>
              </a:rPr>
              <a:t>Verzugszins</a:t>
            </a:r>
          </a:p>
          <a:p>
            <a:pPr>
              <a:buFont typeface="Wingdings 3" pitchFamily="18" charset="2"/>
              <a:buNone/>
            </a:pPr>
            <a:r>
              <a:rPr lang="de-CH" dirty="0" smtClean="0"/>
              <a:t>Auf geschuldeten und geforderten Steuern, die bis zum Verfalltag nicht bezahlt sind, wird ohne Mahnung ein Verzugszins berechnet.</a:t>
            </a:r>
          </a:p>
          <a:p>
            <a:pPr marL="263525" indent="-263525">
              <a:buFontTx/>
              <a:buChar char="-"/>
            </a:pPr>
            <a:endParaRPr lang="de-CH" dirty="0" smtClean="0"/>
          </a:p>
          <a:p>
            <a:pPr marL="263525" indent="-263525"/>
            <a:r>
              <a:rPr lang="de-CH" dirty="0" smtClean="0"/>
              <a:t>Beispiel:</a:t>
            </a:r>
          </a:p>
          <a:p>
            <a:r>
              <a:rPr lang="de-CH" dirty="0" smtClean="0"/>
              <a:t>Ich erhalte die provisorische Steuerrechnung von CHF 3‘000 im Februar 2014 und zahle diese erst Ende Dezember ein.</a:t>
            </a:r>
          </a:p>
          <a:p>
            <a:r>
              <a:rPr lang="de-CH" dirty="0" smtClean="0"/>
              <a:t>Der Verzugszins beträgt CHF 25.</a:t>
            </a:r>
          </a:p>
          <a:p>
            <a:r>
              <a:rPr lang="de-CH" dirty="0" smtClean="0"/>
              <a:t>(bei 5% Verzugszins)</a:t>
            </a:r>
          </a:p>
          <a:p>
            <a:endParaRPr lang="de-CH" dirty="0" smtClean="0"/>
          </a:p>
          <a:p>
            <a:pPr>
              <a:buFont typeface="Arial" pitchFamily="34" charset="0"/>
              <a:buChar char="•"/>
            </a:pPr>
            <a:endParaRPr lang="de-CH" dirty="0" smtClean="0"/>
          </a:p>
          <a:p>
            <a:pPr>
              <a:buFont typeface="Arial" pitchFamily="34" charset="0"/>
              <a:buChar char="•"/>
            </a:pPr>
            <a:endParaRPr lang="de-CH" dirty="0" smtClean="0"/>
          </a:p>
        </p:txBody>
      </p:sp>
      <p:pic>
        <p:nvPicPr>
          <p:cNvPr id="6" name="Picture 3" descr="C:\Users\HP\AppData\Local\Microsoft\Windows\Temporary Internet Files\Content.IE5\C5LRXOZ6\dglxasset[2].png"/>
          <p:cNvPicPr>
            <a:picLocks noChangeAspect="1" noChangeArrowheads="1"/>
          </p:cNvPicPr>
          <p:nvPr/>
        </p:nvPicPr>
        <p:blipFill>
          <a:blip r:embed="rId3" cstate="print"/>
          <a:srcRect/>
          <a:stretch>
            <a:fillRect/>
          </a:stretch>
        </p:blipFill>
        <p:spPr bwMode="auto">
          <a:xfrm>
            <a:off x="7308304" y="2204864"/>
            <a:ext cx="864096" cy="864096"/>
          </a:xfrm>
          <a:prstGeom prst="rect">
            <a:avLst/>
          </a:prstGeom>
          <a:solidFill>
            <a:schemeClr val="accent1">
              <a:lumMod val="60000"/>
              <a:lumOff val="40000"/>
            </a:schemeClr>
          </a:solidFill>
        </p:spPr>
      </p:pic>
    </p:spTree>
    <p:extLst>
      <p:ext uri="{BB962C8B-B14F-4D97-AF65-F5344CB8AC3E}">
        <p14:creationId xmlns:p14="http://schemas.microsoft.com/office/powerpoint/2010/main" val="2038745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 - Schulden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8" name="Textfeld 7"/>
          <p:cNvSpPr txBox="1"/>
          <p:nvPr/>
        </p:nvSpPr>
        <p:spPr>
          <a:xfrm>
            <a:off x="539552" y="1700808"/>
            <a:ext cx="727280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Wingdings 3" pitchFamily="18" charset="2"/>
              <a:buNone/>
            </a:pPr>
            <a:r>
              <a:rPr lang="de-CH" dirty="0" smtClean="0"/>
              <a:t>In der Schweiz sind auch viele Junge verschuldet, weil sie den Verführungen des Konsums nicht widerstehen konnten. </a:t>
            </a:r>
          </a:p>
        </p:txBody>
      </p:sp>
      <p:pic>
        <p:nvPicPr>
          <p:cNvPr id="2050" name="Picture 2" descr="http://www.schulden-ag-so.ch/praevention/bilder/schuldenberatung-agso_grafik_ueberblick-dank-organisation.jpg"/>
          <p:cNvPicPr>
            <a:picLocks noChangeAspect="1" noChangeArrowheads="1"/>
          </p:cNvPicPr>
          <p:nvPr/>
        </p:nvPicPr>
        <p:blipFill>
          <a:blip r:embed="rId3" cstate="print"/>
          <a:srcRect/>
          <a:stretch>
            <a:fillRect/>
          </a:stretch>
        </p:blipFill>
        <p:spPr bwMode="auto">
          <a:xfrm>
            <a:off x="1979712" y="3927787"/>
            <a:ext cx="4320480" cy="2318306"/>
          </a:xfrm>
          <a:prstGeom prst="rect">
            <a:avLst/>
          </a:prstGeom>
          <a:noFill/>
        </p:spPr>
      </p:pic>
      <p:sp>
        <p:nvSpPr>
          <p:cNvPr id="9" name="Rechteck 8"/>
          <p:cNvSpPr/>
          <p:nvPr/>
        </p:nvSpPr>
        <p:spPr>
          <a:xfrm>
            <a:off x="539552" y="2492896"/>
            <a:ext cx="8280920" cy="1477328"/>
          </a:xfrm>
          <a:prstGeom prst="rect">
            <a:avLst/>
          </a:prstGeom>
        </p:spPr>
        <p:txBody>
          <a:bodyPr wrap="square">
            <a:spAutoFit/>
          </a:bodyPr>
          <a:lstStyle/>
          <a:p>
            <a:r>
              <a:rPr lang="de-CH" b="1" dirty="0" smtClean="0">
                <a:solidFill>
                  <a:srgbClr val="FF0000"/>
                </a:solidFill>
              </a:rPr>
              <a:t>Lehrlingslohn?</a:t>
            </a:r>
            <a:r>
              <a:rPr lang="de-CH" dirty="0" smtClean="0">
                <a:solidFill>
                  <a:srgbClr val="FF0000"/>
                </a:solidFill>
              </a:rPr>
              <a:t/>
            </a:r>
            <a:br>
              <a:rPr lang="de-CH" dirty="0" smtClean="0">
                <a:solidFill>
                  <a:srgbClr val="FF0000"/>
                </a:solidFill>
              </a:rPr>
            </a:br>
            <a:r>
              <a:rPr lang="de-CH" dirty="0" smtClean="0">
                <a:solidFill>
                  <a:srgbClr val="FF0000"/>
                </a:solidFill>
              </a:rPr>
              <a:t>Das verdiente Geld gehört dir! Nur ist es leider nicht ausschliesslich für Kino, Klamotten und Konzerte bestimmt. Mit dem Lehrlingslohn sollst du auch einen Teil deines Lebensunterhaltes bestreiten, daheim etwas für Kost und Logis abgeben, dich an der Krankenkasse beteiligen etc.</a:t>
            </a:r>
            <a:endParaRPr lang="de-CH" dirty="0">
              <a:solidFill>
                <a:srgbClr val="FF0000"/>
              </a:solidFill>
            </a:endParaRPr>
          </a:p>
        </p:txBody>
      </p:sp>
    </p:spTree>
    <p:extLst>
      <p:ext uri="{BB962C8B-B14F-4D97-AF65-F5344CB8AC3E}">
        <p14:creationId xmlns:p14="http://schemas.microsoft.com/office/powerpoint/2010/main" val="2038745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 - Schulden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93186" name="Picture 2" descr="http://www.schulden-ag-so.ch/praevention/bilder/schuldenberatung-agso_grafik_das-budget.jpg"/>
          <p:cNvPicPr>
            <a:picLocks noChangeAspect="1" noChangeArrowheads="1"/>
          </p:cNvPicPr>
          <p:nvPr/>
        </p:nvPicPr>
        <p:blipFill>
          <a:blip r:embed="rId3" cstate="print"/>
          <a:srcRect/>
          <a:stretch>
            <a:fillRect/>
          </a:stretch>
        </p:blipFill>
        <p:spPr bwMode="auto">
          <a:xfrm>
            <a:off x="683568" y="1556792"/>
            <a:ext cx="8001000" cy="4762500"/>
          </a:xfrm>
          <a:prstGeom prst="rect">
            <a:avLst/>
          </a:prstGeom>
          <a:noFill/>
        </p:spPr>
      </p:pic>
    </p:spTree>
    <p:extLst>
      <p:ext uri="{BB962C8B-B14F-4D97-AF65-F5344CB8AC3E}">
        <p14:creationId xmlns:p14="http://schemas.microsoft.com/office/powerpoint/2010/main" val="2038745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Kausalabgaben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6893588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8795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Gebühren</a:t>
            </a:r>
            <a:endParaRPr lang="de-CH" dirty="0"/>
          </a:p>
        </p:txBody>
      </p:sp>
      <p:sp>
        <p:nvSpPr>
          <p:cNvPr id="3" name="Inhaltsplatzhalter 2"/>
          <p:cNvSpPr>
            <a:spLocks noGrp="1"/>
          </p:cNvSpPr>
          <p:nvPr>
            <p:ph idx="1"/>
          </p:nvPr>
        </p:nvSpPr>
        <p:spPr/>
        <p:txBody>
          <a:bodyPr/>
          <a:lstStyle/>
          <a:p>
            <a:pPr marL="0" indent="0">
              <a:buNone/>
            </a:pPr>
            <a:r>
              <a:rPr lang="de-CH" dirty="0" smtClean="0"/>
              <a:t>Gebühren sind Abgaben, die als Entgelt für bestimmte Dienstleistungen der öffentlichen Verwaltung oder für Beanspruchung von öffentlichen Einrichtungen erhoben werden.</a:t>
            </a:r>
          </a:p>
          <a:p>
            <a:pPr marL="0" indent="0">
              <a:buNone/>
            </a:pPr>
            <a:endParaRPr lang="de-CH" dirty="0"/>
          </a:p>
          <a:p>
            <a:r>
              <a:rPr lang="de-CH" dirty="0" smtClean="0"/>
              <a:t>Verwaltungsgebühren </a:t>
            </a:r>
          </a:p>
          <a:p>
            <a:r>
              <a:rPr lang="de-CH" dirty="0" smtClean="0"/>
              <a:t>Benützungsgebühren </a:t>
            </a:r>
          </a:p>
          <a:p>
            <a:r>
              <a:rPr lang="de-CH" dirty="0" smtClean="0"/>
              <a:t>Konzessionsgebühren</a:t>
            </a:r>
          </a:p>
          <a:p>
            <a:endParaRPr lang="de-CH" dirty="0"/>
          </a:p>
          <a:p>
            <a:pPr marL="0" indent="0">
              <a:buNone/>
            </a:pPr>
            <a:r>
              <a:rPr lang="de-CH" dirty="0" smtClean="0"/>
              <a:t>Werden Gebühren verlangt, braucht es eine rechtliche Grundlage (Gebührenreglement) dafür!</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677026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4400" y="845840"/>
            <a:ext cx="7715200" cy="1143000"/>
          </a:xfrm>
        </p:spPr>
        <p:txBody>
          <a:bodyPr>
            <a:normAutofit/>
          </a:bodyPr>
          <a:lstStyle/>
          <a:p>
            <a:r>
              <a:rPr lang="de-CH" dirty="0" smtClean="0">
                <a:latin typeface="Arial" pitchFamily="34" charset="0"/>
                <a:cs typeface="Arial" pitchFamily="34" charset="0"/>
              </a:rPr>
              <a:t>Sackgebühren</a:t>
            </a:r>
            <a:endParaRPr lang="de-CH" dirty="0"/>
          </a:p>
        </p:txBody>
      </p:sp>
      <p:sp>
        <p:nvSpPr>
          <p:cNvPr id="3" name="Inhaltsplatzhalter 2"/>
          <p:cNvSpPr>
            <a:spLocks noGrp="1"/>
          </p:cNvSpPr>
          <p:nvPr>
            <p:ph idx="1"/>
          </p:nvPr>
        </p:nvSpPr>
        <p:spPr>
          <a:xfrm>
            <a:off x="4056906" y="2098513"/>
            <a:ext cx="5616624" cy="4209331"/>
          </a:xfrm>
        </p:spPr>
        <p:txBody>
          <a:bodyPr/>
          <a:lstStyle/>
          <a:p>
            <a:pPr marL="0" indent="0">
              <a:buNone/>
            </a:pPr>
            <a:r>
              <a:rPr lang="de-CH" sz="2800" dirty="0" smtClean="0">
                <a:latin typeface="Arial" pitchFamily="34" charset="0"/>
                <a:cs typeface="Arial" pitchFamily="34" charset="0"/>
              </a:rPr>
              <a:t>Beispiel:</a:t>
            </a:r>
          </a:p>
          <a:p>
            <a:pPr marL="0" indent="0">
              <a:buNone/>
            </a:pPr>
            <a:r>
              <a:rPr lang="de-CH" sz="2800" dirty="0" smtClean="0">
                <a:latin typeface="Arial" pitchFamily="34" charset="0"/>
                <a:cs typeface="Arial" pitchFamily="34" charset="0"/>
              </a:rPr>
              <a:t>1 Rolle Abfallsäcke</a:t>
            </a:r>
          </a:p>
          <a:p>
            <a:pPr marL="0" indent="0">
              <a:buNone/>
            </a:pPr>
            <a:r>
              <a:rPr lang="de-CH" sz="2800" dirty="0" smtClean="0">
                <a:latin typeface="Arial" pitchFamily="34" charset="0"/>
                <a:cs typeface="Arial" pitchFamily="34" charset="0"/>
              </a:rPr>
              <a:t> 35 lt.  CHF 26.00 CHF 18.50</a:t>
            </a:r>
          </a:p>
          <a:p>
            <a:pPr marL="0" indent="0">
              <a:buNone/>
            </a:pPr>
            <a:r>
              <a:rPr lang="de-CH" sz="2800" dirty="0" smtClean="0">
                <a:latin typeface="Arial" pitchFamily="34" charset="0"/>
                <a:cs typeface="Arial" pitchFamily="34" charset="0"/>
              </a:rPr>
              <a:t> 60 lt.  CHF 36.50 CHF 25.50</a:t>
            </a:r>
          </a:p>
          <a:p>
            <a:pPr marL="0" indent="0">
              <a:buNone/>
            </a:pPr>
            <a:r>
              <a:rPr lang="de-CH" sz="2800" dirty="0" smtClean="0">
                <a:latin typeface="Arial" pitchFamily="34" charset="0"/>
                <a:cs typeface="Arial" pitchFamily="34" charset="0"/>
              </a:rPr>
              <a:t>110 lt. CHF 68.00 CHF 48.00</a:t>
            </a:r>
            <a:endParaRPr lang="de-CH" sz="2800" dirty="0">
              <a:latin typeface="Arial" pitchFamily="34" charset="0"/>
              <a:cs typeface="Arial" pitchFamily="34" charset="0"/>
            </a:endParaRPr>
          </a:p>
        </p:txBody>
      </p:sp>
      <p:pic>
        <p:nvPicPr>
          <p:cNvPr id="1026" name="Picture 2" descr="C:\Users\rschraner\AppData\Local\Microsoft\Windows\Temporary Internet Files\Content.Outlook\Y4WD36LC\IMG_53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132856"/>
            <a:ext cx="2841780" cy="3789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flipV="1">
            <a:off x="5436096" y="4228624"/>
            <a:ext cx="1088504" cy="36004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Gerade Verbindung 11"/>
          <p:cNvCxnSpPr/>
          <p:nvPr/>
        </p:nvCxnSpPr>
        <p:spPr>
          <a:xfrm flipV="1">
            <a:off x="5436096" y="3193564"/>
            <a:ext cx="1088504" cy="36004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Gerade Verbindung 13"/>
          <p:cNvCxnSpPr/>
          <p:nvPr/>
        </p:nvCxnSpPr>
        <p:spPr>
          <a:xfrm flipV="1">
            <a:off x="5436096" y="3789040"/>
            <a:ext cx="1088504" cy="36004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82647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Kausalabgaben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42400272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0559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Vorzugslasten (Beiträge)</a:t>
            </a:r>
            <a:endParaRPr lang="de-CH" dirty="0"/>
          </a:p>
        </p:txBody>
      </p:sp>
      <p:sp>
        <p:nvSpPr>
          <p:cNvPr id="3" name="Inhaltsplatzhalter 2"/>
          <p:cNvSpPr>
            <a:spLocks noGrp="1"/>
          </p:cNvSpPr>
          <p:nvPr>
            <p:ph idx="1"/>
          </p:nvPr>
        </p:nvSpPr>
        <p:spPr/>
        <p:txBody>
          <a:bodyPr/>
          <a:lstStyle/>
          <a:p>
            <a:pPr marL="0" indent="0">
              <a:buNone/>
            </a:pPr>
            <a:r>
              <a:rPr lang="de-CH" dirty="0" smtClean="0"/>
              <a:t>Vorzugslasten (Beiträge) sind Abgaben, die zur ganzen oder teilweise Deckung von Kosten öffentlicher Anstalten oder Einrichtungen von jenen Personen erhoben werden, die besonders daran interessiert sind und/oder denen daraus ein wirtschaftlicher Sondervorteil erwächst:</a:t>
            </a:r>
            <a:endParaRPr lang="de-CH" dirty="0"/>
          </a:p>
          <a:p>
            <a:pPr marL="0" indent="0">
              <a:buNone/>
            </a:pPr>
            <a:endParaRPr lang="de-CH" dirty="0"/>
          </a:p>
          <a:p>
            <a:r>
              <a:rPr lang="de-CH" dirty="0" smtClean="0"/>
              <a:t>Beiträge für Strassenbau bei Baulanderschliessungen</a:t>
            </a:r>
          </a:p>
          <a:p>
            <a:r>
              <a:rPr lang="de-CH" dirty="0" smtClean="0"/>
              <a:t>Anschlussgebühren Wasserwerk</a:t>
            </a:r>
          </a:p>
          <a:p>
            <a:r>
              <a:rPr lang="de-CH" dirty="0" smtClean="0"/>
              <a:t>Anschlussgebühren Abwasserbeseitigung</a:t>
            </a:r>
          </a:p>
          <a:p>
            <a:r>
              <a:rPr lang="de-CH" dirty="0" smtClean="0"/>
              <a:t>…</a:t>
            </a:r>
          </a:p>
          <a:p>
            <a:pPr marL="0" indent="0">
              <a:buNone/>
            </a:pPr>
            <a:endParaRPr lang="de-CH" dirty="0" smtClean="0"/>
          </a:p>
        </p:txBody>
      </p:sp>
      <p:sp>
        <p:nvSpPr>
          <p:cNvPr id="4" name="Foliennummernplatzhalter 3"/>
          <p:cNvSpPr>
            <a:spLocks noGrp="1"/>
          </p:cNvSpPr>
          <p:nvPr>
            <p:ph type="sldNum" sz="quarter" idx="11"/>
          </p:nvPr>
        </p:nvSpPr>
        <p:spPr/>
        <p:txBody>
          <a:bodyPr/>
          <a:lstStyle/>
          <a:p>
            <a:fld id="{87674F0A-37BA-4CE3-B1FD-DE57A7E2F2C6}" type="slidenum">
              <a:rPr lang="de-CH" smtClean="0"/>
              <a:pPr/>
              <a:t>18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3135430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Kausalabgaben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1363311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1547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p:txBody>
          <a:bodyPr/>
          <a:lstStyle/>
          <a:p>
            <a:pPr marL="0" indent="0">
              <a:buNone/>
            </a:pPr>
            <a:r>
              <a:rPr lang="de-CH" dirty="0" smtClean="0"/>
              <a:t>1.1.3.5.1	Abgaben und Gebühren</a:t>
            </a:r>
          </a:p>
          <a:p>
            <a:pPr marL="0" indent="0">
              <a:buNone/>
            </a:pPr>
            <a:endParaRPr lang="de-CH" dirty="0" smtClean="0"/>
          </a:p>
          <a:p>
            <a:pPr marL="0" indent="0">
              <a:buNone/>
            </a:pPr>
            <a:r>
              <a:rPr lang="de-CH" dirty="0" smtClean="0"/>
              <a:t>Ich erkläre mit eigenen Worten, was Abgaben und Gebühren sind. Ich benenne in meinem Arbeitsbereich die gebührenpflichtigen Dienstleistungen.</a:t>
            </a:r>
          </a:p>
        </p:txBody>
      </p:sp>
      <p:sp>
        <p:nvSpPr>
          <p:cNvPr id="7" name="Fußzeilenplatzhalter 6"/>
          <p:cNvSpPr>
            <a:spLocks noGrp="1"/>
          </p:cNvSpPr>
          <p:nvPr>
            <p:ph type="ftr" sz="quarter" idx="12"/>
          </p:nvPr>
        </p:nvSpPr>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
        <p:nvSpPr>
          <p:cNvPr id="6" name="Foliennummernplatzhalter 5"/>
          <p:cNvSpPr>
            <a:spLocks noGrp="1"/>
          </p:cNvSpPr>
          <p:nvPr>
            <p:ph type="sldNum" sz="quarter" idx="11"/>
          </p:nvPr>
        </p:nvSpPr>
        <p:spPr/>
        <p:txBody>
          <a:bodyPr/>
          <a:lstStyle/>
          <a:p>
            <a:fld id="{87674F0A-37BA-4CE3-B1FD-DE57A7E2F2C6}" type="slidenum">
              <a:rPr lang="de-CH" smtClean="0"/>
              <a:pPr/>
              <a:t>2</a:t>
            </a:fld>
            <a:endParaRPr lang="de-CH"/>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Ersatzabgaben</a:t>
            </a:r>
            <a:endParaRPr lang="de-CH" dirty="0"/>
          </a:p>
        </p:txBody>
      </p:sp>
      <p:sp>
        <p:nvSpPr>
          <p:cNvPr id="3" name="Inhaltsplatzhalter 2"/>
          <p:cNvSpPr>
            <a:spLocks noGrp="1"/>
          </p:cNvSpPr>
          <p:nvPr>
            <p:ph idx="1"/>
          </p:nvPr>
        </p:nvSpPr>
        <p:spPr/>
        <p:txBody>
          <a:bodyPr/>
          <a:lstStyle/>
          <a:p>
            <a:pPr marL="0" indent="0">
              <a:buNone/>
            </a:pPr>
            <a:r>
              <a:rPr lang="de-CH" dirty="0" smtClean="0"/>
              <a:t>Eine Ersatzabgabe ist ein Entgelt für die Befreiung von einer öffentlichen Realleistungspflicht. Sie beruht auf dem Grundsatz der Rechtsgleichheit:</a:t>
            </a:r>
          </a:p>
          <a:p>
            <a:pPr marL="0" indent="0">
              <a:buNone/>
            </a:pPr>
            <a:endParaRPr lang="de-CH" dirty="0"/>
          </a:p>
          <a:p>
            <a:r>
              <a:rPr lang="de-CH" dirty="0" smtClean="0"/>
              <a:t>Ersatzabgaben für nichtgebaute Schutzräume</a:t>
            </a:r>
          </a:p>
          <a:p>
            <a:r>
              <a:rPr lang="de-CH" dirty="0" smtClean="0"/>
              <a:t>Ersatzabgaben für nichtgebaute Parkplätze</a:t>
            </a:r>
          </a:p>
          <a:p>
            <a:r>
              <a:rPr lang="de-CH" dirty="0" smtClean="0"/>
              <a:t>Militärpflichtersatz</a:t>
            </a:r>
          </a:p>
          <a:p>
            <a:r>
              <a:rPr lang="de-CH" dirty="0" smtClean="0"/>
              <a:t>Feuerwehrpflichtersatzabgabe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3714061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Bemessung von Kausalabgaben</a:t>
            </a:r>
            <a:endParaRPr lang="de-CH" dirty="0"/>
          </a:p>
        </p:txBody>
      </p:sp>
      <p:sp>
        <p:nvSpPr>
          <p:cNvPr id="3" name="Inhaltsplatzhalter 2"/>
          <p:cNvSpPr>
            <a:spLocks noGrp="1"/>
          </p:cNvSpPr>
          <p:nvPr>
            <p:ph idx="1"/>
          </p:nvPr>
        </p:nvSpPr>
        <p:spPr/>
        <p:txBody>
          <a:bodyPr/>
          <a:lstStyle/>
          <a:p>
            <a:r>
              <a:rPr lang="de-CH" dirty="0" smtClean="0"/>
              <a:t>Kostendeckungsprinzip</a:t>
            </a:r>
          </a:p>
          <a:p>
            <a:endParaRPr lang="de-CH" dirty="0"/>
          </a:p>
          <a:p>
            <a:r>
              <a:rPr lang="de-CH" dirty="0" smtClean="0"/>
              <a:t>Äquivalenzprinzip</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1027" name="Picture 3" descr="C:\Users\moe\AppData\Local\Microsoft\Windows\Temporary Internet Files\Content.IE5\B1FBQJTK\MP9004423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924944"/>
            <a:ext cx="3419872" cy="227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684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Kostendeckungsprinzip</a:t>
            </a:r>
            <a:endParaRPr lang="de-CH" dirty="0"/>
          </a:p>
        </p:txBody>
      </p:sp>
      <p:sp>
        <p:nvSpPr>
          <p:cNvPr id="3" name="Inhaltsplatzhalter 2"/>
          <p:cNvSpPr>
            <a:spLocks noGrp="1"/>
          </p:cNvSpPr>
          <p:nvPr>
            <p:ph idx="1"/>
          </p:nvPr>
        </p:nvSpPr>
        <p:spPr/>
        <p:txBody>
          <a:bodyPr/>
          <a:lstStyle/>
          <a:p>
            <a:pPr marL="0" indent="0">
              <a:buNone/>
            </a:pPr>
            <a:r>
              <a:rPr lang="de-CH" dirty="0" smtClean="0"/>
              <a:t>Der Gesamtertrag der Gebühren eines Verwaltungszweiges darf dessen gesamte Kosten (inkl. Abschreibungen) nicht übersteigen.</a:t>
            </a:r>
          </a:p>
          <a:p>
            <a:pPr marL="0" indent="0">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2051" name="Picture 3" descr="C:\Users\moe\AppData\Local\Microsoft\Windows\Temporary Internet Files\Content.IE5\3G2055K8\MC900437567[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012160" y="4293096"/>
            <a:ext cx="1936750" cy="1400175"/>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p:cNvSpPr txBox="1">
            <a:spLocks/>
          </p:cNvSpPr>
          <p:nvPr/>
        </p:nvSpPr>
        <p:spPr>
          <a:xfrm>
            <a:off x="539552" y="2852936"/>
            <a:ext cx="5328592" cy="34458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dirty="0" smtClean="0"/>
              <a:t>Diese Kosten sind </a:t>
            </a:r>
            <a:r>
              <a:rPr lang="de-CH" dirty="0" err="1" smtClean="0"/>
              <a:t>bezifferbar</a:t>
            </a:r>
            <a:r>
              <a:rPr lang="de-CH" dirty="0" smtClean="0"/>
              <a:t> und dem entsprechenden Verwaltungszweig zurechenbar.</a:t>
            </a:r>
          </a:p>
          <a:p>
            <a:r>
              <a:rPr lang="de-CH" dirty="0" smtClean="0"/>
              <a:t>Diese Kosten können den Leistungsbezügern klar zugewiesen (zugerechnet) werden.</a:t>
            </a:r>
            <a:endParaRPr lang="de-CH" dirty="0"/>
          </a:p>
        </p:txBody>
      </p:sp>
    </p:spTree>
    <p:extLst>
      <p:ext uri="{BB962C8B-B14F-4D97-AF65-F5344CB8AC3E}">
        <p14:creationId xmlns:p14="http://schemas.microsoft.com/office/powerpoint/2010/main" val="3485979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Äquivalenzprinzip</a:t>
            </a:r>
            <a:endParaRPr lang="de-CH" dirty="0"/>
          </a:p>
        </p:txBody>
      </p:sp>
      <p:sp>
        <p:nvSpPr>
          <p:cNvPr id="3" name="Inhaltsplatzhalter 2"/>
          <p:cNvSpPr>
            <a:spLocks noGrp="1"/>
          </p:cNvSpPr>
          <p:nvPr>
            <p:ph idx="1"/>
          </p:nvPr>
        </p:nvSpPr>
        <p:spPr/>
        <p:txBody>
          <a:bodyPr/>
          <a:lstStyle/>
          <a:p>
            <a:pPr marL="0" indent="0">
              <a:buNone/>
            </a:pPr>
            <a:r>
              <a:rPr lang="de-CH" dirty="0" smtClean="0"/>
              <a:t>Die Höhe einer Abgabe muss im Einzelfall in einem vernünftigen Verhältnis zum Wert, zu der vom Staat erbrachten Leistung stehen.</a:t>
            </a:r>
          </a:p>
          <a:p>
            <a:pPr marL="0" indent="0">
              <a:buNone/>
            </a:pPr>
            <a:endParaRPr lang="de-CH" dirty="0"/>
          </a:p>
          <a:p>
            <a:pPr marL="0" indent="0">
              <a:buNone/>
            </a:pPr>
            <a:r>
              <a:rPr lang="de-CH" dirty="0" smtClean="0"/>
              <a:t>Beispiel:</a:t>
            </a:r>
          </a:p>
          <a:p>
            <a:pPr marL="0" indent="0">
              <a:buNone/>
            </a:pPr>
            <a:r>
              <a:rPr lang="de-CH" dirty="0" smtClean="0"/>
              <a:t>Führerprüfung CHF 125</a:t>
            </a:r>
          </a:p>
          <a:p>
            <a:pPr marL="0" indent="0">
              <a:buNone/>
            </a:pPr>
            <a:r>
              <a:rPr lang="de-CH" dirty="0" smtClean="0"/>
              <a:t>Pass/ID-Kauf CHF </a:t>
            </a:r>
            <a:r>
              <a:rPr lang="de-CH" dirty="0" smtClean="0"/>
              <a:t>158</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3074" name="Picture 2" descr="C:\Users\moe\AppData\Local\Microsoft\Windows\Temporary Internet Files\Content.IE5\F3HNEE6Y\MC900437791[2].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0152" y="2996952"/>
            <a:ext cx="1831975" cy="150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796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340768"/>
            <a:ext cx="2386608" cy="1656184"/>
          </a:xfrm>
        </p:spPr>
        <p:txBody>
          <a:bodyPr/>
          <a:lstStyle/>
          <a:p>
            <a:r>
              <a:rPr lang="de-CH" dirty="0" smtClean="0"/>
              <a:t>Beispiel Kanton Aargau</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4098" name="Picture 2"/>
          <p:cNvPicPr>
            <a:picLocks noChangeAspect="1" noChangeArrowheads="1"/>
          </p:cNvPicPr>
          <p:nvPr/>
        </p:nvPicPr>
        <p:blipFill>
          <a:blip r:embed="rId3" cstate="print"/>
          <a:srcRect/>
          <a:stretch>
            <a:fillRect/>
          </a:stretch>
        </p:blipFill>
        <p:spPr bwMode="auto">
          <a:xfrm>
            <a:off x="2915816" y="0"/>
            <a:ext cx="5102897" cy="6741368"/>
          </a:xfrm>
          <a:prstGeom prst="rect">
            <a:avLst/>
          </a:prstGeom>
          <a:noFill/>
          <a:ln w="9525">
            <a:noFill/>
            <a:miter lim="800000"/>
            <a:headEnd/>
            <a:tailEnd/>
          </a:ln>
        </p:spPr>
      </p:pic>
    </p:spTree>
    <p:extLst>
      <p:ext uri="{BB962C8B-B14F-4D97-AF65-F5344CB8AC3E}">
        <p14:creationId xmlns:p14="http://schemas.microsoft.com/office/powerpoint/2010/main" val="2198625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340768"/>
            <a:ext cx="2386608" cy="1656184"/>
          </a:xfrm>
        </p:spPr>
        <p:txBody>
          <a:bodyPr/>
          <a:lstStyle/>
          <a:p>
            <a:r>
              <a:rPr lang="de-CH" dirty="0" smtClean="0"/>
              <a:t>Beispiel 1 Gemeinde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3074" name="Picture 2"/>
          <p:cNvPicPr>
            <a:picLocks noChangeAspect="1" noChangeArrowheads="1"/>
          </p:cNvPicPr>
          <p:nvPr/>
        </p:nvPicPr>
        <p:blipFill>
          <a:blip r:embed="rId3" cstate="print"/>
          <a:srcRect/>
          <a:stretch>
            <a:fillRect/>
          </a:stretch>
        </p:blipFill>
        <p:spPr bwMode="auto">
          <a:xfrm>
            <a:off x="3419872" y="764704"/>
            <a:ext cx="5040560" cy="7386256"/>
          </a:xfrm>
          <a:prstGeom prst="rect">
            <a:avLst/>
          </a:prstGeom>
          <a:noFill/>
          <a:ln w="9525">
            <a:noFill/>
            <a:miter lim="800000"/>
            <a:headEnd/>
            <a:tailEnd/>
          </a:ln>
        </p:spPr>
      </p:pic>
    </p:spTree>
    <p:extLst>
      <p:ext uri="{BB962C8B-B14F-4D97-AF65-F5344CB8AC3E}">
        <p14:creationId xmlns:p14="http://schemas.microsoft.com/office/powerpoint/2010/main" val="2198625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Gruppenarbeit</a:t>
            </a:r>
            <a:endParaRPr lang="de-CH" dirty="0"/>
          </a:p>
        </p:txBody>
      </p:sp>
      <p:sp>
        <p:nvSpPr>
          <p:cNvPr id="3" name="Inhaltsplatzhalter 2"/>
          <p:cNvSpPr>
            <a:spLocks noGrp="1"/>
          </p:cNvSpPr>
          <p:nvPr>
            <p:ph idx="1"/>
          </p:nvPr>
        </p:nvSpPr>
        <p:spPr/>
        <p:txBody>
          <a:bodyPr/>
          <a:lstStyle/>
          <a:p>
            <a:pPr marL="0" indent="0">
              <a:buNone/>
            </a:pPr>
            <a:r>
              <a:rPr lang="de-CH" dirty="0" smtClean="0"/>
              <a:t>Sie erhalten ein Reglement einer Aargauer Gemeinde. Lesen Sie die Unterlagen durch und präsentieren Sie der Klasse, welche Dienstleistungen zu welchen Gebühren angeboten werden. Überlegen Sie, nach welchem Prinzip die Bemessungsgrundlage erfolgt.</a:t>
            </a:r>
          </a:p>
          <a:p>
            <a:pPr marL="0" indent="0">
              <a:buNone/>
            </a:pPr>
            <a:endParaRPr lang="de-CH" dirty="0"/>
          </a:p>
          <a:p>
            <a:pPr marL="0" indent="0">
              <a:buNone/>
            </a:pPr>
            <a:r>
              <a:rPr lang="de-CH" dirty="0" smtClean="0"/>
              <a:t>Halten Sie Ihre Aussagen in Stichworten fest.</a:t>
            </a:r>
          </a:p>
          <a:p>
            <a:pPr marL="0" indent="0">
              <a:buNone/>
            </a:pPr>
            <a:endParaRPr lang="de-CH" dirty="0"/>
          </a:p>
          <a:p>
            <a:pPr marL="0" indent="0">
              <a:buNone/>
            </a:pPr>
            <a:r>
              <a:rPr lang="de-CH" dirty="0" smtClean="0"/>
              <a:t>Vorbereitungszeit: 20’ / anschliessend Kurzpräsentation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629802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229600" cy="652934"/>
          </a:xfrm>
        </p:spPr>
        <p:txBody>
          <a:bodyPr/>
          <a:lstStyle/>
          <a:p>
            <a:r>
              <a:rPr lang="de-CH" dirty="0" smtClean="0"/>
              <a:t>Ziele erreicht?</a:t>
            </a:r>
            <a:endParaRPr lang="de-CH" dirty="0"/>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131840" y="3619128"/>
            <a:ext cx="2690825" cy="2020881"/>
          </a:xfrm>
          <a:prstGeom prst="rect">
            <a:avLst/>
          </a:prstGeom>
          <a:noFill/>
        </p:spPr>
      </p:pic>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27</a:t>
            </a:fld>
            <a:endParaRPr lang="de-CH"/>
          </a:p>
        </p:txBody>
      </p:sp>
      <p:sp>
        <p:nvSpPr>
          <p:cNvPr id="3" name="Textfeld 2"/>
          <p:cNvSpPr txBox="1"/>
          <p:nvPr/>
        </p:nvSpPr>
        <p:spPr>
          <a:xfrm>
            <a:off x="34689" y="3434462"/>
            <a:ext cx="3815468" cy="830997"/>
          </a:xfrm>
          <a:prstGeom prst="rect">
            <a:avLst/>
          </a:prstGeom>
          <a:noFill/>
        </p:spPr>
        <p:txBody>
          <a:bodyPr wrap="none" rtlCol="0">
            <a:spAutoFit/>
          </a:bodyPr>
          <a:lstStyle/>
          <a:p>
            <a:r>
              <a:rPr lang="de-CH" sz="2400" dirty="0" smtClean="0"/>
              <a:t>Abgaben und Gebühren – </a:t>
            </a:r>
            <a:br>
              <a:rPr lang="de-CH" sz="2400" dirty="0" smtClean="0"/>
            </a:br>
            <a:r>
              <a:rPr lang="de-CH" sz="2400" dirty="0" smtClean="0"/>
              <a:t>was ist gefordert?</a:t>
            </a:r>
            <a:endParaRPr lang="de-CH" sz="2400" dirty="0"/>
          </a:p>
        </p:txBody>
      </p:sp>
      <p:sp>
        <p:nvSpPr>
          <p:cNvPr id="4" name="Textfeld 3"/>
          <p:cNvSpPr txBox="1"/>
          <p:nvPr/>
        </p:nvSpPr>
        <p:spPr>
          <a:xfrm>
            <a:off x="5794065" y="4115897"/>
            <a:ext cx="6411039" cy="1200329"/>
          </a:xfrm>
          <a:prstGeom prst="rect">
            <a:avLst/>
          </a:prstGeom>
          <a:noFill/>
        </p:spPr>
        <p:txBody>
          <a:bodyPr wrap="square" rtlCol="0">
            <a:spAutoFit/>
          </a:bodyPr>
          <a:lstStyle/>
          <a:p>
            <a:r>
              <a:rPr lang="de-CH" sz="2400" dirty="0" smtClean="0"/>
              <a:t>Kostendeckungs- und </a:t>
            </a:r>
            <a:br>
              <a:rPr lang="de-CH" sz="2400" dirty="0" smtClean="0"/>
            </a:br>
            <a:r>
              <a:rPr lang="de-CH" sz="2400" dirty="0" smtClean="0"/>
              <a:t>Äquivalenzprinzip – </a:t>
            </a:r>
            <a:br>
              <a:rPr lang="de-CH" sz="2400" dirty="0" smtClean="0"/>
            </a:br>
            <a:r>
              <a:rPr lang="de-CH" sz="2400" dirty="0" smtClean="0"/>
              <a:t>was ist gefordert?</a:t>
            </a:r>
            <a:endParaRPr lang="de-CH" sz="2400" dirty="0"/>
          </a:p>
        </p:txBody>
      </p:sp>
      <p:sp>
        <p:nvSpPr>
          <p:cNvPr id="5" name="Textfeld 4"/>
          <p:cNvSpPr txBox="1"/>
          <p:nvPr/>
        </p:nvSpPr>
        <p:spPr>
          <a:xfrm>
            <a:off x="769653" y="1412776"/>
            <a:ext cx="7978809" cy="1846659"/>
          </a:xfrm>
          <a:prstGeom prst="rect">
            <a:avLst/>
          </a:prstGeom>
          <a:noFill/>
        </p:spPr>
        <p:txBody>
          <a:bodyPr wrap="square" rtlCol="0">
            <a:spAutoFit/>
          </a:bodyPr>
          <a:lstStyle/>
          <a:p>
            <a:r>
              <a:rPr lang="de-CH" sz="2400" dirty="0" smtClean="0"/>
              <a:t>Leistungsziele </a:t>
            </a:r>
          </a:p>
          <a:p>
            <a:r>
              <a:rPr lang="de-CH" sz="2400" dirty="0" smtClean="0"/>
              <a:t>1.1.3.5.1 Abgaben </a:t>
            </a:r>
            <a:r>
              <a:rPr lang="de-CH" sz="2400" dirty="0"/>
              <a:t>und </a:t>
            </a:r>
            <a:r>
              <a:rPr lang="de-CH" sz="2400" dirty="0" smtClean="0"/>
              <a:t>Gebühren</a:t>
            </a:r>
          </a:p>
          <a:p>
            <a:r>
              <a:rPr lang="de-CH" sz="2400" dirty="0" smtClean="0"/>
              <a:t>1.1.3.5.2 Kostendeckungs- </a:t>
            </a:r>
            <a:r>
              <a:rPr lang="de-CH" sz="2400" dirty="0"/>
              <a:t>und Äquivalenzprinzip</a:t>
            </a:r>
          </a:p>
          <a:p>
            <a:endParaRPr lang="de-CH" sz="2400" dirty="0"/>
          </a:p>
          <a:p>
            <a:endParaRPr lang="de-CH"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p:txBody>
          <a:bodyPr/>
          <a:lstStyle/>
          <a:p>
            <a:pPr marL="0" indent="0">
              <a:buNone/>
            </a:pPr>
            <a:r>
              <a:rPr lang="de-CH" dirty="0" smtClean="0"/>
              <a:t>1.1.3.5.2	Kostendeckungs- und Äquivalenzprinzip</a:t>
            </a:r>
          </a:p>
          <a:p>
            <a:pPr marL="0" indent="0">
              <a:buNone/>
            </a:pPr>
            <a:endParaRPr lang="de-CH" dirty="0" smtClean="0"/>
          </a:p>
          <a:p>
            <a:pPr marL="0" indent="0">
              <a:buNone/>
            </a:pPr>
            <a:r>
              <a:rPr lang="de-CH" dirty="0" smtClean="0"/>
              <a:t>Ich erkläre anhand von aussagekräftigen Beispielen das Kostendeckungs- und Äquivalenzprinzip.</a:t>
            </a:r>
          </a:p>
        </p:txBody>
      </p:sp>
      <p:sp>
        <p:nvSpPr>
          <p:cNvPr id="7" name="Fußzeilenplatzhalter 6"/>
          <p:cNvSpPr>
            <a:spLocks noGrp="1"/>
          </p:cNvSpPr>
          <p:nvPr>
            <p:ph type="ftr" sz="quarter" idx="12"/>
          </p:nvPr>
        </p:nvSpPr>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
        <p:nvSpPr>
          <p:cNvPr id="6" name="Foliennummernplatzhalter 5"/>
          <p:cNvSpPr>
            <a:spLocks noGrp="1"/>
          </p:cNvSpPr>
          <p:nvPr>
            <p:ph type="sldNum" sz="quarter" idx="11"/>
          </p:nvPr>
        </p:nvSpPr>
        <p:spPr/>
        <p:txBody>
          <a:bodyPr/>
          <a:lstStyle/>
          <a:p>
            <a:fld id="{87674F0A-37BA-4CE3-B1FD-DE57A7E2F2C6}" type="slidenum">
              <a:rPr lang="de-CH" smtClean="0"/>
              <a:pPr/>
              <a:t>3</a:t>
            </a:fld>
            <a:endParaRPr lang="de-CH"/>
          </a:p>
        </p:txBody>
      </p:sp>
    </p:spTree>
    <p:extLst>
      <p:ext uri="{BB962C8B-B14F-4D97-AF65-F5344CB8AC3E}">
        <p14:creationId xmlns:p14="http://schemas.microsoft.com/office/powerpoint/2010/main" val="31773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(1)</a:t>
            </a:r>
            <a:endParaRPr lang="de-CH" dirty="0"/>
          </a:p>
        </p:txBody>
      </p:sp>
      <p:sp>
        <p:nvSpPr>
          <p:cNvPr id="3" name="Textfeld 2"/>
          <p:cNvSpPr txBox="1"/>
          <p:nvPr/>
        </p:nvSpPr>
        <p:spPr>
          <a:xfrm>
            <a:off x="683568" y="1732792"/>
            <a:ext cx="7272808" cy="2308324"/>
          </a:xfrm>
          <a:prstGeom prst="rect">
            <a:avLst/>
          </a:prstGeom>
          <a:noFill/>
        </p:spPr>
        <p:txBody>
          <a:bodyPr wrap="square" rtlCol="0">
            <a:spAutoFit/>
          </a:bodyPr>
          <a:lstStyle/>
          <a:p>
            <a:r>
              <a:rPr lang="de-CH" sz="2400" dirty="0" smtClean="0"/>
              <a:t>Leistungsziele und Ablauf:</a:t>
            </a:r>
          </a:p>
          <a:p>
            <a:endParaRPr lang="de-CH" sz="2400" dirty="0" smtClean="0"/>
          </a:p>
          <a:p>
            <a:pPr marL="363538" lvl="1" indent="-276225">
              <a:buFont typeface="Arial" pitchFamily="34" charset="0"/>
              <a:buChar char="•"/>
              <a:tabLst>
                <a:tab pos="363538" algn="l"/>
                <a:tab pos="987425" algn="l"/>
              </a:tabLst>
            </a:pPr>
            <a:r>
              <a:rPr lang="de-CH" sz="2400" dirty="0" smtClean="0">
                <a:solidFill>
                  <a:schemeClr val="tx2">
                    <a:lumMod val="60000"/>
                    <a:lumOff val="40000"/>
                  </a:schemeClr>
                </a:solidFill>
              </a:rPr>
              <a:t>Repetition </a:t>
            </a:r>
            <a:r>
              <a:rPr lang="de-CH" sz="2400" dirty="0" smtClean="0">
                <a:solidFill>
                  <a:schemeClr val="tx2">
                    <a:lumMod val="60000"/>
                    <a:lumOff val="40000"/>
                  </a:schemeClr>
                </a:solidFill>
              </a:rPr>
              <a:t>G-08/1</a:t>
            </a:r>
            <a:endParaRPr lang="de-CH" sz="2400" dirty="0" smtClean="0">
              <a:solidFill>
                <a:schemeClr val="tx2">
                  <a:lumMod val="60000"/>
                  <a:lumOff val="40000"/>
                </a:schemeClr>
              </a:solidFill>
            </a:endParaRPr>
          </a:p>
          <a:p>
            <a:pPr marL="363538" lvl="1" indent="-276225">
              <a:buFont typeface="Arial" pitchFamily="34" charset="0"/>
              <a:buChar char="•"/>
              <a:tabLst>
                <a:tab pos="363538" algn="l"/>
                <a:tab pos="987425" algn="l"/>
              </a:tabLst>
            </a:pPr>
            <a:r>
              <a:rPr lang="de-CH" sz="2400" dirty="0" smtClean="0">
                <a:solidFill>
                  <a:schemeClr val="tx2">
                    <a:lumMod val="60000"/>
                    <a:lumOff val="40000"/>
                  </a:schemeClr>
                </a:solidFill>
              </a:rPr>
              <a:t>Verarbeitung </a:t>
            </a:r>
            <a:r>
              <a:rPr lang="de-CH" sz="2400" dirty="0">
                <a:solidFill>
                  <a:schemeClr val="tx2">
                    <a:lumMod val="60000"/>
                    <a:lumOff val="40000"/>
                  </a:schemeClr>
                </a:solidFill>
              </a:rPr>
              <a:t>der Vorbereitungsaufgaben</a:t>
            </a:r>
          </a:p>
          <a:p>
            <a:pPr marL="363538" lvl="1" indent="-276225">
              <a:buFont typeface="Arial" pitchFamily="34" charset="0"/>
              <a:buChar char="•"/>
              <a:tabLst>
                <a:tab pos="363538" algn="l"/>
                <a:tab pos="987425" algn="l"/>
              </a:tabLst>
            </a:pPr>
            <a:r>
              <a:rPr lang="de-CH" sz="2400" dirty="0" smtClean="0"/>
              <a:t>Input «Abgaben und Gebühren»</a:t>
            </a:r>
          </a:p>
          <a:p>
            <a:pPr marL="363538" indent="-276225">
              <a:buFont typeface="Arial" pitchFamily="34" charset="0"/>
              <a:buChar char="•"/>
              <a:tabLst>
                <a:tab pos="363538" algn="l"/>
                <a:tab pos="987425" algn="l"/>
              </a:tabLst>
            </a:pPr>
            <a:r>
              <a:rPr lang="de-CH" sz="2400" dirty="0" smtClean="0">
                <a:solidFill>
                  <a:schemeClr val="tx2">
                    <a:lumMod val="60000"/>
                    <a:lumOff val="40000"/>
                  </a:schemeClr>
                </a:solidFill>
              </a:rPr>
              <a:t>Gruppenarbeit</a:t>
            </a:r>
            <a:endParaRPr lang="de-CH" sz="2400" dirty="0" smtClean="0">
              <a:solidFill>
                <a:schemeClr val="accent1"/>
              </a:solidFill>
            </a:endParaRP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4</a:t>
            </a:fld>
            <a:endParaRPr lang="de-CH"/>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Repetition aus </a:t>
            </a:r>
            <a:r>
              <a:rPr lang="de-CH" dirty="0" smtClean="0"/>
              <a:t>G-08/1</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Titel 1"/>
          <p:cNvSpPr txBox="1">
            <a:spLocks/>
          </p:cNvSpPr>
          <p:nvPr/>
        </p:nvSpPr>
        <p:spPr>
          <a:xfrm>
            <a:off x="619043" y="1469964"/>
            <a:ext cx="8229600" cy="4788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457200" indent="-457200" algn="l">
              <a:buFont typeface="Arial" panose="020B0604020202020204" pitchFamily="34" charset="0"/>
              <a:buChar char="•"/>
            </a:pPr>
            <a:r>
              <a:rPr lang="de-CH" dirty="0" smtClean="0"/>
              <a:t>Ziel des öffentlichen Rechnungswesens</a:t>
            </a:r>
          </a:p>
          <a:p>
            <a:pPr marL="457200" indent="-457200" algn="l">
              <a:buFont typeface="Arial" panose="020B0604020202020204" pitchFamily="34" charset="0"/>
              <a:buChar char="•"/>
            </a:pPr>
            <a:r>
              <a:rPr lang="de-CH" dirty="0" smtClean="0"/>
              <a:t>Aufbau und Unterschied </a:t>
            </a:r>
            <a:r>
              <a:rPr lang="de-CH" dirty="0" err="1" smtClean="0"/>
              <a:t>öff</a:t>
            </a:r>
            <a:r>
              <a:rPr lang="de-CH" dirty="0" smtClean="0"/>
              <a:t>./priv. Rechnungswesen</a:t>
            </a:r>
          </a:p>
          <a:p>
            <a:pPr marL="457200" indent="-457200" algn="l">
              <a:buFont typeface="Arial" panose="020B0604020202020204" pitchFamily="34" charset="0"/>
              <a:buChar char="•"/>
            </a:pPr>
            <a:r>
              <a:rPr lang="de-CH" dirty="0" smtClean="0"/>
              <a:t>Gliederung der Bilanz</a:t>
            </a:r>
          </a:p>
          <a:p>
            <a:pPr marL="457200" indent="-457200" algn="l">
              <a:buFont typeface="Arial" panose="020B0604020202020204" pitchFamily="34" charset="0"/>
              <a:buChar char="•"/>
            </a:pPr>
            <a:r>
              <a:rPr lang="de-CH" dirty="0" smtClean="0"/>
              <a:t>Investitionsrechnung (Inhalte/Besonderheiten)</a:t>
            </a:r>
          </a:p>
          <a:p>
            <a:pPr marL="457200" indent="-457200" algn="l">
              <a:buFont typeface="Arial" panose="020B0604020202020204" pitchFamily="34" charset="0"/>
              <a:buChar char="•"/>
            </a:pPr>
            <a:r>
              <a:rPr lang="de-CH" dirty="0" smtClean="0"/>
              <a:t>Gliederung der Rechnung (Funktion/Arten)</a:t>
            </a:r>
          </a:p>
          <a:p>
            <a:pPr marL="457200" indent="-457200" algn="l">
              <a:buFont typeface="Arial" panose="020B0604020202020204" pitchFamily="34" charset="0"/>
              <a:buChar char="•"/>
            </a:pPr>
            <a:r>
              <a:rPr lang="de-CH" dirty="0" smtClean="0"/>
              <a:t>HRM2-Aufbau/Anforderungen</a:t>
            </a:r>
          </a:p>
          <a:p>
            <a:pPr marL="457200" indent="-457200" algn="l">
              <a:buFont typeface="Arial" panose="020B0604020202020204" pitchFamily="34" charset="0"/>
              <a:buChar char="•"/>
            </a:pPr>
            <a:r>
              <a:rPr lang="de-CH" dirty="0" smtClean="0"/>
              <a:t>Ablauf des </a:t>
            </a:r>
            <a:r>
              <a:rPr lang="de-CH" dirty="0" smtClean="0"/>
              <a:t>Budgetprozesses/Termine</a:t>
            </a:r>
          </a:p>
          <a:p>
            <a:pPr marL="457200" indent="-457200" algn="l">
              <a:buFont typeface="Arial" panose="020B0604020202020204" pitchFamily="34" charset="0"/>
              <a:buChar char="•"/>
            </a:pPr>
            <a:r>
              <a:rPr lang="de-CH" dirty="0" smtClean="0"/>
              <a:t>Ablauf Rechnungsabschluss/Termine</a:t>
            </a:r>
          </a:p>
          <a:p>
            <a:pPr marL="457200" indent="-457200" algn="l">
              <a:buFont typeface="Arial" panose="020B0604020202020204" pitchFamily="34" charset="0"/>
              <a:buChar char="•"/>
            </a:pPr>
            <a:r>
              <a:rPr lang="de-CH" dirty="0" smtClean="0"/>
              <a:t>Sinn und Zweck einer Kennzahl</a:t>
            </a:r>
          </a:p>
          <a:p>
            <a:pPr marL="457200" indent="-457200" algn="l">
              <a:buFont typeface="Arial" panose="020B0604020202020204" pitchFamily="34" charset="0"/>
              <a:buChar char="•"/>
            </a:pPr>
            <a:r>
              <a:rPr lang="de-CH" dirty="0" smtClean="0"/>
              <a:t>Debitoren- / Kreditorenverarbeitung</a:t>
            </a:r>
            <a:endParaRPr lang="de-CH" dirty="0"/>
          </a:p>
        </p:txBody>
      </p:sp>
    </p:spTree>
    <p:extLst>
      <p:ext uri="{BB962C8B-B14F-4D97-AF65-F5344CB8AC3E}">
        <p14:creationId xmlns:p14="http://schemas.microsoft.com/office/powerpoint/2010/main" val="367160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Verarbeitung der Vorbereitungsaufgaben</a:t>
            </a:r>
            <a:endParaRPr lang="de-CH" dirty="0"/>
          </a:p>
        </p:txBody>
      </p:sp>
      <p:sp>
        <p:nvSpPr>
          <p:cNvPr id="3" name="Inhaltsplatzhalter 2"/>
          <p:cNvSpPr>
            <a:spLocks noGrp="1"/>
          </p:cNvSpPr>
          <p:nvPr>
            <p:ph idx="1"/>
          </p:nvPr>
        </p:nvSpPr>
        <p:spPr>
          <a:xfrm>
            <a:off x="457200" y="2708921"/>
            <a:ext cx="8229600" cy="1512168"/>
          </a:xfrm>
        </p:spPr>
        <p:txBody>
          <a:bodyPr/>
          <a:lstStyle/>
          <a:p>
            <a:r>
              <a:rPr lang="de-CH" dirty="0" smtClean="0"/>
              <a:t>Erwähnen sie die Beispiele aus ihrer Ausbildungsabteilung </a:t>
            </a:r>
            <a:r>
              <a:rPr lang="de-CH" dirty="0"/>
              <a:t>und erklären </a:t>
            </a:r>
            <a:r>
              <a:rPr lang="de-CH" dirty="0" smtClean="0"/>
              <a:t>sie </a:t>
            </a:r>
            <a:r>
              <a:rPr lang="de-CH" dirty="0"/>
              <a:t>der Klasse ganz kurz, worum es sich bei </a:t>
            </a:r>
            <a:r>
              <a:rPr lang="de-CH" dirty="0" smtClean="0"/>
              <a:t>ihrem </a:t>
            </a:r>
            <a:r>
              <a:rPr lang="de-CH" dirty="0"/>
              <a:t>Beispiel handelt.</a:t>
            </a:r>
            <a:endParaRPr lang="de-CH" dirty="0" smtClean="0"/>
          </a:p>
          <a:p>
            <a:pPr marL="0" indent="0">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6</a:t>
            </a:fld>
            <a:endParaRPr lang="de-CH" dirty="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3926113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Öffentliche Abgaben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Textfeld 5"/>
          <p:cNvSpPr txBox="1"/>
          <p:nvPr/>
        </p:nvSpPr>
        <p:spPr>
          <a:xfrm>
            <a:off x="1619672" y="2699628"/>
            <a:ext cx="1043876" cy="369332"/>
          </a:xfrm>
          <a:prstGeom prst="rect">
            <a:avLst/>
          </a:prstGeom>
          <a:noFill/>
        </p:spPr>
        <p:txBody>
          <a:bodyPr wrap="none" rtlCol="0">
            <a:spAutoFit/>
          </a:bodyPr>
          <a:lstStyle/>
          <a:p>
            <a:r>
              <a:rPr lang="de-CH" b="1" dirty="0" smtClean="0"/>
              <a:t>Steuern</a:t>
            </a:r>
            <a:endParaRPr lang="de-CH" b="1" dirty="0"/>
          </a:p>
        </p:txBody>
      </p:sp>
      <p:sp>
        <p:nvSpPr>
          <p:cNvPr id="7" name="Textfeld 6"/>
          <p:cNvSpPr txBox="1"/>
          <p:nvPr/>
        </p:nvSpPr>
        <p:spPr>
          <a:xfrm>
            <a:off x="5724128" y="2699628"/>
            <a:ext cx="1890261" cy="369332"/>
          </a:xfrm>
          <a:prstGeom prst="rect">
            <a:avLst/>
          </a:prstGeom>
          <a:noFill/>
        </p:spPr>
        <p:txBody>
          <a:bodyPr wrap="none" rtlCol="0">
            <a:spAutoFit/>
          </a:bodyPr>
          <a:lstStyle/>
          <a:p>
            <a:r>
              <a:rPr lang="de-CH" b="1" dirty="0" smtClean="0"/>
              <a:t>Kausalabgaben</a:t>
            </a:r>
            <a:endParaRPr lang="de-CH" b="1" dirty="0"/>
          </a:p>
        </p:txBody>
      </p:sp>
      <p:sp>
        <p:nvSpPr>
          <p:cNvPr id="8" name="Textfeld 7"/>
          <p:cNvSpPr txBox="1"/>
          <p:nvPr/>
        </p:nvSpPr>
        <p:spPr>
          <a:xfrm>
            <a:off x="539552" y="1700808"/>
            <a:ext cx="8157105" cy="646331"/>
          </a:xfrm>
          <a:prstGeom prst="rect">
            <a:avLst/>
          </a:prstGeom>
          <a:noFill/>
        </p:spPr>
        <p:txBody>
          <a:bodyPr wrap="none" rtlCol="0">
            <a:spAutoFit/>
          </a:bodyPr>
          <a:lstStyle/>
          <a:p>
            <a:r>
              <a:rPr lang="de-CH" dirty="0" smtClean="0"/>
              <a:t>Das öffentliche Gemeinwesen benötigt für die Erfüllung seiner Aufgaben Geld.</a:t>
            </a:r>
          </a:p>
          <a:p>
            <a:r>
              <a:rPr lang="de-CH" dirty="0" smtClean="0"/>
              <a:t>Dieses fliesst in Form von öffentlichen Abgaben zu.</a:t>
            </a:r>
            <a:endParaRPr lang="de-CH" dirty="0"/>
          </a:p>
        </p:txBody>
      </p:sp>
      <p:sp>
        <p:nvSpPr>
          <p:cNvPr id="9" name="Textfeld 8"/>
          <p:cNvSpPr txBox="1"/>
          <p:nvPr/>
        </p:nvSpPr>
        <p:spPr>
          <a:xfrm>
            <a:off x="225616" y="3229300"/>
            <a:ext cx="4392488" cy="1754326"/>
          </a:xfrm>
          <a:prstGeom prst="rect">
            <a:avLst/>
          </a:prstGeom>
          <a:noFill/>
        </p:spPr>
        <p:txBody>
          <a:bodyPr wrap="square" rtlCol="0">
            <a:spAutoFit/>
          </a:bodyPr>
          <a:lstStyle/>
          <a:p>
            <a:pPr marL="285750" indent="-285750">
              <a:buFont typeface="Arial" pitchFamily="34" charset="0"/>
              <a:buChar char="•"/>
              <a:tabLst>
                <a:tab pos="261938" algn="l"/>
              </a:tabLst>
            </a:pPr>
            <a:r>
              <a:rPr lang="de-CH" dirty="0"/>
              <a:t>s</a:t>
            </a:r>
            <a:r>
              <a:rPr lang="de-CH" dirty="0" smtClean="0"/>
              <a:t>ind Pflichtleistungen an </a:t>
            </a:r>
            <a:r>
              <a:rPr lang="de-CH" dirty="0" smtClean="0"/>
              <a:t>das Gemeinwesen</a:t>
            </a:r>
            <a:r>
              <a:rPr lang="de-CH" dirty="0" smtClean="0"/>
              <a:t>, </a:t>
            </a:r>
            <a:r>
              <a:rPr lang="de-CH" dirty="0" smtClean="0"/>
              <a:t>welche voraussetzungslos </a:t>
            </a:r>
            <a:r>
              <a:rPr lang="de-CH" dirty="0" smtClean="0"/>
              <a:t>geschuldet werden</a:t>
            </a:r>
          </a:p>
          <a:p>
            <a:pPr marL="285750" indent="-285750">
              <a:buFont typeface="Arial" pitchFamily="34" charset="0"/>
              <a:buChar char="•"/>
              <a:tabLst>
                <a:tab pos="261938" algn="l"/>
              </a:tabLst>
            </a:pPr>
            <a:r>
              <a:rPr lang="de-CH" dirty="0" smtClean="0"/>
              <a:t>sind kein Entgelt für eine </a:t>
            </a:r>
            <a:r>
              <a:rPr lang="de-CH" dirty="0" smtClean="0"/>
              <a:t>spezifische staatliche </a:t>
            </a:r>
            <a:r>
              <a:rPr lang="de-CH" dirty="0" smtClean="0"/>
              <a:t>Leistung oder </a:t>
            </a:r>
            <a:r>
              <a:rPr lang="de-CH" dirty="0" smtClean="0"/>
              <a:t>einen besonderen </a:t>
            </a:r>
            <a:r>
              <a:rPr lang="de-CH" dirty="0" smtClean="0"/>
              <a:t>Vorteil</a:t>
            </a:r>
            <a:endParaRPr lang="de-CH" dirty="0"/>
          </a:p>
        </p:txBody>
      </p:sp>
      <p:sp>
        <p:nvSpPr>
          <p:cNvPr id="10" name="Textfeld 9"/>
          <p:cNvSpPr txBox="1"/>
          <p:nvPr/>
        </p:nvSpPr>
        <p:spPr>
          <a:xfrm>
            <a:off x="4860033" y="3192070"/>
            <a:ext cx="4176464" cy="1754326"/>
          </a:xfrm>
          <a:prstGeom prst="rect">
            <a:avLst/>
          </a:prstGeom>
          <a:noFill/>
        </p:spPr>
        <p:txBody>
          <a:bodyPr wrap="square" rtlCol="0">
            <a:spAutoFit/>
          </a:bodyPr>
          <a:lstStyle/>
          <a:p>
            <a:pPr marL="285750" indent="-285750">
              <a:buFont typeface="Arial" panose="020B0604020202020204" pitchFamily="34" charset="0"/>
              <a:buChar char="•"/>
            </a:pPr>
            <a:r>
              <a:rPr lang="de-CH" dirty="0"/>
              <a:t>s</a:t>
            </a:r>
            <a:r>
              <a:rPr lang="de-CH" dirty="0" smtClean="0"/>
              <a:t>ind Geldleistungen, welche für bestimmte staatliche Leistungen des </a:t>
            </a:r>
            <a:r>
              <a:rPr lang="de-CH" dirty="0" smtClean="0"/>
              <a:t>Gemeinwesens </a:t>
            </a:r>
            <a:r>
              <a:rPr lang="de-CH" dirty="0" smtClean="0"/>
              <a:t>oder für besondere Vorteile von den Leistungs-beziehern/Leistungsbestellern  bezahlt werden.</a:t>
            </a:r>
            <a:endParaRPr lang="de-CH" dirty="0"/>
          </a:p>
        </p:txBody>
      </p:sp>
    </p:spTree>
    <p:extLst>
      <p:ext uri="{BB962C8B-B14F-4D97-AF65-F5344CB8AC3E}">
        <p14:creationId xmlns:p14="http://schemas.microsoft.com/office/powerpoint/2010/main" val="2038745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Steuerhoheit</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8" name="Textfeld 7"/>
          <p:cNvSpPr txBox="1"/>
          <p:nvPr/>
        </p:nvSpPr>
        <p:spPr>
          <a:xfrm>
            <a:off x="550860" y="1502688"/>
            <a:ext cx="7848872" cy="3970318"/>
          </a:xfrm>
          <a:prstGeom prst="rect">
            <a:avLst/>
          </a:prstGeom>
          <a:noFill/>
        </p:spPr>
        <p:txBody>
          <a:bodyPr wrap="square" rtlCol="0">
            <a:spAutoFit/>
          </a:bodyPr>
          <a:lstStyle/>
          <a:p>
            <a:pPr marL="285750" indent="-285750">
              <a:buFont typeface="Arial" panose="020B0604020202020204" pitchFamily="34" charset="0"/>
              <a:buChar char="•"/>
            </a:pPr>
            <a:r>
              <a:rPr lang="de-CH" dirty="0" smtClean="0"/>
              <a:t>Die </a:t>
            </a:r>
            <a:r>
              <a:rPr lang="de-CH" b="1" dirty="0" smtClean="0"/>
              <a:t>Steuerhoheit</a:t>
            </a:r>
            <a:r>
              <a:rPr lang="de-CH" dirty="0" smtClean="0"/>
              <a:t> steht in der Schweiz dem </a:t>
            </a:r>
            <a:r>
              <a:rPr lang="de-CH" b="1" dirty="0" smtClean="0"/>
              <a:t>Bund, den Kantonen </a:t>
            </a:r>
            <a:r>
              <a:rPr lang="de-CH" b="1" dirty="0" smtClean="0"/>
              <a:t>den Gemeinden und den Landeskirchen </a:t>
            </a:r>
            <a:r>
              <a:rPr lang="de-CH" dirty="0" smtClean="0"/>
              <a:t>zu. Die Steuerhoheit muss durch einen entsprechenden Artikel in der Verfassung der entsprechenden Hoheitsträger begründet werden. </a:t>
            </a:r>
          </a:p>
          <a:p>
            <a:pPr marL="285750" indent="-285750">
              <a:buFont typeface="Arial" panose="020B0604020202020204" pitchFamily="34" charset="0"/>
              <a:buChar char="•"/>
            </a:pPr>
            <a:r>
              <a:rPr lang="de-CH" dirty="0" smtClean="0"/>
              <a:t>Es </a:t>
            </a:r>
            <a:r>
              <a:rPr lang="de-CH" dirty="0" smtClean="0"/>
              <a:t>gibt Steuern, die werden von allen drei Ebenen (Bund, Kantone und Gemeinden) erhoben. So muss die </a:t>
            </a:r>
            <a:r>
              <a:rPr lang="de-CH" b="1" dirty="0" smtClean="0"/>
              <a:t>Einkommenssteuer</a:t>
            </a:r>
            <a:r>
              <a:rPr lang="de-CH" dirty="0" smtClean="0"/>
              <a:t> </a:t>
            </a:r>
            <a:r>
              <a:rPr lang="de-CH" dirty="0" smtClean="0"/>
              <a:t>und die Gewinnsteuer an die Gemeinden, Kantone und den Bund </a:t>
            </a:r>
            <a:r>
              <a:rPr lang="de-CH" dirty="0" smtClean="0"/>
              <a:t>bezahlt </a:t>
            </a:r>
            <a:r>
              <a:rPr lang="de-CH" dirty="0" smtClean="0"/>
              <a:t>werden. </a:t>
            </a:r>
            <a:endParaRPr lang="de-CH" dirty="0" smtClean="0"/>
          </a:p>
          <a:p>
            <a:pPr marL="285750" indent="-285750">
              <a:buFont typeface="Arial" panose="020B0604020202020204" pitchFamily="34" charset="0"/>
              <a:buChar char="•"/>
            </a:pPr>
            <a:r>
              <a:rPr lang="de-CH" dirty="0" smtClean="0"/>
              <a:t>Andere </a:t>
            </a:r>
            <a:r>
              <a:rPr lang="de-CH" dirty="0" smtClean="0"/>
              <a:t>Steuern </a:t>
            </a:r>
            <a:r>
              <a:rPr lang="de-CH" dirty="0" smtClean="0"/>
              <a:t>nur </a:t>
            </a:r>
            <a:r>
              <a:rPr lang="de-CH" dirty="0" smtClean="0"/>
              <a:t>durch den Bund erhoben, zum Beispiel die </a:t>
            </a:r>
            <a:r>
              <a:rPr lang="de-CH" b="1" dirty="0" smtClean="0"/>
              <a:t>Stempelabgabe</a:t>
            </a:r>
            <a:r>
              <a:rPr lang="de-CH" dirty="0" smtClean="0"/>
              <a:t> oder die </a:t>
            </a:r>
            <a:r>
              <a:rPr lang="de-CH" b="1" dirty="0" smtClean="0"/>
              <a:t>Mehrwertsteuer.</a:t>
            </a:r>
            <a:r>
              <a:rPr lang="de-CH" dirty="0" smtClean="0"/>
              <a:t> </a:t>
            </a:r>
            <a:endParaRPr lang="de-CH" dirty="0" smtClean="0"/>
          </a:p>
          <a:p>
            <a:pPr marL="285750" indent="-285750">
              <a:buFont typeface="Arial" panose="020B0604020202020204" pitchFamily="34" charset="0"/>
              <a:buChar char="•"/>
            </a:pPr>
            <a:r>
              <a:rPr lang="de-CH" dirty="0" smtClean="0"/>
              <a:t>Wiederum andere Steuern </a:t>
            </a:r>
            <a:r>
              <a:rPr lang="de-CH" dirty="0" smtClean="0"/>
              <a:t>werden nur </a:t>
            </a:r>
            <a:r>
              <a:rPr lang="de-CH" dirty="0" smtClean="0"/>
              <a:t>durch die Kantone </a:t>
            </a:r>
            <a:r>
              <a:rPr lang="de-CH" dirty="0" smtClean="0"/>
              <a:t>und </a:t>
            </a:r>
            <a:r>
              <a:rPr lang="de-CH" dirty="0" smtClean="0"/>
              <a:t>Gemeinden </a:t>
            </a:r>
            <a:r>
              <a:rPr lang="de-CH" dirty="0" smtClean="0"/>
              <a:t>erhoben, zum Beispiel die </a:t>
            </a:r>
            <a:r>
              <a:rPr lang="de-CH" b="1" dirty="0" smtClean="0"/>
              <a:t>Vermögens- und Kapitalsteuer, Erbschaftsteuer, Grundstückgewinnsteuer oder Hundesteuer.</a:t>
            </a:r>
          </a:p>
          <a:p>
            <a:pPr>
              <a:buFont typeface="Arial" pitchFamily="34" charset="0"/>
              <a:buChar char="•"/>
            </a:pPr>
            <a:endParaRPr lang="de-CH" dirty="0" smtClean="0"/>
          </a:p>
        </p:txBody>
      </p:sp>
    </p:spTree>
    <p:extLst>
      <p:ext uri="{BB962C8B-B14F-4D97-AF65-F5344CB8AC3E}">
        <p14:creationId xmlns:p14="http://schemas.microsoft.com/office/powerpoint/2010/main" val="2038745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Steuern (Staats- und Gemeindesteuern)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8" name="Textfeld 7"/>
          <p:cNvSpPr txBox="1"/>
          <p:nvPr/>
        </p:nvSpPr>
        <p:spPr>
          <a:xfrm>
            <a:off x="539552" y="1700808"/>
            <a:ext cx="7272808" cy="2308324"/>
          </a:xfrm>
          <a:prstGeom prst="rect">
            <a:avLst/>
          </a:prstGeom>
          <a:noFill/>
        </p:spPr>
        <p:txBody>
          <a:bodyPr wrap="square" rtlCol="0">
            <a:spAutoFit/>
          </a:bodyPr>
          <a:lstStyle/>
          <a:p>
            <a:r>
              <a:rPr lang="de-CH" b="1" dirty="0" smtClean="0"/>
              <a:t>Junge Erwachsene (ab 18 Jahren)</a:t>
            </a:r>
          </a:p>
          <a:p>
            <a:r>
              <a:rPr lang="de-CH" dirty="0" smtClean="0"/>
              <a:t>Ab Beginn des Jahres, in welchem die Kinder 18 Jahre alt werden, stehen sie nicht mehr unter elterlicher Sorge und sind unbeschränkt steuerpflichtig.</a:t>
            </a:r>
          </a:p>
          <a:p>
            <a:endParaRPr lang="de-CH" dirty="0" smtClean="0"/>
          </a:p>
          <a:p>
            <a:r>
              <a:rPr lang="de-CH" dirty="0" smtClean="0"/>
              <a:t>Steuererklärung ausfüllen			Steuern zahlen</a:t>
            </a:r>
          </a:p>
          <a:p>
            <a:endParaRPr lang="de-CH" dirty="0" smtClean="0"/>
          </a:p>
          <a:p>
            <a:endParaRPr lang="de-CH" dirty="0" smtClean="0"/>
          </a:p>
        </p:txBody>
      </p:sp>
      <p:pic>
        <p:nvPicPr>
          <p:cNvPr id="6" name="Grafik 5" descr="https://encrypted-tbn3.gstatic.com/images?q=tbn:ANd9GcSPxO6jS6eNReHOXum8l1ltWzmks9b6TClRWAFRSp5PIM6EhIaQeA">
            <a:hlinkClick r:id="rId3"/>
          </p:cNvPr>
          <p:cNvPicPr/>
          <p:nvPr/>
        </p:nvPicPr>
        <p:blipFill>
          <a:blip r:embed="rId4" cstate="print"/>
          <a:srcRect/>
          <a:stretch>
            <a:fillRect/>
          </a:stretch>
        </p:blipFill>
        <p:spPr bwMode="auto">
          <a:xfrm>
            <a:off x="683568" y="3429000"/>
            <a:ext cx="3278271" cy="1510747"/>
          </a:xfrm>
          <a:prstGeom prst="rect">
            <a:avLst/>
          </a:prstGeom>
          <a:noFill/>
          <a:ln w="9525">
            <a:noFill/>
            <a:miter lim="800000"/>
            <a:headEnd/>
            <a:tailEnd/>
          </a:ln>
        </p:spPr>
      </p:pic>
      <p:pic>
        <p:nvPicPr>
          <p:cNvPr id="7" name="Grafik 6" descr="http://www.jesus.ch/sites/default/files/media/cache/images/title/21596-Verantwortlicher-Umgang-mit-Geld.jpg"/>
          <p:cNvPicPr/>
          <p:nvPr/>
        </p:nvPicPr>
        <p:blipFill>
          <a:blip r:embed="rId5" cstate="print"/>
          <a:srcRect/>
          <a:stretch>
            <a:fillRect/>
          </a:stretch>
        </p:blipFill>
        <p:spPr bwMode="auto">
          <a:xfrm>
            <a:off x="5076056" y="3429000"/>
            <a:ext cx="2232248" cy="1512168"/>
          </a:xfrm>
          <a:prstGeom prst="rect">
            <a:avLst/>
          </a:prstGeom>
          <a:noFill/>
          <a:ln w="9525">
            <a:noFill/>
            <a:miter lim="800000"/>
            <a:headEnd/>
            <a:tailEnd/>
          </a:ln>
        </p:spPr>
      </p:pic>
      <p:sp>
        <p:nvSpPr>
          <p:cNvPr id="11" name="Rechteck 10"/>
          <p:cNvSpPr/>
          <p:nvPr/>
        </p:nvSpPr>
        <p:spPr>
          <a:xfrm rot="20228369">
            <a:off x="497556" y="4822550"/>
            <a:ext cx="333910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3600" b="1" dirty="0" smtClean="0">
                <a:ln w="11430"/>
                <a:solidFill>
                  <a:srgbClr val="FF0000"/>
                </a:solidFill>
                <a:effectLst>
                  <a:outerShdw blurRad="50800" dist="39000" dir="5460000" algn="tl">
                    <a:srgbClr val="000000">
                      <a:alpha val="38000"/>
                    </a:srgbClr>
                  </a:outerShdw>
                </a:effectLst>
              </a:rPr>
              <a:t>Termin</a:t>
            </a:r>
            <a:br>
              <a:rPr lang="de-DE" sz="3600" b="1" dirty="0" smtClean="0">
                <a:ln w="11430"/>
                <a:solidFill>
                  <a:srgbClr val="FF0000"/>
                </a:solidFill>
                <a:effectLst>
                  <a:outerShdw blurRad="50800" dist="39000" dir="5460000" algn="tl">
                    <a:srgbClr val="000000">
                      <a:alpha val="38000"/>
                    </a:srgbClr>
                  </a:outerShdw>
                </a:effectLst>
              </a:rPr>
            </a:br>
            <a:r>
              <a:rPr lang="de-DE" sz="3600" b="1" dirty="0" smtClean="0">
                <a:ln w="11430"/>
                <a:solidFill>
                  <a:srgbClr val="FF0000"/>
                </a:solidFill>
                <a:effectLst>
                  <a:outerShdw blurRad="50800" dist="39000" dir="5460000" algn="tl">
                    <a:srgbClr val="000000">
                      <a:alpha val="38000"/>
                    </a:srgbClr>
                  </a:outerShdw>
                </a:effectLst>
              </a:rPr>
              <a:t>31.03.</a:t>
            </a:r>
            <a:endParaRPr lang="de-DE" sz="3600" b="1" cap="none" spc="0" dirty="0">
              <a:ln w="11430"/>
              <a:solidFill>
                <a:srgbClr val="FF0000"/>
              </a:solidFill>
              <a:effectLst>
                <a:outerShdw blurRad="50800" dist="39000" dir="5460000" algn="tl">
                  <a:srgbClr val="000000">
                    <a:alpha val="38000"/>
                  </a:srgbClr>
                </a:outerShdw>
              </a:effectLst>
            </a:endParaRPr>
          </a:p>
        </p:txBody>
      </p:sp>
      <p:sp>
        <p:nvSpPr>
          <p:cNvPr id="12" name="Rechteck 11"/>
          <p:cNvSpPr/>
          <p:nvPr/>
        </p:nvSpPr>
        <p:spPr>
          <a:xfrm rot="20228369">
            <a:off x="4818035" y="4678534"/>
            <a:ext cx="333910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3600" b="1" dirty="0" smtClean="0">
                <a:ln w="11430"/>
                <a:solidFill>
                  <a:srgbClr val="FF0000"/>
                </a:solidFill>
                <a:effectLst>
                  <a:outerShdw blurRad="50800" dist="39000" dir="5460000" algn="tl">
                    <a:srgbClr val="000000">
                      <a:alpha val="38000"/>
                    </a:srgbClr>
                  </a:outerShdw>
                </a:effectLst>
              </a:rPr>
              <a:t>Termin</a:t>
            </a:r>
            <a:br>
              <a:rPr lang="de-DE" sz="3600" b="1" dirty="0" smtClean="0">
                <a:ln w="11430"/>
                <a:solidFill>
                  <a:srgbClr val="FF0000"/>
                </a:solidFill>
                <a:effectLst>
                  <a:outerShdw blurRad="50800" dist="39000" dir="5460000" algn="tl">
                    <a:srgbClr val="000000">
                      <a:alpha val="38000"/>
                    </a:srgbClr>
                  </a:outerShdw>
                </a:effectLst>
              </a:rPr>
            </a:br>
            <a:r>
              <a:rPr lang="de-DE" sz="3600" b="1" dirty="0" smtClean="0">
                <a:ln w="11430"/>
                <a:solidFill>
                  <a:srgbClr val="FF0000"/>
                </a:solidFill>
                <a:effectLst>
                  <a:outerShdw blurRad="50800" dist="39000" dir="5460000" algn="tl">
                    <a:srgbClr val="000000">
                      <a:alpha val="38000"/>
                    </a:srgbClr>
                  </a:outerShdw>
                </a:effectLst>
              </a:rPr>
              <a:t>31.10.</a:t>
            </a:r>
            <a:endParaRPr lang="de-DE" sz="36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38745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9BB28E77EDF9443A988F6C652C8E0FB" ma:contentTypeVersion="0" ma:contentTypeDescription="Ein neues Dokument erstellen." ma:contentTypeScope="" ma:versionID="f274b36b2f51cd892b9e6617150b3098">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B32769F-C568-4F3A-8DA7-B6B61C9ED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72C2DBD-5A0A-4276-870C-7920CB3F8BBD}">
  <ds:schemaRefs>
    <ds:schemaRef ds:uri="http://schemas.microsoft.com/sharepoint/v3/contenttype/forms"/>
  </ds:schemaRefs>
</ds:datastoreItem>
</file>

<file path=customXml/itemProps3.xml><?xml version="1.0" encoding="utf-8"?>
<ds:datastoreItem xmlns:ds="http://schemas.openxmlformats.org/officeDocument/2006/customXml" ds:itemID="{DF234CE6-19FF-49C9-899C-B9085E9531C8}">
  <ds:schemaRefs>
    <ds:schemaRef ds:uri="http://purl.org/dc/term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1567</Words>
  <Application>Microsoft Office PowerPoint</Application>
  <PresentationFormat>Bildschirmpräsentation (4:3)</PresentationFormat>
  <Paragraphs>256</Paragraphs>
  <Slides>27</Slides>
  <Notes>26</Notes>
  <HiddenSlides>0</HiddenSlides>
  <MMClips>0</MMClips>
  <ScaleCrop>false</ScaleCrop>
  <HeadingPairs>
    <vt:vector size="4" baseType="variant">
      <vt:variant>
        <vt:lpstr>Design</vt:lpstr>
      </vt:variant>
      <vt:variant>
        <vt:i4>3</vt:i4>
      </vt:variant>
      <vt:variant>
        <vt:lpstr>Folientitel</vt:lpstr>
      </vt:variant>
      <vt:variant>
        <vt:i4>27</vt:i4>
      </vt:variant>
    </vt:vector>
  </HeadingPairs>
  <TitlesOfParts>
    <vt:vector size="30" baseType="lpstr">
      <vt:lpstr>Vorlage Präsentation</vt:lpstr>
      <vt:lpstr>1_Benutzerdefiniertes Design</vt:lpstr>
      <vt:lpstr>Benutzerdefiniertes Design</vt:lpstr>
      <vt:lpstr> Modul G-08/2a Finanzen</vt:lpstr>
      <vt:lpstr>Zielsetzung</vt:lpstr>
      <vt:lpstr>Zielsetzung</vt:lpstr>
      <vt:lpstr>Ablauf (1)</vt:lpstr>
      <vt:lpstr>Repetition aus G-08/1</vt:lpstr>
      <vt:lpstr>Verarbeitung der Vorbereitungsaufgaben</vt:lpstr>
      <vt:lpstr>Öffentliche Abgaben</vt:lpstr>
      <vt:lpstr>Steuerhoheit</vt:lpstr>
      <vt:lpstr>Steuern (Staats- und Gemeindesteuern)</vt:lpstr>
      <vt:lpstr>Steuern - Zinsen</vt:lpstr>
      <vt:lpstr>Steuern - Zinsen</vt:lpstr>
      <vt:lpstr>Steuer - Schulden</vt:lpstr>
      <vt:lpstr>Steuer - Schulden</vt:lpstr>
      <vt:lpstr>Kausalabgaben</vt:lpstr>
      <vt:lpstr> Gebühren</vt:lpstr>
      <vt:lpstr>Sackgebühren</vt:lpstr>
      <vt:lpstr>Kausalabgaben</vt:lpstr>
      <vt:lpstr>Vorzugslasten (Beiträge)</vt:lpstr>
      <vt:lpstr>Kausalabgaben</vt:lpstr>
      <vt:lpstr>Ersatzabgaben</vt:lpstr>
      <vt:lpstr>Bemessung von Kausalabgaben</vt:lpstr>
      <vt:lpstr>Kostendeckungsprinzip</vt:lpstr>
      <vt:lpstr>Äquivalenzprinzip</vt:lpstr>
      <vt:lpstr>Beispiel Kanton Aargau</vt:lpstr>
      <vt:lpstr>Beispiel 1 Gemeinde</vt:lpstr>
      <vt:lpstr>Gruppenarbeit</vt:lpstr>
      <vt:lpstr>Ziele erreicht?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4: Register G-08/2a</dc:title>
  <dc:creator>moe</dc:creator>
  <cp:lastModifiedBy>Richard Schraner</cp:lastModifiedBy>
  <cp:revision>1358</cp:revision>
  <cp:lastPrinted>2014-04-26T09:47:40Z</cp:lastPrinted>
  <dcterms:created xsi:type="dcterms:W3CDTF">2011-08-03T10:23:25Z</dcterms:created>
  <dcterms:modified xsi:type="dcterms:W3CDTF">2014-06-24T14:13:18Z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0x01010089BB28E77EDF9443A988F6C652C8E0FB</vt:lpwstr>
  </property>
</Properties>
</file>