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 id="2147483672" r:id="rId5"/>
    <p:sldMasterId id="2147483660" r:id="rId6"/>
  </p:sldMasterIdLst>
  <p:notesMasterIdLst>
    <p:notesMasterId r:id="rId53"/>
  </p:notesMasterIdLst>
  <p:handoutMasterIdLst>
    <p:handoutMasterId r:id="rId54"/>
  </p:handoutMasterIdLst>
  <p:sldIdLst>
    <p:sldId id="256" r:id="rId7"/>
    <p:sldId id="258" r:id="rId8"/>
    <p:sldId id="262" r:id="rId9"/>
    <p:sldId id="383" r:id="rId10"/>
    <p:sldId id="384" r:id="rId11"/>
    <p:sldId id="385" r:id="rId12"/>
    <p:sldId id="386" r:id="rId13"/>
    <p:sldId id="488" r:id="rId14"/>
    <p:sldId id="388" r:id="rId15"/>
    <p:sldId id="387" r:id="rId16"/>
    <p:sldId id="463" r:id="rId17"/>
    <p:sldId id="465" r:id="rId18"/>
    <p:sldId id="477" r:id="rId19"/>
    <p:sldId id="444" r:id="rId20"/>
    <p:sldId id="389" r:id="rId21"/>
    <p:sldId id="390" r:id="rId22"/>
    <p:sldId id="494" r:id="rId23"/>
    <p:sldId id="395" r:id="rId24"/>
    <p:sldId id="478" r:id="rId25"/>
    <p:sldId id="479" r:id="rId26"/>
    <p:sldId id="489" r:id="rId27"/>
    <p:sldId id="396" r:id="rId28"/>
    <p:sldId id="480" r:id="rId29"/>
    <p:sldId id="481" r:id="rId30"/>
    <p:sldId id="490" r:id="rId31"/>
    <p:sldId id="393" r:id="rId32"/>
    <p:sldId id="394" r:id="rId33"/>
    <p:sldId id="464" r:id="rId34"/>
    <p:sldId id="476" r:id="rId35"/>
    <p:sldId id="487" r:id="rId36"/>
    <p:sldId id="403" r:id="rId37"/>
    <p:sldId id="461" r:id="rId38"/>
    <p:sldId id="495" r:id="rId39"/>
    <p:sldId id="462" r:id="rId40"/>
    <p:sldId id="473" r:id="rId41"/>
    <p:sldId id="402" r:id="rId42"/>
    <p:sldId id="469" r:id="rId43"/>
    <p:sldId id="467" r:id="rId44"/>
    <p:sldId id="468" r:id="rId45"/>
    <p:sldId id="470" r:id="rId46"/>
    <p:sldId id="471" r:id="rId47"/>
    <p:sldId id="472" r:id="rId48"/>
    <p:sldId id="474" r:id="rId49"/>
    <p:sldId id="475" r:id="rId50"/>
    <p:sldId id="491" r:id="rId51"/>
    <p:sldId id="493" r:id="rId52"/>
  </p:sldIdLst>
  <p:sldSz cx="9144000" cy="6858000" type="screen4x3"/>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35" autoAdjust="0"/>
    <p:restoredTop sz="93373" autoAdjust="0"/>
  </p:normalViewPr>
  <p:slideViewPr>
    <p:cSldViewPr>
      <p:cViewPr varScale="1">
        <p:scale>
          <a:sx n="121" d="100"/>
          <a:sy n="121" d="100"/>
        </p:scale>
        <p:origin x="-1260" y="-84"/>
      </p:cViewPr>
      <p:guideLst>
        <p:guide orient="horz" pos="2160"/>
        <p:guide pos="2880"/>
      </p:guideLst>
    </p:cSldViewPr>
  </p:slideViewPr>
  <p:notesTextViewPr>
    <p:cViewPr>
      <p:scale>
        <a:sx n="100" d="100"/>
        <a:sy n="100" d="100"/>
      </p:scale>
      <p:origin x="0" y="0"/>
    </p:cViewPr>
  </p:notesTextViewPr>
  <p:notesViewPr>
    <p:cSldViewPr showGuides="1">
      <p:cViewPr varScale="1">
        <p:scale>
          <a:sx n="76" d="100"/>
          <a:sy n="76" d="100"/>
        </p:scale>
        <p:origin x="-3330" y="-90"/>
      </p:cViewPr>
      <p:guideLst>
        <p:guide orient="horz" pos="3109"/>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3712"/>
          </a:xfrm>
          <a:prstGeom prst="rect">
            <a:avLst/>
          </a:prstGeom>
        </p:spPr>
        <p:txBody>
          <a:bodyPr vert="horz" lIns="91824" tIns="45912" rIns="91824" bIns="45912" rtlCol="0"/>
          <a:lstStyle>
            <a:lvl1pPr algn="l">
              <a:defRPr sz="1200"/>
            </a:lvl1pPr>
          </a:lstStyle>
          <a:p>
            <a:endParaRPr lang="de-CH"/>
          </a:p>
        </p:txBody>
      </p:sp>
      <p:sp>
        <p:nvSpPr>
          <p:cNvPr id="3" name="Datumsplatzhalter 2"/>
          <p:cNvSpPr>
            <a:spLocks noGrp="1"/>
          </p:cNvSpPr>
          <p:nvPr>
            <p:ph type="dt" sz="quarter" idx="1"/>
          </p:nvPr>
        </p:nvSpPr>
        <p:spPr>
          <a:xfrm>
            <a:off x="3850443" y="1"/>
            <a:ext cx="2945659" cy="493712"/>
          </a:xfrm>
          <a:prstGeom prst="rect">
            <a:avLst/>
          </a:prstGeom>
        </p:spPr>
        <p:txBody>
          <a:bodyPr vert="horz" lIns="91824" tIns="45912" rIns="91824" bIns="45912" rtlCol="0"/>
          <a:lstStyle>
            <a:lvl1pPr algn="r">
              <a:defRPr sz="1200"/>
            </a:lvl1pPr>
          </a:lstStyle>
          <a:p>
            <a:fld id="{C8FF177C-A279-4176-9405-5838BFA8184C}" type="datetimeFigureOut">
              <a:rPr lang="de-CH" smtClean="0"/>
              <a:pPr/>
              <a:t>24.06.2014</a:t>
            </a:fld>
            <a:endParaRPr lang="de-CH"/>
          </a:p>
        </p:txBody>
      </p:sp>
      <p:sp>
        <p:nvSpPr>
          <p:cNvPr id="4" name="Fußzeilenplatzhalter 3"/>
          <p:cNvSpPr>
            <a:spLocks noGrp="1"/>
          </p:cNvSpPr>
          <p:nvPr>
            <p:ph type="ftr" sz="quarter" idx="2"/>
          </p:nvPr>
        </p:nvSpPr>
        <p:spPr>
          <a:xfrm>
            <a:off x="0" y="9378825"/>
            <a:ext cx="2945659" cy="493712"/>
          </a:xfrm>
          <a:prstGeom prst="rect">
            <a:avLst/>
          </a:prstGeom>
        </p:spPr>
        <p:txBody>
          <a:bodyPr vert="horz" lIns="91824" tIns="45912" rIns="91824" bIns="45912"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378825"/>
            <a:ext cx="2945659" cy="493712"/>
          </a:xfrm>
          <a:prstGeom prst="rect">
            <a:avLst/>
          </a:prstGeom>
        </p:spPr>
        <p:txBody>
          <a:bodyPr vert="horz" lIns="91824" tIns="45912" rIns="91824" bIns="45912" rtlCol="0" anchor="b"/>
          <a:lstStyle>
            <a:lvl1pPr algn="r">
              <a:defRPr sz="1200"/>
            </a:lvl1pPr>
          </a:lstStyle>
          <a:p>
            <a:fld id="{03AB09CB-EF5F-4AFD-8FB7-7562A9D1B9A6}" type="slidenum">
              <a:rPr lang="de-CH" smtClean="0"/>
              <a:pPr/>
              <a:t>‹Nr.›</a:t>
            </a:fld>
            <a:endParaRPr lang="de-CH"/>
          </a:p>
        </p:txBody>
      </p:sp>
    </p:spTree>
    <p:extLst>
      <p:ext uri="{BB962C8B-B14F-4D97-AF65-F5344CB8AC3E}">
        <p14:creationId xmlns:p14="http://schemas.microsoft.com/office/powerpoint/2010/main" val="1140613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3712"/>
          </a:xfrm>
          <a:prstGeom prst="rect">
            <a:avLst/>
          </a:prstGeom>
        </p:spPr>
        <p:txBody>
          <a:bodyPr vert="horz" lIns="91824" tIns="45912" rIns="91824" bIns="45912" rtlCol="0"/>
          <a:lstStyle>
            <a:lvl1pPr algn="l">
              <a:defRPr sz="1200"/>
            </a:lvl1pPr>
          </a:lstStyle>
          <a:p>
            <a:endParaRPr lang="de-CH"/>
          </a:p>
        </p:txBody>
      </p:sp>
      <p:sp>
        <p:nvSpPr>
          <p:cNvPr id="3" name="Datumsplatzhalter 2"/>
          <p:cNvSpPr>
            <a:spLocks noGrp="1"/>
          </p:cNvSpPr>
          <p:nvPr>
            <p:ph type="dt" idx="1"/>
          </p:nvPr>
        </p:nvSpPr>
        <p:spPr>
          <a:xfrm>
            <a:off x="3850443" y="1"/>
            <a:ext cx="2945659" cy="493712"/>
          </a:xfrm>
          <a:prstGeom prst="rect">
            <a:avLst/>
          </a:prstGeom>
        </p:spPr>
        <p:txBody>
          <a:bodyPr vert="horz" lIns="91824" tIns="45912" rIns="91824" bIns="45912" rtlCol="0"/>
          <a:lstStyle>
            <a:lvl1pPr algn="r">
              <a:defRPr sz="1200"/>
            </a:lvl1pPr>
          </a:lstStyle>
          <a:p>
            <a:fld id="{4B16823F-8271-4E40-8173-30F60AD3F097}" type="datetimeFigureOut">
              <a:rPr lang="de-DE" smtClean="0"/>
              <a:pPr/>
              <a:t>24.06.2014</a:t>
            </a:fld>
            <a:endParaRPr lang="de-CH"/>
          </a:p>
        </p:txBody>
      </p:sp>
      <p:sp>
        <p:nvSpPr>
          <p:cNvPr id="4" name="Folienbildplatzhalter 3"/>
          <p:cNvSpPr>
            <a:spLocks noGrp="1" noRot="1" noChangeAspect="1"/>
          </p:cNvSpPr>
          <p:nvPr>
            <p:ph type="sldImg" idx="2"/>
          </p:nvPr>
        </p:nvSpPr>
        <p:spPr>
          <a:xfrm>
            <a:off x="930275" y="739775"/>
            <a:ext cx="4937125" cy="3702050"/>
          </a:xfrm>
          <a:prstGeom prst="rect">
            <a:avLst/>
          </a:prstGeom>
          <a:noFill/>
          <a:ln w="12700">
            <a:solidFill>
              <a:prstClr val="black"/>
            </a:solidFill>
          </a:ln>
        </p:spPr>
        <p:txBody>
          <a:bodyPr vert="horz" lIns="91824" tIns="45912" rIns="91824" bIns="45912" rtlCol="0" anchor="ctr"/>
          <a:lstStyle/>
          <a:p>
            <a:endParaRPr lang="de-CH"/>
          </a:p>
        </p:txBody>
      </p:sp>
      <p:sp>
        <p:nvSpPr>
          <p:cNvPr id="5" name="Notizenplatzhalter 4"/>
          <p:cNvSpPr>
            <a:spLocks noGrp="1"/>
          </p:cNvSpPr>
          <p:nvPr>
            <p:ph type="body" sz="quarter" idx="3"/>
          </p:nvPr>
        </p:nvSpPr>
        <p:spPr>
          <a:xfrm>
            <a:off x="679768" y="4690269"/>
            <a:ext cx="5438140" cy="4443413"/>
          </a:xfrm>
          <a:prstGeom prst="rect">
            <a:avLst/>
          </a:prstGeom>
        </p:spPr>
        <p:txBody>
          <a:bodyPr vert="horz" lIns="91824" tIns="45912" rIns="91824" bIns="45912"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378825"/>
            <a:ext cx="2945659" cy="493712"/>
          </a:xfrm>
          <a:prstGeom prst="rect">
            <a:avLst/>
          </a:prstGeom>
        </p:spPr>
        <p:txBody>
          <a:bodyPr vert="horz" lIns="91824" tIns="45912" rIns="91824" bIns="45912"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378825"/>
            <a:ext cx="2945659" cy="493712"/>
          </a:xfrm>
          <a:prstGeom prst="rect">
            <a:avLst/>
          </a:prstGeom>
        </p:spPr>
        <p:txBody>
          <a:bodyPr vert="horz" lIns="91824" tIns="45912" rIns="91824" bIns="45912"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288227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a:t>
            </a:fld>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931863" y="739775"/>
            <a:ext cx="4941887" cy="3705225"/>
          </a:xfrm>
          <a:ln/>
        </p:spPr>
      </p:sp>
      <p:sp>
        <p:nvSpPr>
          <p:cNvPr id="67587" name="Rectangle 3"/>
          <p:cNvSpPr>
            <a:spLocks noGrp="1" noChangeArrowheads="1"/>
          </p:cNvSpPr>
          <p:nvPr>
            <p:ph type="body" idx="1"/>
          </p:nvPr>
        </p:nvSpPr>
        <p:spPr>
          <a:xfrm>
            <a:off x="906256" y="4688691"/>
            <a:ext cx="4985174" cy="4444994"/>
          </a:xfrm>
          <a:noFill/>
        </p:spPr>
        <p:txBody>
          <a:bodyPr/>
          <a:lstStyle/>
          <a:p>
            <a:r>
              <a:rPr lang="de-CH" dirty="0" smtClean="0"/>
              <a:t>Was kommt neu auf uns zu?</a:t>
            </a:r>
          </a:p>
          <a:p>
            <a:endParaRPr lang="de-CH" dirty="0" smtClean="0"/>
          </a:p>
          <a:p>
            <a:r>
              <a:rPr lang="de-CH" dirty="0" smtClean="0"/>
              <a:t>Früher Bestandesrechnung – neu Bilanz (Bilanz die den Namen verdient)</a:t>
            </a:r>
          </a:p>
          <a:p>
            <a:r>
              <a:rPr lang="de-CH" dirty="0" smtClean="0"/>
              <a:t>Früher laufende Rechnung – neu Erfolgsrechnung (ER, die den Namen verdient – operatives Ergebnis usw.)</a:t>
            </a:r>
          </a:p>
          <a:p>
            <a:r>
              <a:rPr lang="de-CH" dirty="0" smtClean="0"/>
              <a:t>Früher Investitionsrechnung  - neu Investitionsrechnung (Investitionsrechnung , die den Namen verdient, da der Investitionsbegriff auch als Investitionsbegriff wahrgenommen wird)</a:t>
            </a:r>
          </a:p>
          <a:p>
            <a:endParaRPr lang="de-DE"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15</a:t>
            </a:fld>
            <a:endParaRPr lang="de-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16</a:t>
            </a:fld>
            <a:endParaRPr lang="de-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i="1" dirty="0" smtClean="0"/>
              <a:t>Sie holen die Lernenden</a:t>
            </a:r>
            <a:r>
              <a:rPr lang="de-CH" i="1" baseline="0" dirty="0" smtClean="0"/>
              <a:t> bei deren aktuellem Wissensstand ab. Es geht auch darum herauszufinden, ob die Lernenden aufgrund des Wissens aus der Berufsfachschule gewisse Parallelen zu den Begriffen des öffentlichen Rechnungsmodells ziehen können. – Es ist nicht schlimm, wenn die Lernenden etwas studieren müssen und die erste Zusammenstellung falsch ist. Die Gruppenarbeit ermöglicht den Lernenden, sich auszutauschen und selber zu denken und Überlegungen anzustellen, wie die Begriffe strukturiert werden könnten.</a:t>
            </a:r>
          </a:p>
          <a:p>
            <a:r>
              <a:rPr lang="de-CH" i="1" baseline="0" dirty="0" smtClean="0"/>
              <a:t>Wichtig ist, dass der </a:t>
            </a:r>
            <a:r>
              <a:rPr lang="de-CH" i="1" baseline="0" dirty="0" err="1" smtClean="0"/>
              <a:t>üK</a:t>
            </a:r>
            <a:r>
              <a:rPr lang="de-CH" i="1" baseline="0" dirty="0" smtClean="0"/>
              <a:t>-Leiter, die </a:t>
            </a:r>
            <a:r>
              <a:rPr lang="de-CH" i="1" baseline="0" dirty="0" err="1" smtClean="0"/>
              <a:t>üK</a:t>
            </a:r>
            <a:r>
              <a:rPr lang="de-CH" i="1" baseline="0" dirty="0" smtClean="0"/>
              <a:t>-Leiterin anschliessend einen richtigen Input gibt und den Lernenden die Möglichkeit gibt die Lücken zu schliessen.</a:t>
            </a:r>
            <a:endParaRPr lang="de-CH" i="1" dirty="0" smtClean="0"/>
          </a:p>
          <a:p>
            <a:endParaRPr lang="de-CH" dirty="0" smtClean="0"/>
          </a:p>
          <a:p>
            <a:endParaRPr lang="de-CH" dirty="0" smtClean="0"/>
          </a:p>
          <a:p>
            <a:r>
              <a:rPr lang="de-CH" dirty="0" smtClean="0"/>
              <a:t>Das öffentliche Rechnungsmodell</a:t>
            </a:r>
            <a:r>
              <a:rPr lang="de-CH" baseline="0" dirty="0" smtClean="0"/>
              <a:t> wird weiterentwickelt. So kennen verschiedene Verwaltungen noch das HRM, das harmonisierte Rechnungsmodell und andere Verwaltungen stellen vom HRM auf HRM2 um. In einer späteren Übung werden die Unterschiede erarbeitet.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17</a:t>
            </a:fld>
            <a:endParaRPr lang="de-C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18</a:t>
            </a:fld>
            <a:endParaRPr lang="de-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22</a:t>
            </a:fld>
            <a:endParaRPr lang="de-C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Beispiel</a:t>
            </a:r>
            <a:r>
              <a:rPr lang="de-CH" baseline="0" dirty="0" smtClean="0"/>
              <a:t> 2 Kanton Zürich: Bilanz</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26</a:t>
            </a:fld>
            <a:endParaRPr lang="de-C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27</a:t>
            </a:fld>
            <a:endParaRPr lang="de-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52865" y="9379988"/>
            <a:ext cx="2944812" cy="494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14" tIns="45408" rIns="90814" bIns="45408" anchor="b"/>
          <a:lstStyle>
            <a:lvl1pPr defTabSz="930275">
              <a:defRPr sz="1600">
                <a:solidFill>
                  <a:schemeClr val="tx1"/>
                </a:solidFill>
                <a:latin typeface="Arial" charset="0"/>
              </a:defRPr>
            </a:lvl1pPr>
            <a:lvl2pPr marL="742950" indent="-285750" defTabSz="930275">
              <a:defRPr sz="1600">
                <a:solidFill>
                  <a:schemeClr val="tx1"/>
                </a:solidFill>
                <a:latin typeface="Arial" charset="0"/>
              </a:defRPr>
            </a:lvl2pPr>
            <a:lvl3pPr marL="1143000" indent="-228600" defTabSz="930275">
              <a:defRPr sz="1600">
                <a:solidFill>
                  <a:schemeClr val="tx1"/>
                </a:solidFill>
                <a:latin typeface="Arial" charset="0"/>
              </a:defRPr>
            </a:lvl3pPr>
            <a:lvl4pPr marL="1600200" indent="-228600" defTabSz="930275">
              <a:defRPr sz="1600">
                <a:solidFill>
                  <a:schemeClr val="tx1"/>
                </a:solidFill>
                <a:latin typeface="Arial" charset="0"/>
              </a:defRPr>
            </a:lvl4pPr>
            <a:lvl5pPr marL="2057400" indent="-228600" defTabSz="930275">
              <a:defRPr sz="1600">
                <a:solidFill>
                  <a:schemeClr val="tx1"/>
                </a:solidFill>
                <a:latin typeface="Arial" charset="0"/>
              </a:defRPr>
            </a:lvl5pPr>
            <a:lvl6pPr marL="2514600" indent="-228600" defTabSz="930275" eaLnBrk="0" fontAlgn="base" hangingPunct="0">
              <a:spcBef>
                <a:spcPct val="0"/>
              </a:spcBef>
              <a:spcAft>
                <a:spcPct val="0"/>
              </a:spcAft>
              <a:defRPr sz="1600">
                <a:solidFill>
                  <a:schemeClr val="tx1"/>
                </a:solidFill>
                <a:latin typeface="Arial" charset="0"/>
              </a:defRPr>
            </a:lvl6pPr>
            <a:lvl7pPr marL="2971800" indent="-228600" defTabSz="930275" eaLnBrk="0" fontAlgn="base" hangingPunct="0">
              <a:spcBef>
                <a:spcPct val="0"/>
              </a:spcBef>
              <a:spcAft>
                <a:spcPct val="0"/>
              </a:spcAft>
              <a:defRPr sz="1600">
                <a:solidFill>
                  <a:schemeClr val="tx1"/>
                </a:solidFill>
                <a:latin typeface="Arial" charset="0"/>
              </a:defRPr>
            </a:lvl7pPr>
            <a:lvl8pPr marL="3429000" indent="-228600" defTabSz="930275" eaLnBrk="0" fontAlgn="base" hangingPunct="0">
              <a:spcBef>
                <a:spcPct val="0"/>
              </a:spcBef>
              <a:spcAft>
                <a:spcPct val="0"/>
              </a:spcAft>
              <a:defRPr sz="1600">
                <a:solidFill>
                  <a:schemeClr val="tx1"/>
                </a:solidFill>
                <a:latin typeface="Arial" charset="0"/>
              </a:defRPr>
            </a:lvl8pPr>
            <a:lvl9pPr marL="3886200" indent="-228600" defTabSz="930275" eaLnBrk="0" fontAlgn="base" hangingPunct="0">
              <a:spcBef>
                <a:spcPct val="0"/>
              </a:spcBef>
              <a:spcAft>
                <a:spcPct val="0"/>
              </a:spcAft>
              <a:defRPr sz="1600">
                <a:solidFill>
                  <a:schemeClr val="tx1"/>
                </a:solidFill>
                <a:latin typeface="Arial" charset="0"/>
              </a:defRPr>
            </a:lvl9pPr>
          </a:lstStyle>
          <a:p>
            <a:pPr algn="r"/>
            <a:fld id="{7CF449E1-5C1F-451B-8121-CC541D1D5CD0}" type="slidenum">
              <a:rPr lang="de-DE" altLang="de-DE" sz="1200"/>
              <a:pPr algn="r"/>
              <a:t>30</a:t>
            </a:fld>
            <a:endParaRPr lang="de-DE" altLang="de-DE" sz="1200"/>
          </a:p>
        </p:txBody>
      </p:sp>
      <p:sp>
        <p:nvSpPr>
          <p:cNvPr id="98307" name="Rectangle 2"/>
          <p:cNvSpPr>
            <a:spLocks noGrp="1" noRot="1" noChangeAspect="1" noChangeArrowheads="1" noTextEdit="1"/>
          </p:cNvSpPr>
          <p:nvPr>
            <p:ph type="sldImg"/>
          </p:nvPr>
        </p:nvSpPr>
        <p:spPr>
          <a:xfrm>
            <a:off x="930275" y="739775"/>
            <a:ext cx="4937125" cy="3702050"/>
          </a:xfrm>
          <a:ln/>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98308" name="Rectangle 3"/>
          <p:cNvSpPr>
            <a:spLocks noGrp="1" noChangeArrowheads="1"/>
          </p:cNvSpPr>
          <p:nvPr>
            <p:ph type="body" idx="1"/>
          </p:nvPr>
        </p:nvSpPr>
        <p:spPr>
          <a:noFill/>
        </p:spPr>
        <p:txBody>
          <a:bodyPr/>
          <a:lstStyle/>
          <a:p>
            <a:pPr>
              <a:lnSpc>
                <a:spcPct val="80000"/>
              </a:lnSpc>
            </a:pPr>
            <a:endParaRPr lang="de-CH" altLang="de-DE" dirty="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r>
                  <a:rPr lang="de-CH" dirty="0" smtClean="0"/>
                  <a:t>üK-Leiterin</a:t>
                </a:r>
                <a:r>
                  <a:rPr lang="de-CH" baseline="0" dirty="0" smtClean="0"/>
                  <a:t>/</a:t>
                </a:r>
                <a:r>
                  <a:rPr lang="de-CH" baseline="0" dirty="0" err="1" smtClean="0"/>
                  <a:t>üK</a:t>
                </a:r>
                <a:r>
                  <a:rPr lang="de-CH" baseline="0" dirty="0" smtClean="0"/>
                  <a:t>-Leiter</a:t>
                </a:r>
                <a:r>
                  <a:rPr lang="de-CH" dirty="0" smtClean="0"/>
                  <a:t>:</a:t>
                </a:r>
                <a:r>
                  <a:rPr lang="de-CH" baseline="0" dirty="0" smtClean="0"/>
                  <a:t> Struktur des Rechnungsmodells mit den Begriffskarten auf Pinnwand </a:t>
                </a:r>
              </a:p>
              <a:p>
                <a:endParaRPr lang="de-CH" baseline="0" dirty="0" smtClean="0"/>
              </a:p>
              <a:p>
                <a:r>
                  <a:rPr lang="de-CH" baseline="0" dirty="0" smtClean="0"/>
                  <a:t>Die Lernenden stellen anhand der oben aufgeführten Punkte:</a:t>
                </a:r>
              </a:p>
              <a:p>
                <a:pPr marL="172170" indent="-172170">
                  <a:buFont typeface="Arial" pitchFamily="34" charset="0"/>
                  <a:buChar char="•"/>
                </a:pPr>
                <a:r>
                  <a:rPr lang="de-CH" baseline="0" dirty="0" smtClean="0"/>
                  <a:t>Amt/Ausbildungsabteilung</a:t>
                </a:r>
              </a:p>
              <a:p>
                <a:pPr marL="172170" indent="-172170">
                  <a:buFont typeface="Arial" pitchFamily="34" charset="0"/>
                  <a:buChar char="•"/>
                </a:pPr>
                <a:r>
                  <a:rPr lang="de-CH" baseline="0" dirty="0" smtClean="0"/>
                  <a:t>Beispiel von anfallenden Aufwänden/Erträgen</a:t>
                </a:r>
              </a:p>
              <a:p>
                <a:pPr marL="172170" indent="-172170">
                  <a:buFont typeface="Arial" pitchFamily="34" charset="0"/>
                  <a:buChar char="•"/>
                </a:pPr>
                <a:r>
                  <a:rPr lang="de-CH" baseline="0" dirty="0" smtClean="0"/>
                  <a:t>Verbuchung der Beispiele</a:t>
                </a:r>
              </a:p>
              <a:p>
                <a:r>
                  <a:rPr lang="de-CH" baseline="0" dirty="0" smtClean="0"/>
                  <a:t>Schreiben 1 – 2 Beispiele auf eine Karte und ordnen diese in der Struktur (Kontenplan) ein.</a:t>
                </a:r>
              </a:p>
              <a:p>
                <a:endParaRPr lang="de-CH" baseline="0" dirty="0" smtClean="0"/>
              </a:p>
              <a:p>
                <a:r>
                  <a:rPr lang="de-CH" baseline="0" dirty="0" smtClean="0"/>
                  <a:t>z.B. Büromaterialeinkauf eine Pinnkarte unter 310 «Kugelschreibereinkauf»</a:t>
                </a:r>
                <a:endParaRPr lang="de-CH" dirty="0"/>
              </a:p>
            </p:txBody>
          </p:sp>
        </mc:Choice>
        <mc:Fallback xmlns="">
          <p:sp>
            <p:nvSpPr>
              <p:cNvPr id="3" name="Notizenplatzhalter 2"/>
              <p:cNvSpPr>
                <a:spLocks noGrp="1"/>
              </p:cNvSpPr>
              <p:nvPr>
                <p:ph type="body" idx="1"/>
              </p:nvPr>
            </p:nvSpPr>
            <p:spPr/>
            <p:txBody>
              <a:bodyPr/>
              <a:lstStyle/>
              <a:p>
                <a:r>
                  <a:rPr lang="de-CH" dirty="0" smtClean="0"/>
                  <a:t>üK-Leitende:</a:t>
                </a:r>
                <a:r>
                  <a:rPr lang="de-CH" baseline="0" dirty="0" smtClean="0"/>
                  <a:t> Struktur des Rechnungsmodells anhand der Begriffskarten aufzeigen und die Lernenden auffordern ihre Beispiele einzureihen in Form von Kontierungen: z.B. Büromaterialeinkauf eine Pinnkarte unter </a:t>
                </a:r>
                <a:r>
                  <a:rPr lang="de-CH" i="0" baseline="0" smtClean="0">
                    <a:latin typeface="Cambria Math"/>
                  </a:rPr>
                  <a:t>«</a:t>
                </a:r>
                <a:r>
                  <a:rPr lang="de-CH" b="0" i="0" baseline="0" smtClean="0">
                    <a:latin typeface="Cambria Math"/>
                  </a:rPr>
                  <a:t>310 𝐾𝑢𝑔𝑒𝑙𝑠𝑐ℎ𝑟𝑒𝑖𝑏𝑒𝑟𝑒𝑖𝑛𝑘𝑎𝑢𝑓</a:t>
                </a:r>
                <a:r>
                  <a:rPr lang="de-CH" i="0" baseline="0" smtClean="0">
                    <a:latin typeface="Cambria Math"/>
                  </a:rPr>
                  <a:t>»</a:t>
                </a:r>
                <a:endParaRPr lang="de-CH" baseline="0" dirty="0" smtClean="0"/>
              </a:p>
              <a:p>
                <a:endParaRPr lang="de-CH" dirty="0" smtClean="0"/>
              </a:p>
              <a:p>
                <a:endParaRPr lang="de-CH" dirty="0"/>
              </a:p>
            </p:txBody>
          </p:sp>
        </mc:Fallback>
      </mc:AlternateContent>
      <p:sp>
        <p:nvSpPr>
          <p:cNvPr id="4" name="Foliennummernplatzhalter 3"/>
          <p:cNvSpPr>
            <a:spLocks noGrp="1"/>
          </p:cNvSpPr>
          <p:nvPr>
            <p:ph type="sldNum" sz="quarter" idx="10"/>
          </p:nvPr>
        </p:nvSpPr>
        <p:spPr/>
        <p:txBody>
          <a:bodyPr/>
          <a:lstStyle/>
          <a:p>
            <a:fld id="{B4A389DC-B868-4A76-93F1-E20505CB5D10}" type="slidenum">
              <a:rPr lang="de-CH" smtClean="0"/>
              <a:pPr/>
              <a:t>31</a:t>
            </a:fld>
            <a:endParaRPr lang="de-CH"/>
          </a:p>
        </p:txBody>
      </p:sp>
    </p:spTree>
    <p:extLst>
      <p:ext uri="{BB962C8B-B14F-4D97-AF65-F5344CB8AC3E}">
        <p14:creationId xmlns:p14="http://schemas.microsoft.com/office/powerpoint/2010/main" val="342299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Begründung:</a:t>
            </a:r>
            <a:r>
              <a:rPr lang="de-CH" baseline="0" dirty="0" smtClean="0"/>
              <a:t> </a:t>
            </a:r>
          </a:p>
          <a:p>
            <a:r>
              <a:rPr lang="de-CH" baseline="0" dirty="0" smtClean="0"/>
              <a:t>Die Tätigkeiten und Dienstleistungen Ihrer Ausbildungsabteilung schlagen sich letztendlich auch in der Gesamtrechnung Ihres Ausbildungsbetriebes nieder.</a:t>
            </a:r>
          </a:p>
        </p:txBody>
      </p:sp>
      <p:sp>
        <p:nvSpPr>
          <p:cNvPr id="4" name="Foliennummernplatzhalter 3"/>
          <p:cNvSpPr>
            <a:spLocks noGrp="1"/>
          </p:cNvSpPr>
          <p:nvPr>
            <p:ph type="sldNum" sz="quarter" idx="10"/>
          </p:nvPr>
        </p:nvSpPr>
        <p:spPr/>
        <p:txBody>
          <a:bodyPr/>
          <a:lstStyle/>
          <a:p>
            <a:fld id="{B4A389DC-B868-4A76-93F1-E20505CB5D10}" type="slidenum">
              <a:rPr lang="de-CH" smtClean="0"/>
              <a:pPr/>
              <a:t>2</a:t>
            </a:fld>
            <a:endParaRPr lang="de-C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Siehe</a:t>
            </a:r>
            <a:r>
              <a:rPr lang="de-CH" baseline="0" dirty="0" smtClean="0"/>
              <a:t> Beilage «HRM-Kontenplan» oder bringen Sie einen gängigen aus Ihrem Kanton mit.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36</a:t>
            </a:fld>
            <a:endParaRPr lang="de-CH"/>
          </a:p>
        </p:txBody>
      </p:sp>
    </p:spTree>
    <p:extLst>
      <p:ext uri="{BB962C8B-B14F-4D97-AF65-F5344CB8AC3E}">
        <p14:creationId xmlns:p14="http://schemas.microsoft.com/office/powerpoint/2010/main" val="1627652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8240">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46</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8240">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a:t>
            </a:fld>
            <a:endParaRPr lang="de-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8240">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a:t>
            </a:fld>
            <a:endParaRPr lang="de-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Das Öffentliche</a:t>
            </a:r>
            <a:r>
              <a:rPr lang="de-CH" baseline="0" dirty="0" smtClean="0"/>
              <a:t> Rechnungswesen ist etwas anders aufgebaut als das privatrechtliche Rechnungswesen.</a:t>
            </a:r>
          </a:p>
          <a:p>
            <a:r>
              <a:rPr lang="de-CH" baseline="0" dirty="0" smtClean="0"/>
              <a:t>Das Grundprinzip von der Momentaufnahme der Vermögens- und der Schuldseite in der Bilanz und das Ausweisen des Resultates</a:t>
            </a:r>
          </a:p>
          <a:p>
            <a:r>
              <a:rPr lang="de-CH" baseline="0" dirty="0" smtClean="0"/>
              <a:t>über die Geschäftstätigkeit in einem bestimmten Zeitraum, von einem Jahr (Erfolgsrechnung), bleiben sich gleich.</a:t>
            </a:r>
          </a:p>
          <a:p>
            <a:endParaRPr lang="de-CH" baseline="0" dirty="0" smtClean="0"/>
          </a:p>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a:t>
            </a:fld>
            <a:endParaRPr lang="de-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a:t>
            </a:fld>
            <a:endParaRPr lang="de-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7</a:t>
            </a:fld>
            <a:endParaRPr lang="de-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9</a:t>
            </a:fld>
            <a:endParaRPr lang="de-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a:t>
            </a:fld>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pic>
        <p:nvPicPr>
          <p:cNvPr id="8" name="Grafik 7" descr="pp-titelseite-balken.jpg"/>
          <p:cNvPicPr>
            <a:picLocks noChangeAspect="1"/>
          </p:cNvPicPr>
          <p:nvPr userDrawn="1"/>
        </p:nvPicPr>
        <p:blipFill>
          <a:blip r:embed="rId2" cstate="print"/>
          <a:stretch>
            <a:fillRect/>
          </a:stretch>
        </p:blipFill>
        <p:spPr>
          <a:xfrm>
            <a:off x="737616" y="476672"/>
            <a:ext cx="8406384" cy="1377696"/>
          </a:xfrm>
          <a:prstGeom prst="rect">
            <a:avLst/>
          </a:prstGeom>
        </p:spPr>
      </p:pic>
      <p:sp>
        <p:nvSpPr>
          <p:cNvPr id="6" name="Datumsplatzhalter 5"/>
          <p:cNvSpPr>
            <a:spLocks noGrp="1"/>
          </p:cNvSpPr>
          <p:nvPr>
            <p:ph type="dt" sz="half" idx="10"/>
          </p:nvPr>
        </p:nvSpPr>
        <p:spPr/>
        <p:txBody>
          <a:bodyPr/>
          <a:lstStyle/>
          <a:p>
            <a:fld id="{8DD54A1C-B387-479E-9ED8-24E1BBC035A5}" type="datetime1">
              <a:rPr lang="de-CH" smtClean="0"/>
              <a:pPr/>
              <a:t>24.06.2014</a:t>
            </a:fld>
            <a:endParaRPr lang="de-CH"/>
          </a:p>
        </p:txBody>
      </p:sp>
      <p:sp>
        <p:nvSpPr>
          <p:cNvPr id="9" name="Foliennummernplatzhalter 8"/>
          <p:cNvSpPr>
            <a:spLocks noGrp="1"/>
          </p:cNvSpPr>
          <p:nvPr>
            <p:ph type="sldNum" sz="quarter" idx="11"/>
          </p:nvPr>
        </p:nvSpPr>
        <p:spPr/>
        <p:txBody>
          <a:bodyPr/>
          <a:lstStyle/>
          <a:p>
            <a:fld id="{87674F0A-37BA-4CE3-B1FD-DE57A7E2F2C6}" type="slidenum">
              <a:rPr lang="de-CH" smtClean="0"/>
              <a:pPr/>
              <a:t>‹Nr.›</a:t>
            </a:fld>
            <a:endParaRPr lang="de-CH"/>
          </a:p>
        </p:txBody>
      </p:sp>
      <p:sp>
        <p:nvSpPr>
          <p:cNvPr id="10" name="Fußzeilenplatzhalter 9"/>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14DDAD9-2EB7-497D-82F6-4415D0CC23D5}"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2CE02DD-E908-4AE7-A98C-FE145A29A242}"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1219200" y="304800"/>
            <a:ext cx="7772400" cy="1206500"/>
          </a:xfrm>
        </p:spPr>
        <p:txBody>
          <a:bodyPr/>
          <a:lstStyle/>
          <a:p>
            <a:r>
              <a:rPr lang="de-DE" smtClean="0"/>
              <a:t>Titelmasterformat durch Klicken bearbeiten</a:t>
            </a:r>
            <a:endParaRPr lang="de-CH"/>
          </a:p>
        </p:txBody>
      </p:sp>
      <p:sp>
        <p:nvSpPr>
          <p:cNvPr id="3" name="SmartArt-Platzhalter 2"/>
          <p:cNvSpPr>
            <a:spLocks noGrp="1"/>
          </p:cNvSpPr>
          <p:nvPr>
            <p:ph type="dgm" idx="1"/>
          </p:nvPr>
        </p:nvSpPr>
        <p:spPr>
          <a:xfrm>
            <a:off x="1219200" y="1600200"/>
            <a:ext cx="7772400" cy="4495800"/>
          </a:xfrm>
        </p:spPr>
        <p:txBody>
          <a:bodyPr/>
          <a:lstStyle/>
          <a:p>
            <a:endParaRPr lang="de-CH"/>
          </a:p>
        </p:txBody>
      </p:sp>
      <p:sp>
        <p:nvSpPr>
          <p:cNvPr id="4" name="Datumsplatzhalter 3"/>
          <p:cNvSpPr>
            <a:spLocks noGrp="1"/>
          </p:cNvSpPr>
          <p:nvPr>
            <p:ph type="dt" sz="half" idx="10"/>
          </p:nvPr>
        </p:nvSpPr>
        <p:spPr>
          <a:xfrm>
            <a:off x="1143000" y="6400800"/>
            <a:ext cx="1905000" cy="457200"/>
          </a:xfrm>
        </p:spPr>
        <p:txBody>
          <a:bodyPr/>
          <a:lstStyle>
            <a:lvl1pPr>
              <a:defRPr/>
            </a:lvl1pPr>
          </a:lstStyle>
          <a:p>
            <a:endParaRPr lang="de-DE"/>
          </a:p>
        </p:txBody>
      </p:sp>
      <p:sp>
        <p:nvSpPr>
          <p:cNvPr id="5" name="Fußzeilenplatzhalter 4"/>
          <p:cNvSpPr>
            <a:spLocks noGrp="1"/>
          </p:cNvSpPr>
          <p:nvPr>
            <p:ph type="ftr" sz="quarter" idx="11"/>
          </p:nvPr>
        </p:nvSpPr>
        <p:spPr>
          <a:xfrm>
            <a:off x="3581400" y="6400800"/>
            <a:ext cx="2895600" cy="457200"/>
          </a:xfrm>
        </p:spPr>
        <p:txBody>
          <a:bodyPr/>
          <a:lstStyle>
            <a:lvl1pPr>
              <a:defRPr/>
            </a:lvl1pPr>
          </a:lstStyle>
          <a:p>
            <a:endParaRPr lang="de-DE"/>
          </a:p>
        </p:txBody>
      </p:sp>
      <p:sp>
        <p:nvSpPr>
          <p:cNvPr id="6" name="Foliennummernplatzhalter 5"/>
          <p:cNvSpPr>
            <a:spLocks noGrp="1"/>
          </p:cNvSpPr>
          <p:nvPr>
            <p:ph type="sldNum" sz="quarter" idx="12"/>
          </p:nvPr>
        </p:nvSpPr>
        <p:spPr>
          <a:xfrm>
            <a:off x="7239000" y="6400800"/>
            <a:ext cx="1905000" cy="457200"/>
          </a:xfrm>
        </p:spPr>
        <p:txBody>
          <a:bodyPr/>
          <a:lstStyle>
            <a:lvl1pPr>
              <a:defRPr/>
            </a:lvl1pPr>
          </a:lstStyle>
          <a:p>
            <a:fld id="{DEE87D57-37A7-469A-8920-2B90C3136A4C}" type="slidenum">
              <a:rPr lang="de-DE"/>
              <a:pPr/>
              <a:t>‹Nr.›</a:t>
            </a:fld>
            <a:endParaRPr lang="de-DE"/>
          </a:p>
        </p:txBody>
      </p:sp>
    </p:spTree>
    <p:extLst>
      <p:ext uri="{BB962C8B-B14F-4D97-AF65-F5344CB8AC3E}">
        <p14:creationId xmlns:p14="http://schemas.microsoft.com/office/powerpoint/2010/main" val="820269900"/>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BFEA3929-7798-432A-A9B3-893E1C0FB6A6}"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83AAE3D-CC1C-4E28-AE52-8E6AF2589B95}"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2B41A34D-3D2B-4348-AD6A-74C1C5BBF941}"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smtClean="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2B699E50-F471-4CB5-9918-D107661CA3CE}" type="datetime1">
              <a:rPr lang="de-CH" smtClean="0"/>
              <a:pPr/>
              <a:t>24.06.2014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DC646017-FF5A-471D-BC73-2DAC7A8E8DA8}" type="datetime1">
              <a:rPr lang="de-CH" smtClean="0"/>
              <a:pPr/>
              <a:t>24.06.2014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221D27A8-C257-49CB-9DE8-B37E9634434E}" type="datetime1">
              <a:rPr lang="de-CH" smtClean="0"/>
              <a:pPr/>
              <a:t>24.06.2014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7050EBD-D086-457E-8DE9-7356E3F774CC}" type="datetime1">
              <a:rPr lang="de-CH" smtClean="0"/>
              <a:pPr/>
              <a:t>24.06.2014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652934"/>
          </a:xfrm>
        </p:spPr>
        <p:txBody>
          <a:bodyPr>
            <a:noAutofit/>
          </a:bodyPr>
          <a:lstStyle>
            <a:lvl1pPr>
              <a:defRPr sz="2800"/>
            </a:lvl1pPr>
          </a:lstStyle>
          <a:p>
            <a:r>
              <a:rPr lang="de-DE" smtClean="0"/>
              <a:t>Titelmasterformat durch Klicken bearbeiten</a:t>
            </a:r>
            <a:endParaRPr lang="de-CH" dirty="0"/>
          </a:p>
        </p:txBody>
      </p:sp>
      <p:sp>
        <p:nvSpPr>
          <p:cNvPr id="3" name="Inhaltsplatzhalter 2"/>
          <p:cNvSpPr>
            <a:spLocks noGrp="1"/>
          </p:cNvSpPr>
          <p:nvPr>
            <p:ph idx="1"/>
          </p:nvPr>
        </p:nvSpPr>
        <p:spPr/>
        <p:txBody>
          <a:bodyPr>
            <a:noAutofit/>
          </a:bodyPr>
          <a:lstStyle>
            <a:lvl1pPr>
              <a:defRPr sz="2400"/>
            </a:lvl1pPr>
            <a:lvl2pPr>
              <a:defRPr sz="2400"/>
            </a:lvl2pPr>
            <a:lvl3pPr>
              <a:defRPr sz="2400"/>
            </a:lvl3pPr>
            <a:lvl4pPr>
              <a:defRPr sz="2400"/>
            </a:lvl4pPr>
            <a:lvl5pPr>
              <a:defRPr sz="2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pic>
        <p:nvPicPr>
          <p:cNvPr id="7" name="Grafik 6" descr="pp-folgeseite-balken.jpg"/>
          <p:cNvPicPr>
            <a:picLocks noChangeAspect="1"/>
          </p:cNvPicPr>
          <p:nvPr userDrawn="1"/>
        </p:nvPicPr>
        <p:blipFill>
          <a:blip r:embed="rId2" cstate="print"/>
          <a:stretch>
            <a:fillRect/>
          </a:stretch>
        </p:blipFill>
        <p:spPr>
          <a:xfrm>
            <a:off x="0" y="0"/>
            <a:ext cx="9144000" cy="740278"/>
          </a:xfrm>
          <a:prstGeom prst="rect">
            <a:avLst/>
          </a:prstGeom>
        </p:spPr>
      </p:pic>
      <p:sp>
        <p:nvSpPr>
          <p:cNvPr id="5" name="Datumsplatzhalter 4"/>
          <p:cNvSpPr>
            <a:spLocks noGrp="1"/>
          </p:cNvSpPr>
          <p:nvPr>
            <p:ph type="dt" sz="half" idx="10"/>
          </p:nvPr>
        </p:nvSpPr>
        <p:spPr/>
        <p:txBody>
          <a:bodyPr/>
          <a:lstStyle/>
          <a:p>
            <a:fld id="{BA7A46AA-4D60-4A64-91C6-A6F3A4F53B3E}" type="datetime1">
              <a:rPr lang="de-CH" smtClean="0"/>
              <a:pPr/>
              <a:t>24.06.2014</a:t>
            </a:fld>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‹Nr.›</a:t>
            </a:fld>
            <a:endParaRPr lang="de-CH"/>
          </a:p>
        </p:txBody>
      </p:sp>
      <p:sp>
        <p:nvSpPr>
          <p:cNvPr id="8" name="Fußzeilenplatzhalter 7"/>
          <p:cNvSpPr>
            <a:spLocks noGrp="1"/>
          </p:cNvSpPr>
          <p:nvPr>
            <p:ph type="ftr" sz="quarter" idx="12"/>
          </p:nvPr>
        </p:nvSpPr>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DC49FFB8-F5D8-45F9-BB1E-45E31519EBD7}" type="datetime1">
              <a:rPr lang="de-CH" smtClean="0"/>
              <a:pPr/>
              <a:t>24.06.2014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644D71B-D688-47D3-A620-AF81B386DAE4}" type="datetime1">
              <a:rPr lang="de-CH" smtClean="0"/>
              <a:pPr/>
              <a:t>24.06.2014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D2D14743-09FF-4757-A648-7A993D650DA3}"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97847345-2E04-45AE-86FA-11A1B4C08D7C}"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6955F1C0-B743-4FB4-AF6F-4C3B066C1BA9}"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A91D4DD-CA84-444B-BA36-9F228EBA7EB4}"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9F6936D4-8642-4574-9548-D3B9A4CCB8EA}"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75E7AAFC-C815-4A10-8173-E7BC40F652E8}" type="datetime1">
              <a:rPr lang="de-CH" smtClean="0"/>
              <a:pPr/>
              <a:t>24.06.2014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1D388F23-8DA8-4BA7-BF97-5A57A3A5BC4F}" type="datetime1">
              <a:rPr lang="de-CH" smtClean="0"/>
              <a:pPr/>
              <a:t>24.06.2014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279CF8F8-5FA9-4B45-AF16-11F4DD378586}" type="datetime1">
              <a:rPr lang="de-CH" smtClean="0"/>
              <a:pPr/>
              <a:t>24.06.2014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1EF6ABA6-649F-42BC-89D8-7D6818F785F0}"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8D91BA7-95D5-438A-96E0-A932090CE0EB}" type="datetime1">
              <a:rPr lang="de-CH" smtClean="0"/>
              <a:pPr/>
              <a:t>24.06.2014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6275072-5BCF-4A82-8137-0F02E296A029}" type="datetime1">
              <a:rPr lang="de-CH" smtClean="0"/>
              <a:pPr/>
              <a:t>24.06.2014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8AD0748-E8DA-4284-8FED-1908127090F9}" type="datetime1">
              <a:rPr lang="de-CH" smtClean="0"/>
              <a:pPr/>
              <a:t>24.06.2014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E104A5A0-889A-4474-BDDC-B62FB9454261}"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EAF20C7-AE95-4DA0-8CB5-FEFF3B16A84B}" type="datetime1">
              <a:rPr lang="de-CH" smtClean="0"/>
              <a:pPr/>
              <a:t>24.06.2014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40054D47-FB2A-4E6A-B28B-E8D470ED79CB}" type="datetime1">
              <a:rPr lang="de-CH" smtClean="0"/>
              <a:pPr/>
              <a:t>24.06.2014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EC988635-2A42-47A3-BF09-5C971C0F9BDE}" type="datetime1">
              <a:rPr lang="de-CH" smtClean="0"/>
              <a:pPr/>
              <a:t>24.06.2014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1EDBD8C2-1531-4A5A-9DB8-3A912298F1F0}" type="datetime1">
              <a:rPr lang="de-CH" smtClean="0"/>
              <a:pPr/>
              <a:t>24.06.2014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FCA28B9-BF48-47D3-9DF2-D9E3C43A4097}" type="datetime1">
              <a:rPr lang="de-CH" smtClean="0"/>
              <a:pPr/>
              <a:t>24.06.2014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8513F14-4F47-4E0D-8D32-EBE7B76823E4}" type="datetime1">
              <a:rPr lang="de-CH" smtClean="0"/>
              <a:pPr/>
              <a:t>24.06.2014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6E79633-74BD-4A71-B902-80917C391B13}" type="datetime1">
              <a:rPr lang="de-CH" smtClean="0"/>
              <a:pPr/>
              <a:t>24.06.2014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9D088-27DC-4080-A240-86948479A28B}" type="datetime1">
              <a:rPr lang="de-CH" smtClean="0"/>
              <a:pPr/>
              <a:t>24.06.2014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1D337-1AC3-4C90-A6D6-C76901335803}" type="datetime1">
              <a:rPr lang="de-CH" smtClean="0"/>
              <a:pPr/>
              <a:t>24.06.2014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1D45D-C437-4629-92E5-447F4DCA3AC5}" type="datetime1">
              <a:rPr lang="de-CH" smtClean="0"/>
              <a:pPr/>
              <a:t>24.06.2014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Word_97_-_2003_Document1.doc"/></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wmf"/><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CH" dirty="0" smtClean="0"/>
              <a:t>Modul G-08/1a</a:t>
            </a:r>
            <a:br>
              <a:rPr lang="de-CH" dirty="0" smtClean="0"/>
            </a:br>
            <a:r>
              <a:rPr lang="de-CH" dirty="0" smtClean="0"/>
              <a:t>Finanzen</a:t>
            </a:r>
            <a:endParaRPr lang="de-CH" dirty="0"/>
          </a:p>
        </p:txBody>
      </p:sp>
      <p:sp>
        <p:nvSpPr>
          <p:cNvPr id="6" name="Untertitel 5"/>
          <p:cNvSpPr>
            <a:spLocks noGrp="1"/>
          </p:cNvSpPr>
          <p:nvPr>
            <p:ph type="subTitle" idx="1"/>
          </p:nvPr>
        </p:nvSpPr>
        <p:spPr/>
        <p:txBody>
          <a:bodyPr>
            <a:normAutofit/>
          </a:bodyPr>
          <a:lstStyle/>
          <a:p>
            <a:r>
              <a:rPr lang="de-CH" sz="2400" dirty="0" smtClean="0"/>
              <a:t>Beispiele des öffentlichen Rechnungsmodells</a:t>
            </a:r>
            <a:endParaRPr lang="de-CH"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4114800" cy="652934"/>
          </a:xfrm>
        </p:spPr>
        <p:txBody>
          <a:bodyPr/>
          <a:lstStyle/>
          <a:p>
            <a:r>
              <a:rPr lang="de-CH" dirty="0" smtClean="0"/>
              <a:t>Rechtliche Grundlagen</a:t>
            </a:r>
            <a:endParaRPr lang="de-CH" dirty="0"/>
          </a:p>
        </p:txBody>
      </p:sp>
      <p:sp>
        <p:nvSpPr>
          <p:cNvPr id="6" name="Fußzeilenplatzhalter 4"/>
          <p:cNvSpPr>
            <a:spLocks noGrp="1"/>
          </p:cNvSpPr>
          <p:nvPr>
            <p:ph type="ftr" sz="quarter" idx="12"/>
          </p:nvPr>
        </p:nvSpPr>
        <p:spPr>
          <a:xfrm>
            <a:off x="3124200" y="6356350"/>
            <a:ext cx="2895600" cy="365125"/>
          </a:xfrm>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
        <p:nvSpPr>
          <p:cNvPr id="4" name="Textfeld 3"/>
          <p:cNvSpPr txBox="1"/>
          <p:nvPr/>
        </p:nvSpPr>
        <p:spPr>
          <a:xfrm>
            <a:off x="4716016" y="836712"/>
            <a:ext cx="3600400" cy="1569660"/>
          </a:xfrm>
          <a:prstGeom prst="rect">
            <a:avLst/>
          </a:prstGeom>
          <a:noFill/>
        </p:spPr>
        <p:txBody>
          <a:bodyPr wrap="square" rtlCol="0">
            <a:spAutoFit/>
          </a:bodyPr>
          <a:lstStyle/>
          <a:p>
            <a:pPr marL="285750" indent="-285750">
              <a:buFont typeface="Arial" panose="020B0604020202020204" pitchFamily="34" charset="0"/>
              <a:buChar char="•"/>
            </a:pPr>
            <a:r>
              <a:rPr lang="de-CH" sz="2400" dirty="0" smtClean="0"/>
              <a:t>Kantonsverfassung</a:t>
            </a:r>
          </a:p>
          <a:p>
            <a:pPr marL="285750" indent="-285750">
              <a:buFont typeface="Arial" panose="020B0604020202020204" pitchFamily="34" charset="0"/>
              <a:buChar char="•"/>
            </a:pPr>
            <a:r>
              <a:rPr lang="de-CH" sz="2400" dirty="0" smtClean="0"/>
              <a:t>Gemeindegesetz</a:t>
            </a:r>
          </a:p>
          <a:p>
            <a:pPr marL="285750" indent="-285750">
              <a:buFont typeface="Arial" panose="020B0604020202020204" pitchFamily="34" charset="0"/>
              <a:buChar char="•"/>
            </a:pPr>
            <a:r>
              <a:rPr lang="de-CH" sz="2400" dirty="0" smtClean="0"/>
              <a:t>Finanzverordnung</a:t>
            </a:r>
          </a:p>
          <a:p>
            <a:pPr marL="285750" indent="-285750">
              <a:buFont typeface="Arial" panose="020B0604020202020204" pitchFamily="34" charset="0"/>
              <a:buChar char="•"/>
            </a:pPr>
            <a:r>
              <a:rPr lang="de-CH" sz="2400" dirty="0" smtClean="0"/>
              <a:t>…</a:t>
            </a:r>
            <a:endParaRPr lang="de-CH" sz="2400" dirty="0"/>
          </a:p>
        </p:txBody>
      </p:sp>
      <p:sp>
        <p:nvSpPr>
          <p:cNvPr id="7" name="Ellipse 6"/>
          <p:cNvSpPr/>
          <p:nvPr/>
        </p:nvSpPr>
        <p:spPr>
          <a:xfrm>
            <a:off x="539552" y="2541097"/>
            <a:ext cx="2880320" cy="743887"/>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9" name="Ellipse 8"/>
          <p:cNvSpPr/>
          <p:nvPr/>
        </p:nvSpPr>
        <p:spPr>
          <a:xfrm>
            <a:off x="5220072" y="2681713"/>
            <a:ext cx="2880320" cy="743887"/>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924" t="9870" r="33538" b="13561"/>
          <a:stretch/>
        </p:blipFill>
        <p:spPr bwMode="auto">
          <a:xfrm>
            <a:off x="4860032" y="2401401"/>
            <a:ext cx="4017933" cy="52268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925" t="9142" r="34241" b="15828"/>
          <a:stretch/>
        </p:blipFill>
        <p:spPr bwMode="auto">
          <a:xfrm>
            <a:off x="323528" y="1432886"/>
            <a:ext cx="3816424" cy="54505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980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Rechtsgrundlagen</a:t>
            </a:r>
            <a:endParaRPr lang="de-CH" dirty="0"/>
          </a:p>
        </p:txBody>
      </p:sp>
      <p:sp>
        <p:nvSpPr>
          <p:cNvPr id="3" name="Inhaltsplatzhalter 2"/>
          <p:cNvSpPr>
            <a:spLocks noGrp="1"/>
          </p:cNvSpPr>
          <p:nvPr>
            <p:ph idx="1"/>
          </p:nvPr>
        </p:nvSpPr>
        <p:spPr/>
        <p:txBody>
          <a:bodyPr/>
          <a:lstStyle/>
          <a:p>
            <a:r>
              <a:rPr lang="de-CH" dirty="0" smtClean="0"/>
              <a:t>Kantonsverfassung (KV)</a:t>
            </a:r>
          </a:p>
          <a:p>
            <a:r>
              <a:rPr lang="de-CH" dirty="0" smtClean="0"/>
              <a:t>Gesetz über die Einwohnergemeinden (GG)</a:t>
            </a:r>
          </a:p>
          <a:p>
            <a:r>
              <a:rPr lang="de-CH" dirty="0" smtClean="0"/>
              <a:t>Verordnung über Finanzhaushalt der Gemeinden (</a:t>
            </a:r>
            <a:r>
              <a:rPr lang="de-CH" dirty="0" err="1" smtClean="0"/>
              <a:t>FiV</a:t>
            </a:r>
            <a:r>
              <a:rPr lang="de-CH" dirty="0" smtClean="0"/>
              <a:t>)</a:t>
            </a:r>
          </a:p>
          <a:p>
            <a:r>
              <a:rPr lang="de-CH" dirty="0" smtClean="0"/>
              <a:t>Gesetz über die Ortsbürgergemeinden (OGG)</a:t>
            </a:r>
          </a:p>
          <a:p>
            <a:r>
              <a:rPr lang="de-CH" dirty="0" smtClean="0"/>
              <a:t>Verordnung über die Forstreservefonds der Ortsbürgergemeinden (</a:t>
            </a:r>
            <a:r>
              <a:rPr lang="de-CH" dirty="0" err="1" smtClean="0"/>
              <a:t>FoV</a:t>
            </a:r>
            <a:r>
              <a:rPr lang="de-CH" dirty="0" smtClean="0"/>
              <a:t>)</a:t>
            </a:r>
          </a:p>
          <a:p>
            <a:r>
              <a:rPr lang="de-CH" dirty="0" smtClean="0"/>
              <a:t>Gesetz / Dekret / Verordnung über den Finanz- und Lastenausgleich </a:t>
            </a:r>
          </a:p>
          <a:p>
            <a:r>
              <a:rPr lang="de-CH" dirty="0" smtClean="0">
                <a:solidFill>
                  <a:srgbClr val="0070C0"/>
                </a:solidFill>
              </a:rPr>
              <a:t>Handbuch Rechnungswesen Gemeinden</a:t>
            </a:r>
            <a:endParaRPr lang="de-CH" dirty="0">
              <a:solidFill>
                <a:srgbClr val="0070C0"/>
              </a:solidFill>
            </a:endParaRPr>
          </a:p>
        </p:txBody>
      </p:sp>
      <p:sp>
        <p:nvSpPr>
          <p:cNvPr id="4" name="Foliennummernplatzhalter 3"/>
          <p:cNvSpPr>
            <a:spLocks noGrp="1"/>
          </p:cNvSpPr>
          <p:nvPr>
            <p:ph type="sldNum" sz="quarter" idx="11"/>
          </p:nvPr>
        </p:nvSpPr>
        <p:spPr/>
        <p:txBody>
          <a:bodyPr/>
          <a:lstStyle/>
          <a:p>
            <a:fld id="{87674F0A-37BA-4CE3-B1FD-DE57A7E2F2C6}" type="slidenum">
              <a:rPr lang="de-CH" smtClean="0"/>
              <a:pPr/>
              <a:t>11</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Haushaltsgrundsätze</a:t>
            </a:r>
            <a:endParaRPr lang="de-CH" dirty="0"/>
          </a:p>
        </p:txBody>
      </p:sp>
      <p:sp>
        <p:nvSpPr>
          <p:cNvPr id="3" name="Inhaltsplatzhalter 2"/>
          <p:cNvSpPr>
            <a:spLocks noGrp="1"/>
          </p:cNvSpPr>
          <p:nvPr>
            <p:ph idx="1"/>
          </p:nvPr>
        </p:nvSpPr>
        <p:spPr/>
        <p:txBody>
          <a:bodyPr/>
          <a:lstStyle/>
          <a:p>
            <a:r>
              <a:rPr lang="de-CH" dirty="0" smtClean="0"/>
              <a:t>Gesetzmässigkeit</a:t>
            </a:r>
          </a:p>
          <a:p>
            <a:r>
              <a:rPr lang="de-CH" dirty="0" smtClean="0"/>
              <a:t>Haushaltsgleichgewicht</a:t>
            </a:r>
          </a:p>
          <a:p>
            <a:r>
              <a:rPr lang="de-CH" dirty="0" smtClean="0"/>
              <a:t>Sparsamkeit</a:t>
            </a:r>
          </a:p>
          <a:p>
            <a:r>
              <a:rPr lang="de-CH" dirty="0" smtClean="0"/>
              <a:t>Dringlichkeit</a:t>
            </a:r>
          </a:p>
          <a:p>
            <a:r>
              <a:rPr lang="de-CH" dirty="0" smtClean="0"/>
              <a:t>Wirtschaftlichkeit</a:t>
            </a:r>
          </a:p>
          <a:p>
            <a:r>
              <a:rPr lang="de-CH" dirty="0" smtClean="0"/>
              <a:t>Verursacherprinzip / Vorteilsabgeltung</a:t>
            </a:r>
          </a:p>
          <a:p>
            <a:r>
              <a:rPr lang="de-CH" dirty="0" smtClean="0"/>
              <a:t>Zweckbindung</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12</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Grundsätze Rechnungslegung</a:t>
            </a:r>
            <a:endParaRPr lang="de-CH" dirty="0"/>
          </a:p>
        </p:txBody>
      </p:sp>
      <p:sp>
        <p:nvSpPr>
          <p:cNvPr id="3" name="Inhaltsplatzhalter 2"/>
          <p:cNvSpPr>
            <a:spLocks noGrp="1"/>
          </p:cNvSpPr>
          <p:nvPr>
            <p:ph idx="1"/>
          </p:nvPr>
        </p:nvSpPr>
        <p:spPr/>
        <p:txBody>
          <a:bodyPr/>
          <a:lstStyle/>
          <a:p>
            <a:r>
              <a:rPr lang="de-CH" dirty="0" err="1" smtClean="0"/>
              <a:t>Jährlichkeit</a:t>
            </a:r>
            <a:r>
              <a:rPr lang="de-CH" dirty="0" smtClean="0"/>
              <a:t> / Periodenabgrenzung</a:t>
            </a:r>
          </a:p>
          <a:p>
            <a:r>
              <a:rPr lang="de-CH" dirty="0" smtClean="0"/>
              <a:t>Spezifikation</a:t>
            </a:r>
          </a:p>
          <a:p>
            <a:r>
              <a:rPr lang="de-CH" dirty="0" smtClean="0"/>
              <a:t>Vollständigkeit</a:t>
            </a:r>
          </a:p>
          <a:p>
            <a:r>
              <a:rPr lang="de-CH" dirty="0" smtClean="0"/>
              <a:t>Vergleichbarkeit</a:t>
            </a:r>
          </a:p>
          <a:p>
            <a:r>
              <a:rPr lang="de-CH" dirty="0" smtClean="0"/>
              <a:t>Bruttodarstellung</a:t>
            </a:r>
          </a:p>
          <a:p>
            <a:r>
              <a:rPr lang="de-CH" dirty="0" smtClean="0"/>
              <a:t>Wesentlichkeit</a:t>
            </a:r>
          </a:p>
          <a:p>
            <a:r>
              <a:rPr lang="de-CH" dirty="0" smtClean="0"/>
              <a:t>Richtigkeit / Rechtzeitigkeit / Nachprüfbarkeit</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60350" y="1334863"/>
            <a:ext cx="8229600" cy="778793"/>
          </a:xfrm>
        </p:spPr>
        <p:txBody>
          <a:bodyPr/>
          <a:lstStyle/>
          <a:p>
            <a:pPr eaLnBrk="1" hangingPunct="1"/>
            <a:r>
              <a:rPr lang="de-CH" dirty="0" smtClean="0">
                <a:solidFill>
                  <a:schemeClr val="tx1"/>
                </a:solidFill>
              </a:rPr>
              <a:t>HRM2 – Aufbau/Anforderungen</a:t>
            </a:r>
            <a:endParaRPr lang="de-DE" dirty="0" smtClean="0">
              <a:solidFill>
                <a:schemeClr val="tx1"/>
              </a:solidFill>
            </a:endParaRPr>
          </a:p>
        </p:txBody>
      </p:sp>
      <p:sp>
        <p:nvSpPr>
          <p:cNvPr id="60419" name="Rectangle 3"/>
          <p:cNvSpPr>
            <a:spLocks noChangeArrowheads="1"/>
          </p:cNvSpPr>
          <p:nvPr/>
        </p:nvSpPr>
        <p:spPr bwMode="auto">
          <a:xfrm>
            <a:off x="287338" y="3221732"/>
            <a:ext cx="8135937" cy="2522537"/>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8575">
            <a:solidFill>
              <a:srgbClr val="000000"/>
            </a:solidFill>
            <a:miter lim="800000"/>
            <a:headEnd/>
            <a:tailEnd/>
          </a:ln>
          <a:effectLst/>
        </p:spPr>
        <p:txBody>
          <a:bodyPr wrap="none" lIns="91436" tIns="45718" rIns="91436" bIns="45718" anchor="ctr"/>
          <a:lstStyle/>
          <a:p>
            <a:pPr algn="ctr">
              <a:defRPr/>
            </a:pPr>
            <a:endParaRPr lang="de-DE" sz="1800" b="0">
              <a:solidFill>
                <a:schemeClr val="tx1"/>
              </a:solidFill>
              <a:latin typeface="Arial" pitchFamily="34" charset="0"/>
              <a:cs typeface="Arial" pitchFamily="34" charset="0"/>
            </a:endParaRPr>
          </a:p>
        </p:txBody>
      </p:sp>
      <p:sp>
        <p:nvSpPr>
          <p:cNvPr id="60420" name="Rectangle 4"/>
          <p:cNvSpPr>
            <a:spLocks noChangeArrowheads="1"/>
          </p:cNvSpPr>
          <p:nvPr/>
        </p:nvSpPr>
        <p:spPr bwMode="auto">
          <a:xfrm>
            <a:off x="357188" y="2288282"/>
            <a:ext cx="2540000" cy="646112"/>
          </a:xfrm>
          <a:prstGeom prst="rect">
            <a:avLst/>
          </a:prstGeom>
          <a:solidFill>
            <a:srgbClr val="EEE8E5"/>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Bilanz</a:t>
            </a:r>
            <a:endParaRPr lang="de-DE" sz="1800" b="0">
              <a:solidFill>
                <a:schemeClr val="tx1"/>
              </a:solidFill>
              <a:latin typeface="Arial" pitchFamily="34" charset="0"/>
              <a:cs typeface="Arial" pitchFamily="34" charset="0"/>
            </a:endParaRPr>
          </a:p>
        </p:txBody>
      </p:sp>
      <p:sp>
        <p:nvSpPr>
          <p:cNvPr id="60421" name="Rectangle 5"/>
          <p:cNvSpPr>
            <a:spLocks noChangeArrowheads="1"/>
          </p:cNvSpPr>
          <p:nvPr/>
        </p:nvSpPr>
        <p:spPr bwMode="auto">
          <a:xfrm>
            <a:off x="395288" y="3494782"/>
            <a:ext cx="2520950" cy="647700"/>
          </a:xfrm>
          <a:prstGeom prst="rect">
            <a:avLst/>
          </a:prstGeom>
          <a:solidFill>
            <a:srgbClr val="EEE8E5"/>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Eigenkapitalnachweis</a:t>
            </a:r>
            <a:endParaRPr lang="de-DE" sz="1800" b="0">
              <a:solidFill>
                <a:schemeClr val="tx1"/>
              </a:solidFill>
              <a:latin typeface="Arial" pitchFamily="34" charset="0"/>
              <a:cs typeface="Arial" pitchFamily="34" charset="0"/>
            </a:endParaRPr>
          </a:p>
        </p:txBody>
      </p:sp>
      <p:sp>
        <p:nvSpPr>
          <p:cNvPr id="60422" name="Rectangle 6"/>
          <p:cNvSpPr>
            <a:spLocks noChangeArrowheads="1"/>
          </p:cNvSpPr>
          <p:nvPr/>
        </p:nvSpPr>
        <p:spPr bwMode="auto">
          <a:xfrm>
            <a:off x="3167063" y="2288282"/>
            <a:ext cx="2590800" cy="646112"/>
          </a:xfrm>
          <a:prstGeom prst="rect">
            <a:avLst/>
          </a:prstGeom>
          <a:solidFill>
            <a:srgbClr val="ED1A3B"/>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Erfolgsrechnung </a:t>
            </a:r>
            <a:endParaRPr lang="de-DE" sz="1800" b="0">
              <a:solidFill>
                <a:schemeClr val="tx1"/>
              </a:solidFill>
              <a:latin typeface="Arial" pitchFamily="34" charset="0"/>
              <a:cs typeface="Arial" pitchFamily="34" charset="0"/>
            </a:endParaRPr>
          </a:p>
        </p:txBody>
      </p:sp>
      <p:sp>
        <p:nvSpPr>
          <p:cNvPr id="60423" name="Rectangle 7"/>
          <p:cNvSpPr>
            <a:spLocks noChangeArrowheads="1"/>
          </p:cNvSpPr>
          <p:nvPr/>
        </p:nvSpPr>
        <p:spPr bwMode="auto">
          <a:xfrm>
            <a:off x="5902325" y="2288282"/>
            <a:ext cx="2520950" cy="646112"/>
          </a:xfrm>
          <a:prstGeom prst="rect">
            <a:avLst/>
          </a:prstGeom>
          <a:solidFill>
            <a:srgbClr val="62CAE3"/>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Investitionsrechnung</a:t>
            </a:r>
            <a:endParaRPr lang="de-DE" sz="1800" b="0">
              <a:solidFill>
                <a:schemeClr val="tx1"/>
              </a:solidFill>
              <a:latin typeface="Arial" pitchFamily="34" charset="0"/>
              <a:cs typeface="Arial" pitchFamily="34" charset="0"/>
            </a:endParaRPr>
          </a:p>
        </p:txBody>
      </p:sp>
      <p:sp>
        <p:nvSpPr>
          <p:cNvPr id="60424" name="Rectangle 8"/>
          <p:cNvSpPr>
            <a:spLocks noChangeArrowheads="1"/>
          </p:cNvSpPr>
          <p:nvPr/>
        </p:nvSpPr>
        <p:spPr bwMode="auto">
          <a:xfrm>
            <a:off x="4676775" y="4736207"/>
            <a:ext cx="2519363" cy="647700"/>
          </a:xfrm>
          <a:prstGeom prst="rect">
            <a:avLst/>
          </a:prstGeom>
          <a:solidFill>
            <a:schemeClr val="hlink"/>
          </a:solidFill>
          <a:ln w="28575">
            <a:solidFill>
              <a:srgbClr val="000000"/>
            </a:solidFill>
            <a:miter lim="800000"/>
            <a:headEnd/>
            <a:tailEnd/>
          </a:ln>
          <a:effectLst/>
        </p:spPr>
        <p:txBody>
          <a:bodyPr wrap="none" lIns="91436" tIns="45718" rIns="91436" bIns="45718" anchor="ctr"/>
          <a:lstStyle/>
          <a:p>
            <a:pPr algn="ctr"/>
            <a:r>
              <a:rPr lang="de-CH" sz="1800" b="0" dirty="0">
                <a:solidFill>
                  <a:schemeClr val="bg1"/>
                </a:solidFill>
                <a:latin typeface="Arial" pitchFamily="34" charset="0"/>
                <a:cs typeface="Arial" pitchFamily="34" charset="0"/>
              </a:rPr>
              <a:t>Geldflussrechnung</a:t>
            </a:r>
            <a:endParaRPr lang="de-DE" sz="1800" b="0" dirty="0">
              <a:solidFill>
                <a:schemeClr val="bg1"/>
              </a:solidFill>
              <a:latin typeface="Arial" pitchFamily="34" charset="0"/>
              <a:cs typeface="Arial" pitchFamily="34" charset="0"/>
            </a:endParaRPr>
          </a:p>
        </p:txBody>
      </p:sp>
      <p:sp>
        <p:nvSpPr>
          <p:cNvPr id="60425" name="Rectangle 9"/>
          <p:cNvSpPr>
            <a:spLocks noChangeArrowheads="1"/>
          </p:cNvSpPr>
          <p:nvPr/>
        </p:nvSpPr>
        <p:spPr bwMode="auto">
          <a:xfrm>
            <a:off x="404813" y="5002907"/>
            <a:ext cx="2517775" cy="647700"/>
          </a:xfrm>
          <a:prstGeom prst="rect">
            <a:avLst/>
          </a:prstGeom>
          <a:solidFill>
            <a:srgbClr val="EEE8E5"/>
          </a:solidFill>
          <a:ln w="28575">
            <a:solidFill>
              <a:srgbClr val="000000"/>
            </a:solidFill>
            <a:miter lim="800000"/>
            <a:headEnd/>
            <a:tailEnd/>
          </a:ln>
          <a:effectLst/>
        </p:spPr>
        <p:txBody>
          <a:bodyPr wrap="none" lIns="91436" tIns="45718" rIns="91436" bIns="45718" anchor="ctr"/>
          <a:lstStyle/>
          <a:p>
            <a:pPr algn="ctr"/>
            <a:r>
              <a:rPr lang="de-CH" sz="1800" b="0" dirty="0">
                <a:solidFill>
                  <a:schemeClr val="tx1"/>
                </a:solidFill>
                <a:latin typeface="Arial" pitchFamily="34" charset="0"/>
                <a:cs typeface="Arial" pitchFamily="34" charset="0"/>
              </a:rPr>
              <a:t>Anhang zur </a:t>
            </a:r>
            <a:r>
              <a:rPr lang="de-CH" sz="1800" b="0" dirty="0" smtClean="0">
                <a:solidFill>
                  <a:schemeClr val="tx1"/>
                </a:solidFill>
                <a:latin typeface="Arial" pitchFamily="34" charset="0"/>
                <a:cs typeface="Arial" pitchFamily="34" charset="0"/>
              </a:rPr>
              <a:t>Jahres-</a:t>
            </a:r>
            <a:br>
              <a:rPr lang="de-CH" sz="1800" b="0" dirty="0" smtClean="0">
                <a:solidFill>
                  <a:schemeClr val="tx1"/>
                </a:solidFill>
                <a:latin typeface="Arial" pitchFamily="34" charset="0"/>
                <a:cs typeface="Arial" pitchFamily="34" charset="0"/>
              </a:rPr>
            </a:br>
            <a:r>
              <a:rPr lang="de-CH" sz="1800" b="0" dirty="0" err="1" smtClean="0">
                <a:solidFill>
                  <a:schemeClr val="tx1"/>
                </a:solidFill>
                <a:latin typeface="Arial" pitchFamily="34" charset="0"/>
                <a:cs typeface="Arial" pitchFamily="34" charset="0"/>
              </a:rPr>
              <a:t>rechnung</a:t>
            </a:r>
            <a:endParaRPr lang="de-DE" sz="1800" b="0" dirty="0">
              <a:solidFill>
                <a:schemeClr val="tx1"/>
              </a:solidFill>
              <a:latin typeface="Arial" pitchFamily="34" charset="0"/>
              <a:cs typeface="Arial" pitchFamily="34" charset="0"/>
            </a:endParaRPr>
          </a:p>
        </p:txBody>
      </p:sp>
      <p:sp>
        <p:nvSpPr>
          <p:cNvPr id="60426" name="Line 10"/>
          <p:cNvSpPr>
            <a:spLocks noChangeShapeType="1"/>
          </p:cNvSpPr>
          <p:nvPr/>
        </p:nvSpPr>
        <p:spPr bwMode="auto">
          <a:xfrm>
            <a:off x="1582738" y="3080444"/>
            <a:ext cx="0" cy="287338"/>
          </a:xfrm>
          <a:prstGeom prst="line">
            <a:avLst/>
          </a:prstGeom>
          <a:noFill/>
          <a:ln w="28575">
            <a:solidFill>
              <a:srgbClr val="000000"/>
            </a:solidFill>
            <a:round/>
            <a:headEnd/>
            <a:tailEnd type="triangle" w="med" len="med"/>
          </a:ln>
          <a:effectLst/>
        </p:spPr>
        <p:txBody>
          <a:bodyPr/>
          <a:lstStyle/>
          <a:p>
            <a:pPr>
              <a:defRPr/>
            </a:pPr>
            <a:endParaRPr lang="de-DE">
              <a:latin typeface="Arial" pitchFamily="34" charset="0"/>
              <a:cs typeface="Arial" pitchFamily="34" charset="0"/>
            </a:endParaRPr>
          </a:p>
        </p:txBody>
      </p:sp>
      <p:sp>
        <p:nvSpPr>
          <p:cNvPr id="60427" name="Line 11"/>
          <p:cNvSpPr>
            <a:spLocks noChangeShapeType="1"/>
          </p:cNvSpPr>
          <p:nvPr/>
        </p:nvSpPr>
        <p:spPr bwMode="auto">
          <a:xfrm flipH="1">
            <a:off x="5324475" y="4302819"/>
            <a:ext cx="1588" cy="287338"/>
          </a:xfrm>
          <a:prstGeom prst="line">
            <a:avLst/>
          </a:prstGeom>
          <a:noFill/>
          <a:ln w="28575">
            <a:solidFill>
              <a:srgbClr val="000000"/>
            </a:solidFill>
            <a:round/>
            <a:headEnd/>
            <a:tailEnd type="triangle" w="med" len="med"/>
          </a:ln>
          <a:effectLst/>
        </p:spPr>
        <p:txBody>
          <a:bodyPr/>
          <a:lstStyle/>
          <a:p>
            <a:pPr>
              <a:defRPr/>
            </a:pPr>
            <a:endParaRPr lang="de-DE">
              <a:latin typeface="Arial" pitchFamily="34" charset="0"/>
              <a:cs typeface="Arial" pitchFamily="34" charset="0"/>
            </a:endParaRPr>
          </a:p>
        </p:txBody>
      </p:sp>
      <p:sp>
        <p:nvSpPr>
          <p:cNvPr id="60428" name="Line 12"/>
          <p:cNvSpPr>
            <a:spLocks noChangeShapeType="1"/>
          </p:cNvSpPr>
          <p:nvPr/>
        </p:nvSpPr>
        <p:spPr bwMode="auto">
          <a:xfrm flipH="1">
            <a:off x="6621463" y="3080444"/>
            <a:ext cx="0" cy="1509713"/>
          </a:xfrm>
          <a:prstGeom prst="line">
            <a:avLst/>
          </a:prstGeom>
          <a:noFill/>
          <a:ln w="28575">
            <a:solidFill>
              <a:srgbClr val="000000"/>
            </a:solidFill>
            <a:round/>
            <a:headEnd/>
            <a:tailEnd type="triangle" w="med" len="med"/>
          </a:ln>
          <a:effectLst/>
        </p:spPr>
        <p:txBody>
          <a:bodyPr/>
          <a:lstStyle/>
          <a:p>
            <a:pPr>
              <a:defRPr/>
            </a:pPr>
            <a:endParaRPr lang="de-DE">
              <a:latin typeface="Arial" pitchFamily="34" charset="0"/>
              <a:cs typeface="Arial" pitchFamily="34" charset="0"/>
            </a:endParaRPr>
          </a:p>
        </p:txBody>
      </p:sp>
      <p:sp>
        <p:nvSpPr>
          <p:cNvPr id="60429" name="Rectangle 13"/>
          <p:cNvSpPr>
            <a:spLocks noChangeArrowheads="1"/>
          </p:cNvSpPr>
          <p:nvPr/>
        </p:nvSpPr>
        <p:spPr bwMode="auto">
          <a:xfrm>
            <a:off x="3155950" y="3512244"/>
            <a:ext cx="2643188" cy="647700"/>
          </a:xfrm>
          <a:prstGeom prst="rect">
            <a:avLst/>
          </a:prstGeom>
          <a:solidFill>
            <a:srgbClr val="ED1A3B"/>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Gestufter Erfolgsausweis</a:t>
            </a:r>
            <a:endParaRPr lang="de-DE" sz="1800" b="0">
              <a:solidFill>
                <a:schemeClr val="tx1"/>
              </a:solidFill>
              <a:latin typeface="Arial" pitchFamily="34" charset="0"/>
              <a:cs typeface="Arial" pitchFamily="34" charset="0"/>
            </a:endParaRPr>
          </a:p>
        </p:txBody>
      </p:sp>
      <p:sp>
        <p:nvSpPr>
          <p:cNvPr id="60430" name="Line 14"/>
          <p:cNvSpPr>
            <a:spLocks noChangeShapeType="1"/>
          </p:cNvSpPr>
          <p:nvPr/>
        </p:nvSpPr>
        <p:spPr bwMode="auto">
          <a:xfrm>
            <a:off x="4462463" y="3080444"/>
            <a:ext cx="0" cy="287338"/>
          </a:xfrm>
          <a:prstGeom prst="line">
            <a:avLst/>
          </a:prstGeom>
          <a:noFill/>
          <a:ln w="28575">
            <a:solidFill>
              <a:srgbClr val="000000"/>
            </a:solidFill>
            <a:round/>
            <a:headEnd/>
            <a:tailEnd type="triangle" w="med" len="med"/>
          </a:ln>
          <a:effectLst/>
        </p:spPr>
        <p:txBody>
          <a:bodyPr/>
          <a:lstStyle/>
          <a:p>
            <a:pPr>
              <a:defRPr/>
            </a:pPr>
            <a:endParaRPr lang="de-DE">
              <a:latin typeface="Arial" pitchFamily="34" charset="0"/>
              <a:cs typeface="Arial" pitchFamily="34" charset="0"/>
            </a:endParaRPr>
          </a:p>
        </p:txBody>
      </p:sp>
      <p:sp>
        <p:nvSpPr>
          <p:cNvPr id="60431" name="Rectangle 15"/>
          <p:cNvSpPr>
            <a:spLocks noChangeArrowheads="1"/>
          </p:cNvSpPr>
          <p:nvPr/>
        </p:nvSpPr>
        <p:spPr bwMode="auto">
          <a:xfrm>
            <a:off x="390525" y="4253607"/>
            <a:ext cx="2519363" cy="647700"/>
          </a:xfrm>
          <a:prstGeom prst="rect">
            <a:avLst/>
          </a:prstGeom>
          <a:solidFill>
            <a:srgbClr val="EEE8E5"/>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Anlagebuchhaltung</a:t>
            </a:r>
            <a:endParaRPr lang="de-DE" sz="1800" b="0">
              <a:solidFill>
                <a:schemeClr val="tx1"/>
              </a:solidFill>
              <a:latin typeface="Arial" pitchFamily="34" charset="0"/>
              <a:cs typeface="Arial" pitchFamily="34" charset="0"/>
            </a:endParaRPr>
          </a:p>
        </p:txBody>
      </p:sp>
      <p:sp>
        <p:nvSpPr>
          <p:cNvPr id="60432" name="WordArt 16"/>
          <p:cNvSpPr>
            <a:spLocks noChangeArrowheads="1" noChangeShapeType="1" noTextEdit="1"/>
          </p:cNvSpPr>
          <p:nvPr/>
        </p:nvSpPr>
        <p:spPr bwMode="auto">
          <a:xfrm>
            <a:off x="6767513" y="3655119"/>
            <a:ext cx="1466850" cy="647700"/>
          </a:xfrm>
          <a:prstGeom prst="rect">
            <a:avLst/>
          </a:prstGeom>
        </p:spPr>
        <p:txBody>
          <a:bodyPr wrap="none" fromWordArt="1">
            <a:prstTxWarp prst="textPlain">
              <a:avLst>
                <a:gd name="adj" fmla="val 50000"/>
              </a:avLst>
            </a:prstTxWarp>
          </a:bodyPr>
          <a:lstStyle/>
          <a:p>
            <a:pPr algn="ctr"/>
            <a:r>
              <a:rPr lang="de-CH" sz="3600" kern="10" dirty="0">
                <a:ln w="9525">
                  <a:solidFill>
                    <a:srgbClr val="000000"/>
                  </a:solidFill>
                  <a:round/>
                  <a:headEnd/>
                  <a:tailEnd/>
                </a:ln>
                <a:solidFill>
                  <a:srgbClr val="FFFFFF"/>
                </a:solidFill>
                <a:latin typeface="Arial" pitchFamily="34" charset="0"/>
                <a:ea typeface="+mj-lt"/>
                <a:cs typeface="Arial" pitchFamily="34" charset="0"/>
              </a:rPr>
              <a:t>HRM2</a:t>
            </a:r>
          </a:p>
        </p:txBody>
      </p:sp>
    </p:spTree>
    <p:extLst>
      <p:ext uri="{BB962C8B-B14F-4D97-AF65-F5344CB8AC3E}">
        <p14:creationId xmlns:p14="http://schemas.microsoft.com/office/powerpoint/2010/main" val="2692578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 calcmode="lin" valueType="num">
                                      <p:cBhvr additive="base">
                                        <p:cTn id="7" dur="500" fill="hold"/>
                                        <p:tgtEl>
                                          <p:spTgt spid="60419"/>
                                        </p:tgtEl>
                                        <p:attrNameLst>
                                          <p:attrName>ppt_x</p:attrName>
                                        </p:attrNameLst>
                                      </p:cBhvr>
                                      <p:tavLst>
                                        <p:tav tm="0">
                                          <p:val>
                                            <p:strVal val="#ppt_x"/>
                                          </p:val>
                                        </p:tav>
                                        <p:tav tm="100000">
                                          <p:val>
                                            <p:strVal val="#ppt_x"/>
                                          </p:val>
                                        </p:tav>
                                      </p:tavLst>
                                    </p:anim>
                                    <p:anim calcmode="lin" valueType="num">
                                      <p:cBhvr additive="base">
                                        <p:cTn id="8" dur="500" fill="hold"/>
                                        <p:tgtEl>
                                          <p:spTgt spid="604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0421"/>
                                        </p:tgtEl>
                                        <p:attrNameLst>
                                          <p:attrName>style.visibility</p:attrName>
                                        </p:attrNameLst>
                                      </p:cBhvr>
                                      <p:to>
                                        <p:strVal val="visible"/>
                                      </p:to>
                                    </p:set>
                                    <p:anim calcmode="lin" valueType="num">
                                      <p:cBhvr additive="base">
                                        <p:cTn id="11" dur="500" fill="hold"/>
                                        <p:tgtEl>
                                          <p:spTgt spid="60421"/>
                                        </p:tgtEl>
                                        <p:attrNameLst>
                                          <p:attrName>ppt_x</p:attrName>
                                        </p:attrNameLst>
                                      </p:cBhvr>
                                      <p:tavLst>
                                        <p:tav tm="0">
                                          <p:val>
                                            <p:strVal val="#ppt_x"/>
                                          </p:val>
                                        </p:tav>
                                        <p:tav tm="100000">
                                          <p:val>
                                            <p:strVal val="#ppt_x"/>
                                          </p:val>
                                        </p:tav>
                                      </p:tavLst>
                                    </p:anim>
                                    <p:anim calcmode="lin" valueType="num">
                                      <p:cBhvr additive="base">
                                        <p:cTn id="12" dur="500" fill="hold"/>
                                        <p:tgtEl>
                                          <p:spTgt spid="604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0424"/>
                                        </p:tgtEl>
                                        <p:attrNameLst>
                                          <p:attrName>style.visibility</p:attrName>
                                        </p:attrNameLst>
                                      </p:cBhvr>
                                      <p:to>
                                        <p:strVal val="visible"/>
                                      </p:to>
                                    </p:set>
                                    <p:anim calcmode="lin" valueType="num">
                                      <p:cBhvr additive="base">
                                        <p:cTn id="15" dur="500" fill="hold"/>
                                        <p:tgtEl>
                                          <p:spTgt spid="60424"/>
                                        </p:tgtEl>
                                        <p:attrNameLst>
                                          <p:attrName>ppt_x</p:attrName>
                                        </p:attrNameLst>
                                      </p:cBhvr>
                                      <p:tavLst>
                                        <p:tav tm="0">
                                          <p:val>
                                            <p:strVal val="#ppt_x"/>
                                          </p:val>
                                        </p:tav>
                                        <p:tav tm="100000">
                                          <p:val>
                                            <p:strVal val="#ppt_x"/>
                                          </p:val>
                                        </p:tav>
                                      </p:tavLst>
                                    </p:anim>
                                    <p:anim calcmode="lin" valueType="num">
                                      <p:cBhvr additive="base">
                                        <p:cTn id="16" dur="500" fill="hold"/>
                                        <p:tgtEl>
                                          <p:spTgt spid="604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0425"/>
                                        </p:tgtEl>
                                        <p:attrNameLst>
                                          <p:attrName>style.visibility</p:attrName>
                                        </p:attrNameLst>
                                      </p:cBhvr>
                                      <p:to>
                                        <p:strVal val="visible"/>
                                      </p:to>
                                    </p:set>
                                    <p:anim calcmode="lin" valueType="num">
                                      <p:cBhvr additive="base">
                                        <p:cTn id="19" dur="500" fill="hold"/>
                                        <p:tgtEl>
                                          <p:spTgt spid="60425"/>
                                        </p:tgtEl>
                                        <p:attrNameLst>
                                          <p:attrName>ppt_x</p:attrName>
                                        </p:attrNameLst>
                                      </p:cBhvr>
                                      <p:tavLst>
                                        <p:tav tm="0">
                                          <p:val>
                                            <p:strVal val="#ppt_x"/>
                                          </p:val>
                                        </p:tav>
                                        <p:tav tm="100000">
                                          <p:val>
                                            <p:strVal val="#ppt_x"/>
                                          </p:val>
                                        </p:tav>
                                      </p:tavLst>
                                    </p:anim>
                                    <p:anim calcmode="lin" valueType="num">
                                      <p:cBhvr additive="base">
                                        <p:cTn id="20" dur="500" fill="hold"/>
                                        <p:tgtEl>
                                          <p:spTgt spid="6042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0426"/>
                                        </p:tgtEl>
                                        <p:attrNameLst>
                                          <p:attrName>style.visibility</p:attrName>
                                        </p:attrNameLst>
                                      </p:cBhvr>
                                      <p:to>
                                        <p:strVal val="visible"/>
                                      </p:to>
                                    </p:set>
                                    <p:anim calcmode="lin" valueType="num">
                                      <p:cBhvr additive="base">
                                        <p:cTn id="23" dur="500" fill="hold"/>
                                        <p:tgtEl>
                                          <p:spTgt spid="60426"/>
                                        </p:tgtEl>
                                        <p:attrNameLst>
                                          <p:attrName>ppt_x</p:attrName>
                                        </p:attrNameLst>
                                      </p:cBhvr>
                                      <p:tavLst>
                                        <p:tav tm="0">
                                          <p:val>
                                            <p:strVal val="#ppt_x"/>
                                          </p:val>
                                        </p:tav>
                                        <p:tav tm="100000">
                                          <p:val>
                                            <p:strVal val="#ppt_x"/>
                                          </p:val>
                                        </p:tav>
                                      </p:tavLst>
                                    </p:anim>
                                    <p:anim calcmode="lin" valueType="num">
                                      <p:cBhvr additive="base">
                                        <p:cTn id="24" dur="500" fill="hold"/>
                                        <p:tgtEl>
                                          <p:spTgt spid="604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0427"/>
                                        </p:tgtEl>
                                        <p:attrNameLst>
                                          <p:attrName>style.visibility</p:attrName>
                                        </p:attrNameLst>
                                      </p:cBhvr>
                                      <p:to>
                                        <p:strVal val="visible"/>
                                      </p:to>
                                    </p:set>
                                    <p:anim calcmode="lin" valueType="num">
                                      <p:cBhvr additive="base">
                                        <p:cTn id="27" dur="500" fill="hold"/>
                                        <p:tgtEl>
                                          <p:spTgt spid="60427"/>
                                        </p:tgtEl>
                                        <p:attrNameLst>
                                          <p:attrName>ppt_x</p:attrName>
                                        </p:attrNameLst>
                                      </p:cBhvr>
                                      <p:tavLst>
                                        <p:tav tm="0">
                                          <p:val>
                                            <p:strVal val="#ppt_x"/>
                                          </p:val>
                                        </p:tav>
                                        <p:tav tm="100000">
                                          <p:val>
                                            <p:strVal val="#ppt_x"/>
                                          </p:val>
                                        </p:tav>
                                      </p:tavLst>
                                    </p:anim>
                                    <p:anim calcmode="lin" valueType="num">
                                      <p:cBhvr additive="base">
                                        <p:cTn id="28" dur="500" fill="hold"/>
                                        <p:tgtEl>
                                          <p:spTgt spid="6042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0428"/>
                                        </p:tgtEl>
                                        <p:attrNameLst>
                                          <p:attrName>style.visibility</p:attrName>
                                        </p:attrNameLst>
                                      </p:cBhvr>
                                      <p:to>
                                        <p:strVal val="visible"/>
                                      </p:to>
                                    </p:set>
                                    <p:anim calcmode="lin" valueType="num">
                                      <p:cBhvr additive="base">
                                        <p:cTn id="31" dur="500" fill="hold"/>
                                        <p:tgtEl>
                                          <p:spTgt spid="60428"/>
                                        </p:tgtEl>
                                        <p:attrNameLst>
                                          <p:attrName>ppt_x</p:attrName>
                                        </p:attrNameLst>
                                      </p:cBhvr>
                                      <p:tavLst>
                                        <p:tav tm="0">
                                          <p:val>
                                            <p:strVal val="#ppt_x"/>
                                          </p:val>
                                        </p:tav>
                                        <p:tav tm="100000">
                                          <p:val>
                                            <p:strVal val="#ppt_x"/>
                                          </p:val>
                                        </p:tav>
                                      </p:tavLst>
                                    </p:anim>
                                    <p:anim calcmode="lin" valueType="num">
                                      <p:cBhvr additive="base">
                                        <p:cTn id="32" dur="500" fill="hold"/>
                                        <p:tgtEl>
                                          <p:spTgt spid="604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0429"/>
                                        </p:tgtEl>
                                        <p:attrNameLst>
                                          <p:attrName>style.visibility</p:attrName>
                                        </p:attrNameLst>
                                      </p:cBhvr>
                                      <p:to>
                                        <p:strVal val="visible"/>
                                      </p:to>
                                    </p:set>
                                    <p:anim calcmode="lin" valueType="num">
                                      <p:cBhvr additive="base">
                                        <p:cTn id="35" dur="500" fill="hold"/>
                                        <p:tgtEl>
                                          <p:spTgt spid="60429"/>
                                        </p:tgtEl>
                                        <p:attrNameLst>
                                          <p:attrName>ppt_x</p:attrName>
                                        </p:attrNameLst>
                                      </p:cBhvr>
                                      <p:tavLst>
                                        <p:tav tm="0">
                                          <p:val>
                                            <p:strVal val="#ppt_x"/>
                                          </p:val>
                                        </p:tav>
                                        <p:tav tm="100000">
                                          <p:val>
                                            <p:strVal val="#ppt_x"/>
                                          </p:val>
                                        </p:tav>
                                      </p:tavLst>
                                    </p:anim>
                                    <p:anim calcmode="lin" valueType="num">
                                      <p:cBhvr additive="base">
                                        <p:cTn id="36" dur="500" fill="hold"/>
                                        <p:tgtEl>
                                          <p:spTgt spid="6042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0430"/>
                                        </p:tgtEl>
                                        <p:attrNameLst>
                                          <p:attrName>style.visibility</p:attrName>
                                        </p:attrNameLst>
                                      </p:cBhvr>
                                      <p:to>
                                        <p:strVal val="visible"/>
                                      </p:to>
                                    </p:set>
                                    <p:anim calcmode="lin" valueType="num">
                                      <p:cBhvr additive="base">
                                        <p:cTn id="39" dur="500" fill="hold"/>
                                        <p:tgtEl>
                                          <p:spTgt spid="60430"/>
                                        </p:tgtEl>
                                        <p:attrNameLst>
                                          <p:attrName>ppt_x</p:attrName>
                                        </p:attrNameLst>
                                      </p:cBhvr>
                                      <p:tavLst>
                                        <p:tav tm="0">
                                          <p:val>
                                            <p:strVal val="#ppt_x"/>
                                          </p:val>
                                        </p:tav>
                                        <p:tav tm="100000">
                                          <p:val>
                                            <p:strVal val="#ppt_x"/>
                                          </p:val>
                                        </p:tav>
                                      </p:tavLst>
                                    </p:anim>
                                    <p:anim calcmode="lin" valueType="num">
                                      <p:cBhvr additive="base">
                                        <p:cTn id="40" dur="500" fill="hold"/>
                                        <p:tgtEl>
                                          <p:spTgt spid="6043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0431"/>
                                        </p:tgtEl>
                                        <p:attrNameLst>
                                          <p:attrName>style.visibility</p:attrName>
                                        </p:attrNameLst>
                                      </p:cBhvr>
                                      <p:to>
                                        <p:strVal val="visible"/>
                                      </p:to>
                                    </p:set>
                                    <p:anim calcmode="lin" valueType="num">
                                      <p:cBhvr additive="base">
                                        <p:cTn id="43" dur="500" fill="hold"/>
                                        <p:tgtEl>
                                          <p:spTgt spid="60431"/>
                                        </p:tgtEl>
                                        <p:attrNameLst>
                                          <p:attrName>ppt_x</p:attrName>
                                        </p:attrNameLst>
                                      </p:cBhvr>
                                      <p:tavLst>
                                        <p:tav tm="0">
                                          <p:val>
                                            <p:strVal val="#ppt_x"/>
                                          </p:val>
                                        </p:tav>
                                        <p:tav tm="100000">
                                          <p:val>
                                            <p:strVal val="#ppt_x"/>
                                          </p:val>
                                        </p:tav>
                                      </p:tavLst>
                                    </p:anim>
                                    <p:anim calcmode="lin" valueType="num">
                                      <p:cBhvr additive="base">
                                        <p:cTn id="44" dur="500" fill="hold"/>
                                        <p:tgtEl>
                                          <p:spTgt spid="604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0432"/>
                                        </p:tgtEl>
                                        <p:attrNameLst>
                                          <p:attrName>style.visibility</p:attrName>
                                        </p:attrNameLst>
                                      </p:cBhvr>
                                      <p:to>
                                        <p:strVal val="visible"/>
                                      </p:to>
                                    </p:set>
                                    <p:anim calcmode="lin" valueType="num">
                                      <p:cBhvr additive="base">
                                        <p:cTn id="47" dur="500" fill="hold"/>
                                        <p:tgtEl>
                                          <p:spTgt spid="60432"/>
                                        </p:tgtEl>
                                        <p:attrNameLst>
                                          <p:attrName>ppt_x</p:attrName>
                                        </p:attrNameLst>
                                      </p:cBhvr>
                                      <p:tavLst>
                                        <p:tav tm="0">
                                          <p:val>
                                            <p:strVal val="#ppt_x"/>
                                          </p:val>
                                        </p:tav>
                                        <p:tav tm="100000">
                                          <p:val>
                                            <p:strVal val="#ppt_x"/>
                                          </p:val>
                                        </p:tav>
                                      </p:tavLst>
                                    </p:anim>
                                    <p:anim calcmode="lin" valueType="num">
                                      <p:cBhvr additive="base">
                                        <p:cTn id="48" dur="500" fill="hold"/>
                                        <p:tgtEl>
                                          <p:spTgt spid="604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nimBg="1"/>
      <p:bldP spid="60421" grpId="0" animBg="1"/>
      <p:bldP spid="60424" grpId="0" animBg="1"/>
      <p:bldP spid="60425" grpId="0" animBg="1"/>
      <p:bldP spid="60429" grpId="0" animBg="1"/>
      <p:bldP spid="60431" grpId="0" animBg="1"/>
      <p:bldP spid="6043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de-CH" dirty="0" smtClean="0"/>
              <a:t>Erfolgsrechnung</a:t>
            </a:r>
            <a:endParaRPr lang="de-CH" dirty="0"/>
          </a:p>
        </p:txBody>
      </p:sp>
      <p:sp>
        <p:nvSpPr>
          <p:cNvPr id="14341" name="Rectangle 5"/>
          <p:cNvSpPr>
            <a:spLocks noGrp="1" noChangeArrowheads="1"/>
          </p:cNvSpPr>
          <p:nvPr>
            <p:ph idx="1"/>
          </p:nvPr>
        </p:nvSpPr>
        <p:spPr/>
        <p:txBody>
          <a:bodyPr/>
          <a:lstStyle/>
          <a:p>
            <a:r>
              <a:rPr lang="de-CH" sz="2400" dirty="0" smtClean="0"/>
              <a:t>Es </a:t>
            </a:r>
            <a:r>
              <a:rPr lang="de-CH" sz="2400" dirty="0"/>
              <a:t>werden sämtliche Aufwendungen und Erträge verbucht, die </a:t>
            </a:r>
            <a:r>
              <a:rPr lang="de-CH" sz="2400" b="1" dirty="0">
                <a:solidFill>
                  <a:schemeClr val="accent1"/>
                </a:solidFill>
              </a:rPr>
              <a:t>Konsumcharakter</a:t>
            </a:r>
            <a:r>
              <a:rPr lang="de-CH" sz="2400" dirty="0">
                <a:solidFill>
                  <a:schemeClr val="accent1"/>
                </a:solidFill>
              </a:rPr>
              <a:t> </a:t>
            </a:r>
            <a:r>
              <a:rPr lang="de-CH" sz="2400" dirty="0"/>
              <a:t>haben, sowie </a:t>
            </a:r>
            <a:r>
              <a:rPr lang="de-CH" sz="2400" dirty="0" smtClean="0"/>
              <a:t>Folgekosten </a:t>
            </a:r>
            <a:r>
              <a:rPr lang="de-CH" sz="2400" dirty="0"/>
              <a:t>aus Investitionen (Abschreibungen, Zinsen, Unterhalt)</a:t>
            </a:r>
          </a:p>
          <a:p>
            <a:r>
              <a:rPr lang="de-CH" sz="2400" dirty="0"/>
              <a:t>Grundsatz des </a:t>
            </a:r>
            <a:r>
              <a:rPr lang="de-CH" sz="2400" dirty="0" smtClean="0"/>
              <a:t>Haushaltsgleichgewichts</a:t>
            </a:r>
            <a:endParaRPr lang="de-CH" sz="2400" dirty="0"/>
          </a:p>
        </p:txBody>
      </p:sp>
      <p:sp>
        <p:nvSpPr>
          <p:cNvPr id="5" name="Fußzeilenplatzhalter 4"/>
          <p:cNvSpPr>
            <a:spLocks noGrp="1"/>
          </p:cNvSpPr>
          <p:nvPr>
            <p:ph type="ftr" sz="quarter" idx="12"/>
          </p:nvPr>
        </p:nvSpPr>
        <p:spPr>
          <a:xfrm>
            <a:off x="3124200" y="6356350"/>
            <a:ext cx="2895600" cy="365125"/>
          </a:xfrm>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Tree>
    <p:extLst>
      <p:ext uri="{BB962C8B-B14F-4D97-AF65-F5344CB8AC3E}">
        <p14:creationId xmlns:p14="http://schemas.microsoft.com/office/powerpoint/2010/main" val="431437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1000"/>
                                  </p:stCondLst>
                                  <p:childTnLst>
                                    <p:set>
                                      <p:cBhvr>
                                        <p:cTn id="6" dur="1" fill="hold">
                                          <p:stCondLst>
                                            <p:cond delay="499"/>
                                          </p:stCondLst>
                                        </p:cTn>
                                        <p:tgtEl>
                                          <p:spTgt spid="14341">
                                            <p:txEl>
                                              <p:pRg st="0" end="0"/>
                                            </p:txEl>
                                          </p:spTgt>
                                        </p:tgtEl>
                                        <p:attrNameLst>
                                          <p:attrName>style.visibility</p:attrName>
                                        </p:attrNameLst>
                                      </p:cBhvr>
                                      <p:to>
                                        <p:strVal val="visible"/>
                                      </p:to>
                                    </p:set>
                                    <p:anim to="" calcmode="lin" valueType="num">
                                      <p:cBhvr>
                                        <p:cTn id="7" dur="1" fill="hold"/>
                                        <p:tgtEl>
                                          <p:spTgt spid="14341">
                                            <p:txEl>
                                              <p:pRg st="0" end="0"/>
                                            </p:txEl>
                                          </p:spTgt>
                                        </p:tgtEl>
                                        <p:attrNameLst>
                                          <p:attrName/>
                                        </p:attrNameLst>
                                      </p:cBhvr>
                                    </p:anim>
                                  </p:childTnLst>
                                </p:cTn>
                              </p:par>
                            </p:childTnLst>
                          </p:cTn>
                        </p:par>
                        <p:par>
                          <p:cTn id="8" fill="hold">
                            <p:stCondLst>
                              <p:cond delay="1500"/>
                            </p:stCondLst>
                            <p:childTnLst>
                              <p:par>
                                <p:cTn id="9" presetID="24" presetClass="entr" presetSubtype="0" fill="hold" grpId="0" nodeType="afterEffect">
                                  <p:stCondLst>
                                    <p:cond delay="1000"/>
                                  </p:stCondLst>
                                  <p:childTnLst>
                                    <p:set>
                                      <p:cBhvr>
                                        <p:cTn id="10" dur="1" fill="hold">
                                          <p:stCondLst>
                                            <p:cond delay="499"/>
                                          </p:stCondLst>
                                        </p:cTn>
                                        <p:tgtEl>
                                          <p:spTgt spid="14341">
                                            <p:txEl>
                                              <p:pRg st="1" end="1"/>
                                            </p:txEl>
                                          </p:spTgt>
                                        </p:tgtEl>
                                        <p:attrNameLst>
                                          <p:attrName>style.visibility</p:attrName>
                                        </p:attrNameLst>
                                      </p:cBhvr>
                                      <p:to>
                                        <p:strVal val="visible"/>
                                      </p:to>
                                    </p:set>
                                    <p:anim to="" calcmode="lin" valueType="num">
                                      <p:cBhvr>
                                        <p:cTn id="11" dur="1" fill="hold"/>
                                        <p:tgtEl>
                                          <p:spTgt spid="1434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de-CH" dirty="0" smtClean="0"/>
              <a:t>Investitionsrechnung</a:t>
            </a:r>
            <a:endParaRPr lang="de-CH" dirty="0"/>
          </a:p>
        </p:txBody>
      </p:sp>
      <p:sp>
        <p:nvSpPr>
          <p:cNvPr id="17411" name="Rectangle 3"/>
          <p:cNvSpPr>
            <a:spLocks noGrp="1" noChangeArrowheads="1"/>
          </p:cNvSpPr>
          <p:nvPr>
            <p:ph idx="1"/>
          </p:nvPr>
        </p:nvSpPr>
        <p:spPr/>
        <p:txBody>
          <a:bodyPr/>
          <a:lstStyle/>
          <a:p>
            <a:r>
              <a:rPr lang="de-CH" sz="2400" dirty="0" smtClean="0"/>
              <a:t>Ausgaben</a:t>
            </a:r>
            <a:r>
              <a:rPr lang="de-CH" sz="2400" dirty="0"/>
              <a:t>, die Vermögenswerte für öffentliche Zwecke mit </a:t>
            </a:r>
            <a:r>
              <a:rPr lang="de-CH" sz="2400" b="1" dirty="0">
                <a:solidFill>
                  <a:schemeClr val="accent1"/>
                </a:solidFill>
              </a:rPr>
              <a:t>mehrjähriger Nutzungsdauer</a:t>
            </a:r>
            <a:r>
              <a:rPr lang="de-CH" sz="2400" dirty="0">
                <a:solidFill>
                  <a:schemeClr val="accent1"/>
                </a:solidFill>
              </a:rPr>
              <a:t> </a:t>
            </a:r>
            <a:r>
              <a:rPr lang="de-CH" sz="2400" dirty="0"/>
              <a:t>schaffen</a:t>
            </a:r>
          </a:p>
          <a:p>
            <a:r>
              <a:rPr lang="de-CH" sz="2400" dirty="0"/>
              <a:t>Investitionsausgaben bewirken die Schaffung von </a:t>
            </a:r>
            <a:r>
              <a:rPr lang="de-CH" sz="2400" b="1" dirty="0">
                <a:solidFill>
                  <a:schemeClr val="accent1"/>
                </a:solidFill>
              </a:rPr>
              <a:t>Verwaltungsvermögen</a:t>
            </a:r>
          </a:p>
          <a:p>
            <a:r>
              <a:rPr lang="de-CH" sz="2400" dirty="0"/>
              <a:t>Investitionen sind alle </a:t>
            </a:r>
            <a:r>
              <a:rPr lang="de-CH" sz="2400" dirty="0" smtClean="0"/>
              <a:t>Ausgaben, </a:t>
            </a:r>
            <a:r>
              <a:rPr lang="de-CH" sz="2400" dirty="0"/>
              <a:t>die für den Erwerb, die Erstellung sowie die Verbesserung dauerhafter Vermögenswerte getätigt </a:t>
            </a:r>
            <a:r>
              <a:rPr lang="de-CH" sz="2400" dirty="0" smtClean="0"/>
              <a:t>werden</a:t>
            </a:r>
          </a:p>
          <a:p>
            <a:endParaRPr lang="de-CH" sz="2400" dirty="0"/>
          </a:p>
        </p:txBody>
      </p:sp>
      <p:sp>
        <p:nvSpPr>
          <p:cNvPr id="5" name="Fußzeilenplatzhalter 4"/>
          <p:cNvSpPr>
            <a:spLocks noGrp="1"/>
          </p:cNvSpPr>
          <p:nvPr>
            <p:ph type="ftr" sz="quarter" idx="12"/>
          </p:nvPr>
        </p:nvSpPr>
        <p:spPr>
          <a:xfrm>
            <a:off x="3124200" y="6356350"/>
            <a:ext cx="2895600" cy="365125"/>
          </a:xfrm>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Tree>
    <p:extLst>
      <p:ext uri="{BB962C8B-B14F-4D97-AF65-F5344CB8AC3E}">
        <p14:creationId xmlns:p14="http://schemas.microsoft.com/office/powerpoint/2010/main" val="3484031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1000"/>
                                  </p:stCondLst>
                                  <p:childTnLst>
                                    <p:set>
                                      <p:cBhvr>
                                        <p:cTn id="6" dur="1" fill="hold">
                                          <p:stCondLst>
                                            <p:cond delay="499"/>
                                          </p:stCondLst>
                                        </p:cTn>
                                        <p:tgtEl>
                                          <p:spTgt spid="17411">
                                            <p:txEl>
                                              <p:pRg st="0" end="0"/>
                                            </p:txEl>
                                          </p:spTgt>
                                        </p:tgtEl>
                                        <p:attrNameLst>
                                          <p:attrName>style.visibility</p:attrName>
                                        </p:attrNameLst>
                                      </p:cBhvr>
                                      <p:to>
                                        <p:strVal val="visible"/>
                                      </p:to>
                                    </p:set>
                                    <p:anim to="" calcmode="lin" valueType="num">
                                      <p:cBhvr>
                                        <p:cTn id="7" dur="1" fill="hold"/>
                                        <p:tgtEl>
                                          <p:spTgt spid="17411">
                                            <p:txEl>
                                              <p:pRg st="0" end="0"/>
                                            </p:txEl>
                                          </p:spTgt>
                                        </p:tgtEl>
                                        <p:attrNameLst>
                                          <p:attrName/>
                                        </p:attrNameLst>
                                      </p:cBhvr>
                                    </p:anim>
                                  </p:childTnLst>
                                </p:cTn>
                              </p:par>
                            </p:childTnLst>
                          </p:cTn>
                        </p:par>
                        <p:par>
                          <p:cTn id="8" fill="hold">
                            <p:stCondLst>
                              <p:cond delay="1500"/>
                            </p:stCondLst>
                            <p:childTnLst>
                              <p:par>
                                <p:cTn id="9" presetID="24" presetClass="entr" presetSubtype="0" fill="hold" grpId="0" nodeType="afterEffect">
                                  <p:stCondLst>
                                    <p:cond delay="1000"/>
                                  </p:stCondLst>
                                  <p:childTnLst>
                                    <p:set>
                                      <p:cBhvr>
                                        <p:cTn id="10" dur="1" fill="hold">
                                          <p:stCondLst>
                                            <p:cond delay="499"/>
                                          </p:stCondLst>
                                        </p:cTn>
                                        <p:tgtEl>
                                          <p:spTgt spid="17411">
                                            <p:txEl>
                                              <p:pRg st="1" end="1"/>
                                            </p:txEl>
                                          </p:spTgt>
                                        </p:tgtEl>
                                        <p:attrNameLst>
                                          <p:attrName>style.visibility</p:attrName>
                                        </p:attrNameLst>
                                      </p:cBhvr>
                                      <p:to>
                                        <p:strVal val="visible"/>
                                      </p:to>
                                    </p:set>
                                    <p:anim to="" calcmode="lin" valueType="num">
                                      <p:cBhvr>
                                        <p:cTn id="11" dur="1" fill="hold"/>
                                        <p:tgtEl>
                                          <p:spTgt spid="17411">
                                            <p:txEl>
                                              <p:pRg st="1" end="1"/>
                                            </p:txEl>
                                          </p:spTgt>
                                        </p:tgtEl>
                                        <p:attrNameLst>
                                          <p:attrName/>
                                        </p:attrNameLst>
                                      </p:cBhvr>
                                    </p:anim>
                                  </p:childTnLst>
                                </p:cTn>
                              </p:par>
                            </p:childTnLst>
                          </p:cTn>
                        </p:par>
                        <p:par>
                          <p:cTn id="12" fill="hold">
                            <p:stCondLst>
                              <p:cond delay="3000"/>
                            </p:stCondLst>
                            <p:childTnLst>
                              <p:par>
                                <p:cTn id="13" presetID="24" presetClass="entr" presetSubtype="0" fill="hold" grpId="0" nodeType="afterEffect">
                                  <p:stCondLst>
                                    <p:cond delay="1000"/>
                                  </p:stCondLst>
                                  <p:childTnLst>
                                    <p:set>
                                      <p:cBhvr>
                                        <p:cTn id="14" dur="1" fill="hold">
                                          <p:stCondLst>
                                            <p:cond delay="499"/>
                                          </p:stCondLst>
                                        </p:cTn>
                                        <p:tgtEl>
                                          <p:spTgt spid="17411">
                                            <p:txEl>
                                              <p:pRg st="2" end="2"/>
                                            </p:txEl>
                                          </p:spTgt>
                                        </p:tgtEl>
                                        <p:attrNameLst>
                                          <p:attrName>style.visibility</p:attrName>
                                        </p:attrNameLst>
                                      </p:cBhvr>
                                      <p:to>
                                        <p:strVal val="visible"/>
                                      </p:to>
                                    </p:set>
                                    <p:anim to="" calcmode="lin" valueType="num">
                                      <p:cBhvr>
                                        <p:cTn id="15" dur="1" fill="hold"/>
                                        <p:tgtEl>
                                          <p:spTgt spid="1741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Gruppenarbeit – Auftragserteilung</a:t>
            </a:r>
            <a:endParaRPr lang="de-CH" dirty="0"/>
          </a:p>
        </p:txBody>
      </p:sp>
      <p:sp>
        <p:nvSpPr>
          <p:cNvPr id="3" name="Inhaltsplatzhalter 2"/>
          <p:cNvSpPr>
            <a:spLocks noGrp="1"/>
          </p:cNvSpPr>
          <p:nvPr>
            <p:ph idx="1"/>
          </p:nvPr>
        </p:nvSpPr>
        <p:spPr>
          <a:xfrm>
            <a:off x="457200" y="1600201"/>
            <a:ext cx="8229600" cy="3124944"/>
          </a:xfrm>
        </p:spPr>
        <p:txBody>
          <a:bodyPr/>
          <a:lstStyle/>
          <a:p>
            <a:pPr marL="0" indent="0">
              <a:buNone/>
            </a:pPr>
            <a:r>
              <a:rPr lang="de-CH" dirty="0" smtClean="0"/>
              <a:t>Sie erhalten Karten. Stellen Sie anhand dieser Karten das öffentliche Rechnungsmodell nach HRM2 dar. </a:t>
            </a:r>
          </a:p>
          <a:p>
            <a:pPr marL="0" indent="0">
              <a:buNone/>
            </a:pPr>
            <a:r>
              <a:rPr lang="de-CH" dirty="0" smtClean="0"/>
              <a:t>Sie haben dafür 15 Minuten zur Verfügung.</a:t>
            </a:r>
          </a:p>
          <a:p>
            <a:pPr marL="0" indent="0">
              <a:buNone/>
            </a:pPr>
            <a:r>
              <a:rPr lang="de-CH" dirty="0" smtClean="0"/>
              <a:t>Anschliessend erklären Sie den anderen Gruppen Ihre Lösung und zeigen auf, was Ihnen Schwierigkeiten bereitet hat. (Kurzpräsentation von ca. 3 Minuten)</a:t>
            </a:r>
          </a:p>
          <a:p>
            <a:pPr marL="0" indent="0">
              <a:buNone/>
            </a:pPr>
            <a:endParaRPr lang="de-CH" dirty="0"/>
          </a:p>
        </p:txBody>
      </p:sp>
      <p:sp>
        <p:nvSpPr>
          <p:cNvPr id="6" name="Fußzeilenplatzhalter 4"/>
          <p:cNvSpPr>
            <a:spLocks noGrp="1"/>
          </p:cNvSpPr>
          <p:nvPr>
            <p:ph type="ftr" sz="quarter" idx="12"/>
          </p:nvPr>
        </p:nvSpPr>
        <p:spPr>
          <a:xfrm>
            <a:off x="3124200" y="6356350"/>
            <a:ext cx="2895600" cy="365125"/>
          </a:xfrm>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Tree>
    <p:extLst>
      <p:ext uri="{BB962C8B-B14F-4D97-AF65-F5344CB8AC3E}">
        <p14:creationId xmlns:p14="http://schemas.microsoft.com/office/powerpoint/2010/main" val="4126745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Gliederung der Rechnung</a:t>
            </a:r>
            <a:endParaRPr lang="de-CH" dirty="0"/>
          </a:p>
        </p:txBody>
      </p:sp>
      <p:sp>
        <p:nvSpPr>
          <p:cNvPr id="5" name="Rectangle 5"/>
          <p:cNvSpPr txBox="1">
            <a:spLocks noChangeArrowheads="1"/>
          </p:cNvSpPr>
          <p:nvPr/>
        </p:nvSpPr>
        <p:spPr>
          <a:xfrm>
            <a:off x="539552" y="1556792"/>
            <a:ext cx="8208912" cy="5301208"/>
          </a:xfrm>
          <a:prstGeom prst="rect">
            <a:avLst/>
          </a:prstGeom>
          <a:noFill/>
        </p:spPr>
        <p:txBody>
          <a:bodyPr/>
          <a:lstStyle/>
          <a:p>
            <a:pPr marL="266700" marR="0" lvl="0" indent="-266700" algn="l" defTabSz="914400" rtl="0" eaLnBrk="1" fontAlgn="auto" latinLnBrk="0" hangingPunct="1">
              <a:lnSpc>
                <a:spcPts val="2000"/>
              </a:lnSpc>
              <a:spcBef>
                <a:spcPct val="0"/>
              </a:spcBef>
              <a:spcAft>
                <a:spcPts val="0"/>
              </a:spcAft>
              <a:buClrTx/>
              <a:buSzTx/>
              <a:tabLst/>
              <a:defRPr/>
            </a:pPr>
            <a:r>
              <a:rPr kumimoji="0" lang="fr-CH" sz="2400" b="1" i="0" u="none" strike="noStrike" kern="1200" cap="none" spc="0" normalizeH="0" baseline="0" noProof="0" dirty="0" smtClean="0">
                <a:ln>
                  <a:noFill/>
                </a:ln>
                <a:effectLst/>
                <a:uLnTx/>
                <a:uFillTx/>
                <a:ea typeface="+mn-ea"/>
                <a:cs typeface="+mn-cs"/>
              </a:rPr>
              <a:t>HRM2 </a:t>
            </a:r>
            <a:r>
              <a:rPr kumimoji="0" lang="fr-CH" sz="2400" b="1" i="0" u="none" strike="noStrike" kern="1200" cap="none" spc="0" normalizeH="0" baseline="0" noProof="0" dirty="0" err="1" smtClean="0">
                <a:ln>
                  <a:noFill/>
                </a:ln>
                <a:effectLst/>
                <a:uLnTx/>
                <a:uFillTx/>
                <a:ea typeface="+mn-ea"/>
                <a:cs typeface="+mn-cs"/>
              </a:rPr>
              <a:t>Kontenplan</a:t>
            </a:r>
            <a:r>
              <a:rPr kumimoji="0" lang="fr-CH" sz="2400" b="1" i="0" u="none" strike="noStrike" kern="1200" cap="none" spc="0" normalizeH="0" baseline="0" noProof="0" dirty="0" smtClean="0">
                <a:ln>
                  <a:noFill/>
                </a:ln>
                <a:effectLst/>
                <a:uLnTx/>
                <a:uFillTx/>
                <a:ea typeface="+mn-ea"/>
                <a:cs typeface="+mn-cs"/>
              </a:rPr>
              <a:t>: </a:t>
            </a:r>
            <a:r>
              <a:rPr kumimoji="0" lang="fr-CH" sz="2400" b="1" i="0" u="none" strike="noStrike" kern="1200" cap="none" spc="0" normalizeH="0" baseline="0" noProof="0" dirty="0" err="1" smtClean="0">
                <a:ln>
                  <a:noFill/>
                </a:ln>
                <a:effectLst/>
                <a:uLnTx/>
                <a:uFillTx/>
                <a:ea typeface="+mn-ea"/>
                <a:cs typeface="+mn-cs"/>
              </a:rPr>
              <a:t>Funktionale</a:t>
            </a:r>
            <a:r>
              <a:rPr kumimoji="0" lang="fr-CH" sz="2400" b="1" i="0" u="none" strike="noStrike" kern="1200" cap="none" spc="0" normalizeH="0" baseline="0" noProof="0" dirty="0" smtClean="0">
                <a:ln>
                  <a:noFill/>
                </a:ln>
                <a:effectLst/>
                <a:uLnTx/>
                <a:uFillTx/>
                <a:ea typeface="+mn-ea"/>
                <a:cs typeface="+mn-cs"/>
              </a:rPr>
              <a:t> </a:t>
            </a:r>
            <a:r>
              <a:rPr kumimoji="0" lang="fr-CH" sz="2400" b="1" i="0" u="none" strike="noStrike" kern="1200" cap="none" spc="0" normalizeH="0" baseline="0" noProof="0" dirty="0" err="1" smtClean="0">
                <a:ln>
                  <a:noFill/>
                </a:ln>
                <a:effectLst/>
                <a:uLnTx/>
                <a:uFillTx/>
                <a:ea typeface="+mn-ea"/>
                <a:cs typeface="+mn-cs"/>
              </a:rPr>
              <a:t>Gliederung</a:t>
            </a:r>
            <a:r>
              <a:rPr kumimoji="0" lang="fr-CH" sz="2400" b="1" i="0" u="none" strike="noStrike" kern="1200" cap="none" spc="0" normalizeH="0" baseline="0" noProof="0" dirty="0" smtClean="0">
                <a:ln>
                  <a:noFill/>
                </a:ln>
                <a:effectLst/>
                <a:uLnTx/>
                <a:uFillTx/>
                <a:ea typeface="+mn-ea"/>
                <a:cs typeface="+mn-cs"/>
              </a:rPr>
              <a:t> </a:t>
            </a:r>
            <a:r>
              <a:rPr kumimoji="0" lang="fr-CH" sz="2800" b="1" i="0" u="none" strike="noStrike" kern="1200" cap="none" spc="0" normalizeH="0" baseline="0" noProof="0" dirty="0" smtClean="0">
                <a:ln>
                  <a:noFill/>
                </a:ln>
                <a:solidFill>
                  <a:srgbClr val="0070C0"/>
                </a:solidFill>
                <a:effectLst/>
                <a:uLnTx/>
                <a:uFillTx/>
                <a:ea typeface="+mn-ea"/>
                <a:cs typeface="+mn-cs"/>
              </a:rPr>
              <a:t>ER</a:t>
            </a:r>
            <a:r>
              <a:rPr kumimoji="0" lang="fr-CH" sz="2400" b="1" i="0" u="none" strike="noStrike" kern="1200" cap="none" spc="0" normalizeH="0" baseline="0" noProof="0" dirty="0" smtClean="0">
                <a:ln>
                  <a:noFill/>
                </a:ln>
                <a:solidFill>
                  <a:srgbClr val="0070C0"/>
                </a:solidFill>
                <a:effectLst/>
                <a:uLnTx/>
                <a:uFillTx/>
                <a:ea typeface="+mn-ea"/>
                <a:cs typeface="+mn-cs"/>
              </a:rPr>
              <a:t> </a:t>
            </a:r>
            <a:r>
              <a:rPr kumimoji="0" lang="fr-CH" sz="2400" b="1" i="0" u="none" strike="noStrike" kern="1200" cap="none" spc="0" normalizeH="0" baseline="0" noProof="0" dirty="0" smtClean="0">
                <a:ln>
                  <a:noFill/>
                </a:ln>
                <a:effectLst/>
                <a:uLnTx/>
                <a:uFillTx/>
                <a:ea typeface="+mn-ea"/>
                <a:cs typeface="+mn-cs"/>
              </a:rPr>
              <a:t>und</a:t>
            </a:r>
            <a:r>
              <a:rPr kumimoji="0" lang="fr-CH" sz="2400" b="1" i="0" u="none" strike="noStrike" kern="1200" cap="none" spc="0" normalizeH="0" baseline="0" noProof="0" dirty="0" smtClean="0">
                <a:ln>
                  <a:noFill/>
                </a:ln>
                <a:solidFill>
                  <a:srgbClr val="0070C0"/>
                </a:solidFill>
                <a:effectLst/>
                <a:uLnTx/>
                <a:uFillTx/>
                <a:ea typeface="+mn-ea"/>
                <a:cs typeface="+mn-cs"/>
              </a:rPr>
              <a:t> </a:t>
            </a:r>
            <a:r>
              <a:rPr kumimoji="0" lang="fr-CH" sz="2800" b="1" i="0" u="none" strike="noStrike" kern="1200" cap="none" spc="0" normalizeH="0" baseline="0" noProof="0" dirty="0" smtClean="0">
                <a:ln>
                  <a:noFill/>
                </a:ln>
                <a:solidFill>
                  <a:srgbClr val="00B050"/>
                </a:solidFill>
                <a:effectLst/>
                <a:uLnTx/>
                <a:uFillTx/>
                <a:ea typeface="+mn-ea"/>
                <a:cs typeface="+mn-cs"/>
              </a:rPr>
              <a:t>IR</a:t>
            </a:r>
          </a:p>
          <a:p>
            <a:pPr marL="266700" marR="0" lvl="0" indent="-266700" algn="l" defTabSz="914400" rtl="0" eaLnBrk="1" fontAlgn="auto" latinLnBrk="0" hangingPunct="1">
              <a:lnSpc>
                <a:spcPts val="2000"/>
              </a:lnSpc>
              <a:spcBef>
                <a:spcPct val="0"/>
              </a:spcBef>
              <a:spcAft>
                <a:spcPts val="0"/>
              </a:spcAft>
              <a:buClrTx/>
              <a:buSzTx/>
              <a:tabLst/>
              <a:defRPr/>
            </a:pPr>
            <a:endParaRPr kumimoji="0" lang="fr-CH" sz="2400" b="1" i="0" u="none" strike="noStrike" kern="1200" cap="none" spc="0" normalizeH="0" baseline="0" noProof="0" dirty="0" smtClean="0">
              <a:ln>
                <a:noFill/>
              </a:ln>
              <a:effectLst/>
              <a:uLnTx/>
              <a:uFillTx/>
              <a:ea typeface="+mn-ea"/>
              <a:cs typeface="+mn-cs"/>
            </a:endParaRPr>
          </a:p>
          <a:p>
            <a:pPr marL="266700" marR="0" lvl="0" indent="-266700" algn="l" defTabSz="914400" rtl="0" eaLnBrk="1" fontAlgn="auto" latinLnBrk="0" hangingPunct="1">
              <a:lnSpc>
                <a:spcPct val="100000"/>
              </a:lnSpc>
              <a:spcBef>
                <a:spcPct val="20000"/>
              </a:spcBef>
              <a:spcAft>
                <a:spcPts val="0"/>
              </a:spcAft>
              <a:buClrTx/>
              <a:buSzTx/>
              <a:buFont typeface="Times" pitchFamily="20" charset="0"/>
              <a:buChar char="•"/>
              <a:tabLst/>
              <a:defRPr/>
            </a:pPr>
            <a:r>
              <a:rPr kumimoji="0" lang="de-CH" sz="2400" b="1" i="0" u="none" strike="noStrike" kern="1200" cap="none" spc="0" normalizeH="0" baseline="0" noProof="0" dirty="0" smtClean="0">
                <a:ln>
                  <a:noFill/>
                </a:ln>
                <a:solidFill>
                  <a:schemeClr val="tx1"/>
                </a:solidFill>
                <a:effectLst/>
                <a:uLnTx/>
                <a:uFillTx/>
                <a:ea typeface="+mn-ea"/>
                <a:cs typeface="+mn-cs"/>
              </a:rPr>
              <a:t>Gliederung nach Aufgaben einer öffentlichen Verwaltung</a:t>
            </a:r>
          </a:p>
          <a:p>
            <a:pPr marL="285750" marR="0" lvl="1" algn="l" defTabSz="914400" rtl="0" eaLnBrk="1" fontAlgn="auto" latinLnBrk="0" hangingPunct="1">
              <a:lnSpc>
                <a:spcPct val="100000"/>
              </a:lnSpc>
              <a:spcBef>
                <a:spcPct val="20000"/>
              </a:spcBef>
              <a:spcAft>
                <a:spcPts val="0"/>
              </a:spcAft>
              <a:buClrTx/>
              <a:buSzTx/>
              <a:tabLst/>
              <a:defRPr/>
            </a:pPr>
            <a:r>
              <a:rPr kumimoji="0" lang="de-CH" altLang="ja-JP" sz="1600" b="0" i="0" u="none" strike="noStrike" kern="1200" cap="none" spc="0" normalizeH="0" baseline="0" noProof="0" dirty="0" smtClean="0">
                <a:ln>
                  <a:noFill/>
                </a:ln>
                <a:solidFill>
                  <a:schemeClr val="tx1"/>
                </a:solidFill>
                <a:effectLst/>
                <a:uLnTx/>
                <a:uFillTx/>
              </a:rPr>
              <a:t>0 	Allgemeine Verwaltung</a:t>
            </a:r>
            <a:endParaRPr kumimoji="0" lang="de-CH" sz="1600" b="0" i="0" u="none" strike="noStrike" kern="1200" cap="none" spc="0" normalizeH="0" baseline="0" noProof="0" dirty="0" smtClean="0">
              <a:ln>
                <a:noFill/>
              </a:ln>
              <a:solidFill>
                <a:schemeClr val="tx1"/>
              </a:solidFill>
              <a:effectLst/>
              <a:uLnTx/>
              <a:uFillTx/>
            </a:endParaRPr>
          </a:p>
          <a:p>
            <a:pPr marL="533400" marR="0" lvl="1" indent="-247650" algn="l" defTabSz="914400" rtl="0" eaLnBrk="1" fontAlgn="auto" latinLnBrk="0" hangingPunct="1">
              <a:lnSpc>
                <a:spcPct val="100000"/>
              </a:lnSpc>
              <a:spcBef>
                <a:spcPct val="20000"/>
              </a:spcBef>
              <a:spcAft>
                <a:spcPts val="0"/>
              </a:spcAft>
              <a:buClrTx/>
              <a:buSzTx/>
              <a:tabLst/>
              <a:defRPr/>
            </a:pPr>
            <a:r>
              <a:rPr kumimoji="0" lang="de-CH" altLang="ja-JP" sz="1600" b="0" i="0" u="none" strike="noStrike" kern="1200" cap="none" spc="0" normalizeH="0" baseline="0" noProof="0" dirty="0" smtClean="0">
                <a:ln>
                  <a:noFill/>
                </a:ln>
                <a:solidFill>
                  <a:schemeClr val="tx1"/>
                </a:solidFill>
                <a:effectLst/>
                <a:uLnTx/>
                <a:uFillTx/>
              </a:rPr>
              <a:t>1		Öffentliche Ordnung und Sicherheit, Verteidigung</a:t>
            </a:r>
            <a:endParaRPr kumimoji="0" lang="de-CH" sz="1600" b="0" i="0" u="none" strike="noStrike" kern="1200" cap="none" spc="0" normalizeH="0" baseline="0" noProof="0" dirty="0" smtClean="0">
              <a:ln>
                <a:noFill/>
              </a:ln>
              <a:solidFill>
                <a:schemeClr val="tx1"/>
              </a:solidFill>
              <a:effectLst/>
              <a:uLnTx/>
              <a:uFillTx/>
            </a:endParaRPr>
          </a:p>
          <a:p>
            <a:pPr marL="533400" marR="0" lvl="1" indent="-247650" algn="l" defTabSz="914400" rtl="0" eaLnBrk="1" fontAlgn="auto" latinLnBrk="0" hangingPunct="1">
              <a:lnSpc>
                <a:spcPct val="100000"/>
              </a:lnSpc>
              <a:spcBef>
                <a:spcPct val="20000"/>
              </a:spcBef>
              <a:spcAft>
                <a:spcPts val="0"/>
              </a:spcAft>
              <a:buClrTx/>
              <a:buSzTx/>
              <a:buFontTx/>
              <a:buChar char="2"/>
              <a:tabLst/>
              <a:defRPr/>
            </a:pPr>
            <a:r>
              <a:rPr kumimoji="0" lang="de-CH" sz="1600" b="0" i="0" u="none" strike="noStrike" kern="1200" cap="none" spc="0" normalizeH="0" baseline="0" noProof="0" dirty="0" smtClean="0">
                <a:ln>
                  <a:noFill/>
                </a:ln>
                <a:solidFill>
                  <a:schemeClr val="tx1"/>
                </a:solidFill>
                <a:effectLst/>
                <a:uLnTx/>
                <a:uFillTx/>
              </a:rPr>
              <a:t> 	Bildung</a:t>
            </a:r>
          </a:p>
          <a:p>
            <a:pPr marL="285750" marR="0" lvl="1" algn="l" defTabSz="914400" rtl="0" eaLnBrk="1" fontAlgn="auto" latinLnBrk="0" hangingPunct="1">
              <a:lnSpc>
                <a:spcPct val="100000"/>
              </a:lnSpc>
              <a:spcBef>
                <a:spcPct val="20000"/>
              </a:spcBef>
              <a:spcAft>
                <a:spcPts val="0"/>
              </a:spcAft>
              <a:buClrTx/>
              <a:buSzTx/>
              <a:tabLst/>
              <a:defRPr/>
            </a:pPr>
            <a:r>
              <a:rPr lang="de-CH" sz="1600" dirty="0" smtClean="0"/>
              <a:t>3 	Kultur, Sport  und Freizeit</a:t>
            </a:r>
          </a:p>
          <a:p>
            <a:pPr marL="285750" marR="0" lvl="1" algn="l" defTabSz="914400" rtl="0" eaLnBrk="1" fontAlgn="auto" latinLnBrk="0" hangingPunct="1">
              <a:lnSpc>
                <a:spcPct val="100000"/>
              </a:lnSpc>
              <a:spcBef>
                <a:spcPct val="20000"/>
              </a:spcBef>
              <a:spcAft>
                <a:spcPts val="0"/>
              </a:spcAft>
              <a:buClrTx/>
              <a:buSzTx/>
              <a:tabLst/>
              <a:defRPr/>
            </a:pPr>
            <a:r>
              <a:rPr kumimoji="0" lang="de-CH" sz="1600" b="0" i="0" u="none" strike="noStrike" kern="1200" cap="none" spc="0" normalizeH="0" baseline="0" noProof="0" dirty="0" smtClean="0">
                <a:ln>
                  <a:noFill/>
                </a:ln>
                <a:solidFill>
                  <a:schemeClr val="tx1"/>
                </a:solidFill>
                <a:effectLst/>
                <a:uLnTx/>
                <a:uFillTx/>
              </a:rPr>
              <a:t>4 	Gesundheit</a:t>
            </a:r>
          </a:p>
          <a:p>
            <a:pPr marL="285750" marR="0" lvl="1" algn="l" defTabSz="914400" rtl="0" eaLnBrk="1" fontAlgn="auto" latinLnBrk="0" hangingPunct="1">
              <a:lnSpc>
                <a:spcPct val="100000"/>
              </a:lnSpc>
              <a:spcBef>
                <a:spcPct val="20000"/>
              </a:spcBef>
              <a:spcAft>
                <a:spcPts val="0"/>
              </a:spcAft>
              <a:buClrTx/>
              <a:buSzTx/>
              <a:tabLst/>
              <a:defRPr/>
            </a:pPr>
            <a:r>
              <a:rPr lang="de-CH" sz="1600" dirty="0" smtClean="0"/>
              <a:t>5 	Soziale Sicherheit</a:t>
            </a:r>
          </a:p>
          <a:p>
            <a:pPr marL="285750" marR="0" lvl="1" algn="l" defTabSz="914400" rtl="0" eaLnBrk="1" fontAlgn="auto" latinLnBrk="0" hangingPunct="1">
              <a:lnSpc>
                <a:spcPct val="100000"/>
              </a:lnSpc>
              <a:spcBef>
                <a:spcPct val="20000"/>
              </a:spcBef>
              <a:spcAft>
                <a:spcPts val="0"/>
              </a:spcAft>
              <a:buClrTx/>
              <a:buSzTx/>
              <a:tabLst/>
              <a:defRPr/>
            </a:pPr>
            <a:r>
              <a:rPr kumimoji="0" lang="de-CH" sz="1600" b="0" i="0" u="none" strike="noStrike" kern="1200" cap="none" spc="0" normalizeH="0" baseline="0" noProof="0" dirty="0" smtClean="0">
                <a:ln>
                  <a:noFill/>
                </a:ln>
                <a:solidFill>
                  <a:schemeClr val="tx1"/>
                </a:solidFill>
                <a:effectLst/>
                <a:uLnTx/>
                <a:uFillTx/>
              </a:rPr>
              <a:t>6 	Verkehr und Nachrichtenübermittlung</a:t>
            </a:r>
          </a:p>
          <a:p>
            <a:pPr marL="285750" marR="0" lvl="1" algn="l" defTabSz="914400" rtl="0" eaLnBrk="1" fontAlgn="auto" latinLnBrk="0" hangingPunct="1">
              <a:lnSpc>
                <a:spcPct val="100000"/>
              </a:lnSpc>
              <a:spcBef>
                <a:spcPct val="20000"/>
              </a:spcBef>
              <a:spcAft>
                <a:spcPts val="0"/>
              </a:spcAft>
              <a:buClrTx/>
              <a:buSzTx/>
              <a:tabLst/>
              <a:defRPr/>
            </a:pPr>
            <a:r>
              <a:rPr lang="de-CH" sz="1600" dirty="0" smtClean="0"/>
              <a:t>7 	Umweltschutz und Raumordnung</a:t>
            </a:r>
          </a:p>
          <a:p>
            <a:pPr marL="285750" marR="0" lvl="1" algn="l" defTabSz="914400" rtl="0" eaLnBrk="1" fontAlgn="auto" latinLnBrk="0" hangingPunct="1">
              <a:lnSpc>
                <a:spcPct val="100000"/>
              </a:lnSpc>
              <a:spcBef>
                <a:spcPct val="20000"/>
              </a:spcBef>
              <a:spcAft>
                <a:spcPts val="0"/>
              </a:spcAft>
              <a:buClrTx/>
              <a:buSzTx/>
              <a:tabLst/>
              <a:defRPr/>
            </a:pPr>
            <a:r>
              <a:rPr kumimoji="0" lang="de-CH" sz="1600" b="0" i="0" u="none" strike="noStrike" kern="1200" cap="none" spc="0" normalizeH="0" baseline="0" noProof="0" dirty="0" smtClean="0">
                <a:ln>
                  <a:noFill/>
                </a:ln>
                <a:solidFill>
                  <a:schemeClr val="tx1"/>
                </a:solidFill>
                <a:effectLst/>
                <a:uLnTx/>
                <a:uFillTx/>
              </a:rPr>
              <a:t>8</a:t>
            </a:r>
            <a:r>
              <a:rPr kumimoji="0" lang="de-CH" sz="1600" b="0" i="0" u="none" strike="noStrike" kern="1200" cap="none" spc="0" normalizeH="0" noProof="0" dirty="0" smtClean="0">
                <a:ln>
                  <a:noFill/>
                </a:ln>
                <a:solidFill>
                  <a:schemeClr val="tx1"/>
                </a:solidFill>
                <a:effectLst/>
                <a:uLnTx/>
                <a:uFillTx/>
              </a:rPr>
              <a:t> 	Volkswirtschaft</a:t>
            </a:r>
          </a:p>
          <a:p>
            <a:pPr marL="285750" marR="0" lvl="1" algn="l" defTabSz="914400" rtl="0" eaLnBrk="1" fontAlgn="auto" latinLnBrk="0" hangingPunct="1">
              <a:lnSpc>
                <a:spcPct val="100000"/>
              </a:lnSpc>
              <a:spcBef>
                <a:spcPct val="20000"/>
              </a:spcBef>
              <a:spcAft>
                <a:spcPts val="0"/>
              </a:spcAft>
              <a:buClrTx/>
              <a:buSzTx/>
              <a:tabLst/>
              <a:defRPr/>
            </a:pPr>
            <a:r>
              <a:rPr lang="de-CH" sz="1600" baseline="0" dirty="0" smtClean="0"/>
              <a:t>9</a:t>
            </a:r>
            <a:r>
              <a:rPr lang="de-CH" sz="1600" dirty="0" smtClean="0"/>
              <a:t> 	Finanzen und Steuern</a:t>
            </a:r>
            <a:endParaRPr kumimoji="0" lang="de-CH" sz="1600" b="0" i="0" u="none" strike="noStrike" kern="1200" cap="none" spc="0" normalizeH="0" baseline="0" noProof="0" dirty="0" smtClean="0">
              <a:ln>
                <a:noFill/>
              </a:ln>
              <a:solidFill>
                <a:schemeClr val="tx1"/>
              </a:solidFill>
              <a:effectLst/>
              <a:uLnTx/>
              <a:uFillTx/>
            </a:endParaRPr>
          </a:p>
          <a:p>
            <a:pPr marL="533400" marR="0" lvl="1" indent="-247650" algn="l" defTabSz="914400" rtl="0" eaLnBrk="1" fontAlgn="auto" latinLnBrk="0" hangingPunct="1">
              <a:lnSpc>
                <a:spcPct val="100000"/>
              </a:lnSpc>
              <a:spcBef>
                <a:spcPct val="20000"/>
              </a:spcBef>
              <a:spcAft>
                <a:spcPts val="0"/>
              </a:spcAft>
              <a:buClrTx/>
              <a:buSzTx/>
              <a:buFontTx/>
              <a:buNone/>
              <a:tabLst/>
              <a:defRPr/>
            </a:pPr>
            <a:endParaRPr kumimoji="0" lang="de-CH" sz="2400" b="0" i="0" u="none" strike="noStrike" kern="1200" cap="none" spc="0" normalizeH="0" baseline="0" noProof="0" dirty="0" smtClean="0">
              <a:ln>
                <a:noFill/>
              </a:ln>
              <a:solidFill>
                <a:schemeClr val="tx1"/>
              </a:solidFill>
              <a:effectLst/>
              <a:uLnTx/>
              <a:uFillTx/>
              <a:ea typeface="+mn-ea"/>
              <a:cs typeface="+mn-cs"/>
            </a:endParaRPr>
          </a:p>
          <a:p>
            <a:pPr marL="266700" marR="0" lvl="0" indent="-2667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CH" sz="2400" b="1" i="0" u="none" strike="noStrike" kern="1200" cap="none" spc="0" normalizeH="0" baseline="0" noProof="0" dirty="0">
              <a:ln>
                <a:noFill/>
              </a:ln>
              <a:solidFill>
                <a:schemeClr val="tx1"/>
              </a:solidFill>
              <a:effectLst/>
              <a:uLnTx/>
              <a:uFillTx/>
              <a:ea typeface="+mn-ea"/>
              <a:cs typeface="+mn-cs"/>
            </a:endParaRPr>
          </a:p>
        </p:txBody>
      </p:sp>
      <p:sp>
        <p:nvSpPr>
          <p:cNvPr id="7" name="Fußzeilenplatzhalter 4"/>
          <p:cNvSpPr>
            <a:spLocks noGrp="1"/>
          </p:cNvSpPr>
          <p:nvPr>
            <p:ph type="ftr" sz="quarter" idx="12"/>
          </p:nvPr>
        </p:nvSpPr>
        <p:spPr>
          <a:xfrm>
            <a:off x="3124200" y="6356350"/>
            <a:ext cx="2895600" cy="365125"/>
          </a:xfrm>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Tree>
    <p:extLst>
      <p:ext uri="{BB962C8B-B14F-4D97-AF65-F5344CB8AC3E}">
        <p14:creationId xmlns:p14="http://schemas.microsoft.com/office/powerpoint/2010/main" val="984507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smtClean="0"/>
              <a:t>HRM2 Kontenplan: </a:t>
            </a:r>
            <a:r>
              <a:rPr lang="de-CH" dirty="0" smtClean="0">
                <a:solidFill>
                  <a:srgbClr val="0070C0"/>
                </a:solidFill>
              </a:rPr>
              <a:t>ER</a:t>
            </a:r>
            <a:r>
              <a:rPr lang="de-CH" dirty="0" smtClean="0"/>
              <a:t> Artengliederung</a:t>
            </a:r>
            <a:endParaRPr lang="de-CH" dirty="0"/>
          </a:p>
        </p:txBody>
      </p:sp>
      <p:sp>
        <p:nvSpPr>
          <p:cNvPr id="3" name="Inhaltsplatzhalter 2"/>
          <p:cNvSpPr>
            <a:spLocks noGrp="1"/>
          </p:cNvSpPr>
          <p:nvPr>
            <p:ph idx="1"/>
          </p:nvPr>
        </p:nvSpPr>
        <p:spPr/>
        <p:txBody>
          <a:bodyPr/>
          <a:lstStyle/>
          <a:p>
            <a:pPr>
              <a:buNone/>
            </a:pPr>
            <a:r>
              <a:rPr lang="de-CH" b="1" dirty="0" smtClean="0"/>
              <a:t>Aufwand</a:t>
            </a:r>
            <a:endParaRPr lang="de-CH" sz="1800" b="1" dirty="0" smtClean="0"/>
          </a:p>
          <a:p>
            <a:pPr>
              <a:buNone/>
            </a:pPr>
            <a:r>
              <a:rPr lang="de-CH" dirty="0" smtClean="0"/>
              <a:t>30 Personalaufwand</a:t>
            </a:r>
          </a:p>
          <a:p>
            <a:pPr>
              <a:buNone/>
            </a:pPr>
            <a:r>
              <a:rPr lang="de-CH" dirty="0" smtClean="0"/>
              <a:t>31 Sach- / übriger Betriebsaufwand</a:t>
            </a:r>
          </a:p>
          <a:p>
            <a:pPr>
              <a:buNone/>
            </a:pPr>
            <a:r>
              <a:rPr lang="de-CH" dirty="0" smtClean="0"/>
              <a:t>33 Abschreibungen Verwaltungsvermögen</a:t>
            </a:r>
          </a:p>
          <a:p>
            <a:pPr>
              <a:buNone/>
            </a:pPr>
            <a:r>
              <a:rPr lang="de-CH" dirty="0" smtClean="0"/>
              <a:t>34 Finanzaufwand</a:t>
            </a:r>
          </a:p>
          <a:p>
            <a:pPr>
              <a:buNone/>
            </a:pPr>
            <a:r>
              <a:rPr lang="de-CH" dirty="0" smtClean="0"/>
              <a:t>35 Einlagen in Fonds und Spezialfinanzierungen</a:t>
            </a:r>
          </a:p>
          <a:p>
            <a:pPr>
              <a:buNone/>
            </a:pPr>
            <a:r>
              <a:rPr lang="de-CH" dirty="0" smtClean="0"/>
              <a:t>36 Transferaufwand</a:t>
            </a:r>
          </a:p>
          <a:p>
            <a:pPr>
              <a:buNone/>
            </a:pPr>
            <a:r>
              <a:rPr lang="de-CH" dirty="0" smtClean="0"/>
              <a:t>37 Durchlaufende Beiträge</a:t>
            </a:r>
          </a:p>
          <a:p>
            <a:pPr>
              <a:buNone/>
            </a:pPr>
            <a:r>
              <a:rPr lang="de-CH" dirty="0" smtClean="0"/>
              <a:t>38 Ausserordentlicher Aufwand</a:t>
            </a:r>
          </a:p>
          <a:p>
            <a:pPr>
              <a:buNone/>
            </a:pPr>
            <a:r>
              <a:rPr lang="de-CH" dirty="0" smtClean="0"/>
              <a:t>39 Interne Verrechnungen</a:t>
            </a:r>
          </a:p>
          <a:p>
            <a:pPr>
              <a:buNone/>
            </a:pPr>
            <a:endParaRPr lang="de-CH" dirty="0" smtClean="0"/>
          </a:p>
          <a:p>
            <a:pPr>
              <a:buNone/>
            </a:pP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19</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Zielsetzung</a:t>
            </a:r>
            <a:endParaRPr lang="de-CH" dirty="0"/>
          </a:p>
        </p:txBody>
      </p:sp>
      <p:sp>
        <p:nvSpPr>
          <p:cNvPr id="4" name="Inhaltsplatzhalter 3"/>
          <p:cNvSpPr>
            <a:spLocks noGrp="1"/>
          </p:cNvSpPr>
          <p:nvPr>
            <p:ph idx="1"/>
          </p:nvPr>
        </p:nvSpPr>
        <p:spPr>
          <a:xfrm>
            <a:off x="457200" y="1600201"/>
            <a:ext cx="8229600" cy="1900808"/>
          </a:xfrm>
        </p:spPr>
        <p:txBody>
          <a:bodyPr/>
          <a:lstStyle/>
          <a:p>
            <a:pPr marL="0" indent="0">
              <a:buNone/>
            </a:pPr>
            <a:r>
              <a:rPr lang="de-CH" dirty="0" smtClean="0"/>
              <a:t>1.1.6.1.1	Beispiele des öffentlichen Rechnungsmodells</a:t>
            </a:r>
          </a:p>
          <a:p>
            <a:pPr marL="0" indent="0">
              <a:buNone/>
            </a:pPr>
            <a:endParaRPr lang="de-CH" dirty="0" smtClean="0"/>
          </a:p>
          <a:p>
            <a:pPr marL="0" indent="0">
              <a:buNone/>
            </a:pPr>
            <a:r>
              <a:rPr lang="de-CH" dirty="0" smtClean="0"/>
              <a:t>Ich erkläre anhand eines konkreten Beispiels die Grundsätze des öffentlichen Rechnungsmodells</a:t>
            </a:r>
          </a:p>
        </p:txBody>
      </p:sp>
      <p:sp>
        <p:nvSpPr>
          <p:cNvPr id="7" name="Fußzeilenplatzhalter 6"/>
          <p:cNvSpPr>
            <a:spLocks noGrp="1"/>
          </p:cNvSpPr>
          <p:nvPr>
            <p:ph type="ftr" sz="quarter" idx="12"/>
          </p:nvPr>
        </p:nvSpPr>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
        <p:nvSpPr>
          <p:cNvPr id="6" name="Foliennummernplatzhalter 5"/>
          <p:cNvSpPr>
            <a:spLocks noGrp="1"/>
          </p:cNvSpPr>
          <p:nvPr>
            <p:ph type="sldNum" sz="quarter" idx="11"/>
          </p:nvPr>
        </p:nvSpPr>
        <p:spPr/>
        <p:txBody>
          <a:bodyPr/>
          <a:lstStyle/>
          <a:p>
            <a:fld id="{87674F0A-37BA-4CE3-B1FD-DE57A7E2F2C6}" type="slidenum">
              <a:rPr lang="de-CH" smtClean="0"/>
              <a:pPr/>
              <a:t>2</a:t>
            </a:fld>
            <a:endParaRPr lang="de-CH"/>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smtClean="0"/>
              <a:t>HRM2 Kontenplan: </a:t>
            </a:r>
            <a:r>
              <a:rPr lang="de-CH" dirty="0" smtClean="0">
                <a:solidFill>
                  <a:srgbClr val="0070C0"/>
                </a:solidFill>
              </a:rPr>
              <a:t>ER</a:t>
            </a:r>
            <a:r>
              <a:rPr lang="de-CH" dirty="0" smtClean="0"/>
              <a:t> Artengliederung </a:t>
            </a:r>
            <a:endParaRPr lang="de-CH" dirty="0"/>
          </a:p>
        </p:txBody>
      </p:sp>
      <p:sp>
        <p:nvSpPr>
          <p:cNvPr id="3" name="Inhaltsplatzhalter 2"/>
          <p:cNvSpPr>
            <a:spLocks noGrp="1"/>
          </p:cNvSpPr>
          <p:nvPr>
            <p:ph idx="1"/>
          </p:nvPr>
        </p:nvSpPr>
        <p:spPr/>
        <p:txBody>
          <a:bodyPr/>
          <a:lstStyle/>
          <a:p>
            <a:pPr>
              <a:buNone/>
            </a:pPr>
            <a:r>
              <a:rPr lang="de-CH" b="1" dirty="0" smtClean="0"/>
              <a:t>Ertrag</a:t>
            </a:r>
            <a:endParaRPr lang="de-CH" sz="1800" b="1" dirty="0" smtClean="0"/>
          </a:p>
          <a:p>
            <a:pPr>
              <a:buAutoNum type="arabicPlain" startAt="40"/>
            </a:pPr>
            <a:r>
              <a:rPr lang="de-CH" sz="1800" dirty="0" smtClean="0"/>
              <a:t>Fiskalertrag</a:t>
            </a:r>
          </a:p>
          <a:p>
            <a:pPr marL="457200" indent="-457200">
              <a:buNone/>
            </a:pPr>
            <a:r>
              <a:rPr lang="de-CH" sz="1800" dirty="0" smtClean="0"/>
              <a:t>41 Regalien und Konzessionen</a:t>
            </a:r>
          </a:p>
          <a:p>
            <a:pPr marL="457200" indent="-457200">
              <a:buNone/>
            </a:pPr>
            <a:r>
              <a:rPr lang="de-CH" sz="1800" dirty="0" smtClean="0"/>
              <a:t>42 Entgelte</a:t>
            </a:r>
          </a:p>
          <a:p>
            <a:pPr marL="457200" indent="-457200">
              <a:buNone/>
            </a:pPr>
            <a:r>
              <a:rPr lang="de-CH" sz="1800" dirty="0" smtClean="0"/>
              <a:t>43 Verschiedene Erträge</a:t>
            </a:r>
          </a:p>
          <a:p>
            <a:pPr marL="457200" indent="-457200">
              <a:buNone/>
            </a:pPr>
            <a:r>
              <a:rPr lang="de-CH" sz="1800" dirty="0" smtClean="0"/>
              <a:t>44 Finanzertrag</a:t>
            </a:r>
          </a:p>
          <a:p>
            <a:pPr marL="457200" indent="-457200">
              <a:buNone/>
            </a:pPr>
            <a:r>
              <a:rPr lang="de-CH" sz="1800" dirty="0" smtClean="0"/>
              <a:t>45 Entnahme aus Fonds und Spezialfinanzierungen</a:t>
            </a:r>
          </a:p>
          <a:p>
            <a:pPr marL="457200" indent="-457200">
              <a:buNone/>
            </a:pPr>
            <a:r>
              <a:rPr lang="de-CH" sz="1800" dirty="0" smtClean="0"/>
              <a:t>46 Transferertrag</a:t>
            </a:r>
          </a:p>
          <a:p>
            <a:pPr marL="457200" indent="-457200">
              <a:buNone/>
            </a:pPr>
            <a:r>
              <a:rPr lang="de-CH" sz="1800" dirty="0" smtClean="0"/>
              <a:t>47 Durchlaufende Beiträge</a:t>
            </a:r>
          </a:p>
          <a:p>
            <a:pPr marL="457200" indent="-457200">
              <a:buNone/>
            </a:pPr>
            <a:r>
              <a:rPr lang="de-CH" sz="1800" dirty="0" smtClean="0"/>
              <a:t>48 </a:t>
            </a:r>
            <a:r>
              <a:rPr lang="de-CH" sz="1800" dirty="0" err="1" smtClean="0"/>
              <a:t>a.o</a:t>
            </a:r>
            <a:r>
              <a:rPr lang="de-CH" sz="1800" dirty="0" smtClean="0"/>
              <a:t>. Ertrag</a:t>
            </a:r>
          </a:p>
          <a:p>
            <a:pPr marL="457200" indent="-457200">
              <a:buNone/>
            </a:pPr>
            <a:r>
              <a:rPr lang="de-CH" sz="1800" dirty="0" smtClean="0"/>
              <a:t>49 Interne Verrechnung</a:t>
            </a:r>
          </a:p>
          <a:p>
            <a:pPr marL="457200" indent="-457200">
              <a:buNone/>
            </a:pPr>
            <a:r>
              <a:rPr lang="de-CH" sz="1800" b="1" dirty="0" smtClean="0"/>
              <a:t>Abschluss</a:t>
            </a:r>
          </a:p>
          <a:p>
            <a:pPr marL="457200" indent="-457200">
              <a:buNone/>
            </a:pPr>
            <a:r>
              <a:rPr lang="de-CH" sz="1800" dirty="0" smtClean="0"/>
              <a:t>90 Abschluss Erfolgsrechnung (ER)</a:t>
            </a:r>
            <a:endParaRPr lang="de-CH" sz="1800"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20</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87674F0A-37BA-4CE3-B1FD-DE57A7E2F2C6}" type="slidenum">
              <a:rPr lang="de-CH" smtClean="0"/>
              <a:pPr/>
              <a:t>21</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6" name="Rectangle 3"/>
          <p:cNvSpPr>
            <a:spLocks noChangeArrowheads="1"/>
          </p:cNvSpPr>
          <p:nvPr/>
        </p:nvSpPr>
        <p:spPr bwMode="auto">
          <a:xfrm>
            <a:off x="415719" y="884849"/>
            <a:ext cx="8006465" cy="27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de-CH" altLang="de-DE" sz="2800" dirty="0" smtClean="0"/>
              <a:t>Kontenplan HRM2: </a:t>
            </a:r>
            <a:r>
              <a:rPr lang="de-CH" altLang="de-DE" sz="2800" dirty="0" smtClean="0">
                <a:solidFill>
                  <a:srgbClr val="0070C0"/>
                </a:solidFill>
              </a:rPr>
              <a:t>ERFOLGSRECHNUNG</a:t>
            </a:r>
          </a:p>
        </p:txBody>
      </p:sp>
      <p:graphicFrame>
        <p:nvGraphicFramePr>
          <p:cNvPr id="7" name="Group 42"/>
          <p:cNvGraphicFramePr>
            <a:graphicFrameLocks noGrp="1"/>
          </p:cNvGraphicFramePr>
          <p:nvPr>
            <p:extLst>
              <p:ext uri="{D42A27DB-BD31-4B8C-83A1-F6EECF244321}">
                <p14:modId xmlns:p14="http://schemas.microsoft.com/office/powerpoint/2010/main" val="382947026"/>
              </p:ext>
            </p:extLst>
          </p:nvPr>
        </p:nvGraphicFramePr>
        <p:xfrm>
          <a:off x="395536" y="1271371"/>
          <a:ext cx="8352929" cy="5160761"/>
        </p:xfrm>
        <a:graphic>
          <a:graphicData uri="http://schemas.openxmlformats.org/drawingml/2006/table">
            <a:tbl>
              <a:tblPr/>
              <a:tblGrid>
                <a:gridCol w="1092963"/>
                <a:gridCol w="3314821"/>
                <a:gridCol w="3945145"/>
              </a:tblGrid>
              <a:tr h="92248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Arial" charset="0"/>
                          <a:ea typeface="ＭＳ Ｐゴシック" pitchFamily="34" charset="-128"/>
                          <a:cs typeface="Arial" charset="0"/>
                        </a:rPr>
                        <a:t>1500</a:t>
                      </a:r>
                      <a:endPar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Arial" charset="0"/>
                          <a:ea typeface="ＭＳ Ｐゴシック" pitchFamily="34" charset="-128"/>
                          <a:cs typeface="Arial" charset="0"/>
                        </a:rPr>
                        <a:t>Feuerwehr</a:t>
                      </a:r>
                      <a:endPar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Feuerwehr, </a:t>
                      </a:r>
                      <a:r>
                        <a:rPr kumimoji="0" lang="de-DE" sz="1200" b="0" i="0" u="none" strike="noStrike" cap="none" normalizeH="0" baseline="0" dirty="0" err="1" smtClean="0">
                          <a:ln>
                            <a:noFill/>
                          </a:ln>
                          <a:solidFill>
                            <a:schemeClr val="tx1"/>
                          </a:solidFill>
                          <a:effectLst/>
                          <a:latin typeface="Arial" charset="0"/>
                          <a:ea typeface="ＭＳ Ｐゴシック" pitchFamily="34" charset="-128"/>
                          <a:cs typeface="Arial" charset="0"/>
                        </a:rPr>
                        <a:t>Ölwehr</a:t>
                      </a: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 Brandverhütung, Feuerschau, Feuerpolizei, Heustockkontrolle, Katastropheneinsätze, Feuerlöschgeräte und -einrichtungen, Löschwasserweiher, Feuerwehr-Ersatzabgaben.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419316">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3010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Löhne des Verwaltungs- und Betriebspersonals</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Sold Ausbildungsübungen und Spezialübungen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3090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Aus- und Weiterbildung des Personals</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Taggelder und Kurse</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3099</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Übriger Personalaufwand</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Vertrauensärztliche Untersuchungen (Atemschutz)</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3100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Büromaterial</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 </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228">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3101</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Betriebs-, Verbrauchsmaterial</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Löschstoffe für Feuerwehr</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3144</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Unterhalt Hochbauten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Feuerwehrmagazin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316">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3150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Unterhalt Büromöbel und -geräte, Schulmobiliar</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 </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3151</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Unterhalt Apparate, Maschinen, Geräte, Fahrzeuge, Werkzeuge</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 </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3153</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Informatik-Unterhalt (Hardware)</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 </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3158</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Unterhalt immaterielle Anlagen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 </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3300.40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Planmässige Abschreibungen Hochbauten allgemeiner Haushalt</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Sachgruppe 1404 Hochbauten</a:t>
                      </a:r>
                      <a:b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b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(Feuerwehrmagazin)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3300.60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Planmässige Abschreibungen Mobilien VV allgemeiner Haushalt</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Sachgruppe 1406 Mobilien VV </a:t>
                      </a:r>
                      <a:b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b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(Alarmanlage, Ausrüstung, Fahrzeuge)</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86460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80342"/>
            <a:ext cx="8229600" cy="652934"/>
          </a:xfrm>
        </p:spPr>
        <p:txBody>
          <a:bodyPr/>
          <a:lstStyle/>
          <a:p>
            <a:r>
              <a:rPr lang="de-CH" dirty="0" smtClean="0"/>
              <a:t>Gliederung der Kontierung</a:t>
            </a:r>
            <a:br>
              <a:rPr lang="de-CH" dirty="0" smtClean="0"/>
            </a:br>
            <a:r>
              <a:rPr lang="de-CH" b="1" dirty="0" smtClean="0"/>
              <a:t>Kontonummer</a:t>
            </a:r>
            <a:r>
              <a:rPr lang="de-CH" b="1" dirty="0"/>
              <a:t>	</a:t>
            </a:r>
            <a:r>
              <a:rPr lang="de-CH" b="1" dirty="0" smtClean="0"/>
              <a:t>1506.3100.00</a:t>
            </a:r>
            <a:endParaRPr lang="de-CH" dirty="0"/>
          </a:p>
        </p:txBody>
      </p:sp>
      <p:sp>
        <p:nvSpPr>
          <p:cNvPr id="5" name="Rectangle 3"/>
          <p:cNvSpPr txBox="1">
            <a:spLocks noChangeArrowheads="1"/>
          </p:cNvSpPr>
          <p:nvPr/>
        </p:nvSpPr>
        <p:spPr>
          <a:xfrm>
            <a:off x="539551" y="1485346"/>
            <a:ext cx="7992887" cy="5112568"/>
          </a:xfrm>
          <a:prstGeom prst="rect">
            <a:avLst/>
          </a:prstGeom>
          <a:noFill/>
        </p:spPr>
        <p:txBody>
          <a:bodyPr/>
          <a:lstStyle/>
          <a:p>
            <a:pPr marL="266700" marR="0" lvl="0" indent="-266700" algn="l" defTabSz="914400" rtl="0" eaLnBrk="1" fontAlgn="auto" latinLnBrk="0" hangingPunct="1">
              <a:lnSpc>
                <a:spcPts val="2000"/>
              </a:lnSpc>
              <a:spcBef>
                <a:spcPct val="0"/>
              </a:spcBef>
              <a:spcAft>
                <a:spcPts val="0"/>
              </a:spcAft>
              <a:buClrTx/>
              <a:buSzTx/>
              <a:tabLst/>
              <a:defRPr/>
            </a:pPr>
            <a:r>
              <a:rPr kumimoji="0" lang="fr-CH" sz="2000" b="1" i="0" u="none" strike="noStrike" kern="1200" cap="none" spc="0" normalizeH="0" baseline="0" noProof="0" dirty="0" err="1" smtClean="0">
                <a:ln>
                  <a:noFill/>
                </a:ln>
                <a:effectLst/>
                <a:uLnTx/>
                <a:uFillTx/>
                <a:latin typeface="+mn-lt"/>
                <a:ea typeface="+mn-ea"/>
                <a:cs typeface="+mn-cs"/>
              </a:rPr>
              <a:t>Funktionale</a:t>
            </a:r>
            <a:r>
              <a:rPr kumimoji="0" lang="fr-CH" sz="2000" b="1" i="0" u="none" strike="noStrike" kern="1200" cap="none" spc="0" normalizeH="0" baseline="0" noProof="0" dirty="0" smtClean="0">
                <a:ln>
                  <a:noFill/>
                </a:ln>
                <a:effectLst/>
                <a:uLnTx/>
                <a:uFillTx/>
                <a:latin typeface="+mn-lt"/>
                <a:ea typeface="+mn-ea"/>
                <a:cs typeface="+mn-cs"/>
              </a:rPr>
              <a:t>-  / </a:t>
            </a:r>
            <a:r>
              <a:rPr kumimoji="0" lang="fr-CH" sz="2000" b="1" i="0" u="none" strike="noStrike" kern="1200" cap="none" spc="0" normalizeH="0" baseline="0" noProof="0" dirty="0" err="1" smtClean="0">
                <a:ln>
                  <a:noFill/>
                </a:ln>
                <a:effectLst/>
                <a:uLnTx/>
                <a:uFillTx/>
                <a:latin typeface="+mn-lt"/>
                <a:ea typeface="+mn-ea"/>
                <a:cs typeface="+mn-cs"/>
              </a:rPr>
              <a:t>Artengliederung</a:t>
            </a:r>
            <a:endParaRPr kumimoji="0" lang="fr-CH" sz="2000" b="1" i="0" u="none" strike="noStrike" kern="1200" cap="none" spc="0" normalizeH="0" baseline="0" noProof="0" dirty="0" smtClean="0">
              <a:ln>
                <a:noFill/>
              </a:ln>
              <a:effectLst/>
              <a:uLnTx/>
              <a:uFillTx/>
              <a:latin typeface="+mn-lt"/>
              <a:ea typeface="+mn-ea"/>
              <a:cs typeface="+mn-cs"/>
            </a:endParaRPr>
          </a:p>
          <a:p>
            <a:pPr marL="266700" marR="0" lvl="0" indent="-266700" algn="l" defTabSz="914400" rtl="0" eaLnBrk="1" fontAlgn="auto" latinLnBrk="0" hangingPunct="1">
              <a:lnSpc>
                <a:spcPct val="90000"/>
              </a:lnSpc>
              <a:spcBef>
                <a:spcPct val="20000"/>
              </a:spcBef>
              <a:spcAft>
                <a:spcPts val="0"/>
              </a:spcAft>
              <a:buClrTx/>
              <a:buSzTx/>
              <a:tabLst/>
              <a:defRPr/>
            </a:pPr>
            <a:endParaRPr kumimoji="0" lang="de-CH" sz="2000" b="1" i="0" u="none" strike="noStrike" kern="1200" cap="none" spc="0" normalizeH="0" baseline="0" noProof="0" dirty="0" smtClean="0">
              <a:ln>
                <a:noFill/>
              </a:ln>
              <a:solidFill>
                <a:schemeClr val="tx1"/>
              </a:solidFill>
              <a:effectLst/>
              <a:uLnTx/>
              <a:uFillTx/>
              <a:latin typeface="+mn-lt"/>
              <a:ea typeface="+mn-ea"/>
              <a:cs typeface="+mn-cs"/>
            </a:endParaRPr>
          </a:p>
          <a:p>
            <a:pPr marL="266700" marR="0" lvl="0" indent="-266700" algn="l" defTabSz="914400" rtl="0" eaLnBrk="1" fontAlgn="auto" latinLnBrk="0" hangingPunct="1">
              <a:lnSpc>
                <a:spcPct val="90000"/>
              </a:lnSpc>
              <a:spcBef>
                <a:spcPct val="20000"/>
              </a:spcBef>
              <a:spcAft>
                <a:spcPts val="0"/>
              </a:spcAft>
              <a:buClrTx/>
              <a:buSzTx/>
              <a:tabLst/>
              <a:defRPr/>
            </a:pPr>
            <a:r>
              <a:rPr kumimoji="0" lang="de-CH" sz="2000" b="1" i="0" u="none" strike="noStrike" kern="1200" cap="none" spc="0" normalizeH="0" baseline="0" noProof="0" dirty="0" smtClean="0">
                <a:ln>
                  <a:noFill/>
                </a:ln>
                <a:solidFill>
                  <a:schemeClr val="tx1"/>
                </a:solidFill>
                <a:effectLst/>
                <a:uLnTx/>
                <a:uFillTx/>
                <a:latin typeface="+mn-lt"/>
                <a:ea typeface="+mn-ea"/>
                <a:cs typeface="+mn-cs"/>
              </a:rPr>
              <a:t>Funktionale Gliederung</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smtClean="0">
                <a:ln>
                  <a:noFill/>
                </a:ln>
                <a:solidFill>
                  <a:schemeClr val="tx1"/>
                </a:solidFill>
                <a:effectLst/>
                <a:uLnTx/>
                <a:uFillTx/>
                <a:latin typeface="+mn-lt"/>
                <a:ea typeface="+mn-ea"/>
                <a:cs typeface="+mn-cs"/>
              </a:rPr>
              <a:t>Verwaltungsabteilung	</a:t>
            </a:r>
            <a:r>
              <a:rPr kumimoji="0" lang="de-CH" sz="2000" b="0" i="0" u="none" strike="noStrike" kern="1200" cap="none" spc="0" normalizeH="0" baseline="0" noProof="0" dirty="0" err="1" smtClean="0">
                <a:ln>
                  <a:noFill/>
                </a:ln>
                <a:solidFill>
                  <a:schemeClr val="tx1"/>
                </a:solidFill>
                <a:effectLst/>
                <a:uLnTx/>
                <a:uFillTx/>
                <a:latin typeface="+mn-lt"/>
                <a:ea typeface="+mn-ea"/>
                <a:cs typeface="+mn-cs"/>
              </a:rPr>
              <a:t>Öffentl.Ordnung</a:t>
            </a:r>
            <a:r>
              <a:rPr kumimoji="0" lang="de-CH" sz="2000" b="0" i="0" u="none" strike="noStrike" kern="1200" cap="none" spc="0" normalizeH="0" baseline="0" noProof="0" dirty="0" smtClean="0">
                <a:ln>
                  <a:noFill/>
                </a:ln>
                <a:solidFill>
                  <a:schemeClr val="tx1"/>
                </a:solidFill>
                <a:effectLst/>
                <a:uLnTx/>
                <a:uFillTx/>
                <a:latin typeface="+mn-lt"/>
                <a:ea typeface="+mn-ea"/>
                <a:cs typeface="+mn-cs"/>
              </a:rPr>
              <a:t> und Sicherheit		1</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smtClean="0">
                <a:ln>
                  <a:noFill/>
                </a:ln>
                <a:solidFill>
                  <a:schemeClr val="tx1"/>
                </a:solidFill>
                <a:effectLst/>
                <a:uLnTx/>
                <a:uFillTx/>
                <a:latin typeface="+mn-lt"/>
                <a:ea typeface="+mn-ea"/>
                <a:cs typeface="+mn-cs"/>
              </a:rPr>
              <a:t>Dienstgruppe		Feuerwehr		</a:t>
            </a:r>
            <a:r>
              <a:rPr lang="de-CH" sz="2000" dirty="0" smtClean="0"/>
              <a:t> 		5</a:t>
            </a:r>
            <a:endParaRPr kumimoji="0" lang="de-CH" sz="2000" b="0" i="0" u="none" strike="noStrike" kern="1200" cap="none" spc="0" normalizeH="0" baseline="0" noProof="0" dirty="0" smtClean="0">
              <a:ln>
                <a:noFill/>
              </a:ln>
              <a:solidFill>
                <a:schemeClr val="tx1"/>
              </a:solidFill>
              <a:effectLst/>
              <a:uLnTx/>
              <a:uFillTx/>
              <a:latin typeface="+mn-lt"/>
              <a:ea typeface="+mn-ea"/>
              <a:cs typeface="+mn-cs"/>
            </a:endParaRP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tab pos="3771900" algn="l"/>
                <a:tab pos="5649913" algn="l"/>
              </a:tabLst>
              <a:defRPr/>
            </a:pPr>
            <a:r>
              <a:rPr kumimoji="0" lang="de-CH" sz="2000" b="0" i="0" u="none" strike="noStrike" kern="1200" cap="none" spc="0" normalizeH="0" baseline="0" noProof="0" dirty="0" smtClean="0">
                <a:ln>
                  <a:noFill/>
                </a:ln>
                <a:solidFill>
                  <a:schemeClr val="tx1"/>
                </a:solidFill>
                <a:effectLst/>
                <a:uLnTx/>
                <a:uFillTx/>
                <a:latin typeface="+mn-lt"/>
                <a:ea typeface="+mn-ea"/>
                <a:cs typeface="+mn-cs"/>
              </a:rPr>
              <a:t>Dienststelle</a:t>
            </a:r>
            <a:r>
              <a:rPr lang="de-CH" sz="2000" noProof="0" dirty="0" smtClean="0"/>
              <a:t> </a:t>
            </a:r>
            <a:r>
              <a:rPr lang="de-CH" sz="2000" dirty="0" smtClean="0"/>
              <a:t>                </a:t>
            </a:r>
            <a:r>
              <a:rPr kumimoji="0" lang="de-CH" sz="2000" b="0" i="0" u="none" strike="noStrike" kern="1200" cap="none" spc="0" normalizeH="0" baseline="0" noProof="0" dirty="0" smtClean="0">
                <a:ln>
                  <a:noFill/>
                </a:ln>
                <a:solidFill>
                  <a:schemeClr val="tx1"/>
                </a:solidFill>
                <a:effectLst/>
                <a:uLnTx/>
                <a:uFillTx/>
                <a:latin typeface="+mn-lt"/>
                <a:ea typeface="+mn-ea"/>
                <a:cs typeface="+mn-cs"/>
              </a:rPr>
              <a:t>Feuerwehr	</a:t>
            </a:r>
            <a:r>
              <a:rPr kumimoji="0" lang="de-CH" sz="2000" b="0" i="0" u="none" strike="noStrike" kern="1200" cap="none" spc="0" normalizeH="0" noProof="0" dirty="0" smtClean="0">
                <a:ln>
                  <a:noFill/>
                </a:ln>
                <a:solidFill>
                  <a:schemeClr val="tx1"/>
                </a:solidFill>
                <a:effectLst/>
                <a:uLnTx/>
                <a:uFillTx/>
                <a:latin typeface="+mn-lt"/>
                <a:ea typeface="+mn-ea"/>
                <a:cs typeface="+mn-cs"/>
              </a:rPr>
              <a:t>		</a:t>
            </a:r>
            <a:r>
              <a:rPr lang="de-CH" sz="2000" dirty="0" smtClean="0"/>
              <a:t>0</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tab pos="3771900" algn="l"/>
                <a:tab pos="5649913" algn="l"/>
              </a:tabLst>
              <a:defRPr/>
            </a:pPr>
            <a:r>
              <a:rPr kumimoji="0" lang="de-CH" sz="2000" i="0" u="none" strike="noStrike" kern="1200" cap="none" spc="0" normalizeH="0" baseline="0" noProof="0" dirty="0" smtClean="0">
                <a:ln>
                  <a:noFill/>
                </a:ln>
                <a:solidFill>
                  <a:schemeClr val="tx1"/>
                </a:solidFill>
                <a:effectLst/>
                <a:uLnTx/>
                <a:uFillTx/>
                <a:latin typeface="+mn-lt"/>
                <a:ea typeface="+mn-ea"/>
                <a:cs typeface="+mn-cs"/>
              </a:rPr>
              <a:t>4. Stelle</a:t>
            </a:r>
            <a:r>
              <a:rPr lang="de-CH" sz="2000" dirty="0"/>
              <a:t> </a:t>
            </a:r>
            <a:r>
              <a:rPr lang="de-CH" sz="2000" dirty="0" smtClean="0"/>
              <a:t>                      Regionale Feuerwehrorganisation</a:t>
            </a:r>
            <a:r>
              <a:rPr kumimoji="0" lang="de-CH" sz="2000" i="0" u="none" strike="noStrike" kern="1200" cap="none" spc="0" normalizeH="0" baseline="0" noProof="0" dirty="0" smtClean="0">
                <a:ln>
                  <a:noFill/>
                </a:ln>
                <a:solidFill>
                  <a:schemeClr val="tx1"/>
                </a:solidFill>
                <a:effectLst/>
                <a:uLnTx/>
                <a:uFillTx/>
                <a:latin typeface="+mn-lt"/>
                <a:ea typeface="+mn-ea"/>
                <a:cs typeface="+mn-cs"/>
              </a:rPr>
              <a:t>	6</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de-CH" sz="2000" b="1" i="0" u="none" strike="noStrike" kern="1200" cap="none" spc="0" normalizeH="0" baseline="0" noProof="0" dirty="0" smtClean="0">
              <a:ln>
                <a:noFill/>
              </a:ln>
              <a:solidFill>
                <a:schemeClr val="tx1"/>
              </a:solidFill>
              <a:effectLst/>
              <a:uLnTx/>
              <a:uFillTx/>
              <a:latin typeface="+mn-lt"/>
              <a:ea typeface="+mn-ea"/>
              <a:cs typeface="+mn-cs"/>
            </a:endParaRPr>
          </a:p>
          <a:p>
            <a:pPr marL="266700" marR="0" lvl="0" indent="-266700" algn="l" defTabSz="914400" rtl="0" eaLnBrk="1" fontAlgn="auto" latinLnBrk="0" hangingPunct="1">
              <a:lnSpc>
                <a:spcPct val="90000"/>
              </a:lnSpc>
              <a:spcBef>
                <a:spcPct val="20000"/>
              </a:spcBef>
              <a:spcAft>
                <a:spcPts val="0"/>
              </a:spcAft>
              <a:buClrTx/>
              <a:buSzTx/>
              <a:tabLst/>
              <a:defRPr/>
            </a:pPr>
            <a:r>
              <a:rPr kumimoji="0" lang="de-CH" sz="2000" b="1" i="0" u="none" strike="noStrike" kern="1200" cap="none" spc="0" normalizeH="0" baseline="0" noProof="0" dirty="0" smtClean="0">
                <a:ln>
                  <a:noFill/>
                </a:ln>
                <a:solidFill>
                  <a:schemeClr val="tx1"/>
                </a:solidFill>
                <a:effectLst/>
                <a:uLnTx/>
                <a:uFillTx/>
                <a:latin typeface="+mn-lt"/>
                <a:ea typeface="+mn-ea"/>
                <a:cs typeface="+mn-cs"/>
              </a:rPr>
              <a:t>Artengliederung</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smtClean="0">
                <a:ln>
                  <a:noFill/>
                </a:ln>
                <a:solidFill>
                  <a:schemeClr val="tx1"/>
                </a:solidFill>
                <a:effectLst/>
                <a:uLnTx/>
                <a:uFillTx/>
                <a:latin typeface="+mn-lt"/>
                <a:ea typeface="+mn-ea"/>
                <a:cs typeface="+mn-cs"/>
              </a:rPr>
              <a:t>Kontoklasse		Aufwand			 	3</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smtClean="0">
                <a:ln>
                  <a:noFill/>
                </a:ln>
                <a:solidFill>
                  <a:schemeClr val="tx1"/>
                </a:solidFill>
                <a:effectLst/>
                <a:uLnTx/>
                <a:uFillTx/>
                <a:latin typeface="+mn-lt"/>
                <a:ea typeface="+mn-ea"/>
                <a:cs typeface="+mn-cs"/>
              </a:rPr>
              <a:t>Kontengruppe	Sachaufwand				1</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err="1" smtClean="0">
                <a:ln>
                  <a:noFill/>
                </a:ln>
                <a:solidFill>
                  <a:schemeClr val="tx1"/>
                </a:solidFill>
                <a:effectLst/>
                <a:uLnTx/>
                <a:uFillTx/>
                <a:latin typeface="+mn-lt"/>
                <a:ea typeface="+mn-ea"/>
                <a:cs typeface="+mn-cs"/>
              </a:rPr>
              <a:t>Sammelkont</a:t>
            </a:r>
            <a:r>
              <a:rPr lang="de-CH" sz="2000" dirty="0" smtClean="0"/>
              <a:t>o		Büromaterial				0</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CH" sz="2000" i="0" u="none" strike="noStrike" kern="1200" cap="none" spc="0" normalizeH="0" baseline="0" noProof="0" dirty="0" smtClean="0">
                <a:ln>
                  <a:noFill/>
                </a:ln>
                <a:solidFill>
                  <a:schemeClr val="tx1"/>
                </a:solidFill>
                <a:effectLst/>
                <a:uLnTx/>
                <a:uFillTx/>
                <a:latin typeface="+mn-lt"/>
                <a:ea typeface="+mn-ea"/>
                <a:cs typeface="+mn-cs"/>
              </a:rPr>
              <a:t>4. Stelle							0</a:t>
            </a:r>
          </a:p>
          <a:p>
            <a:pPr marL="266700" indent="-266700">
              <a:lnSpc>
                <a:spcPct val="90000"/>
              </a:lnSpc>
              <a:spcBef>
                <a:spcPct val="20000"/>
              </a:spcBef>
              <a:defRPr/>
            </a:pPr>
            <a:r>
              <a:rPr lang="de-CH" sz="2000" b="1" dirty="0"/>
              <a:t>Laufnummer</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de-CH" sz="2000" i="0" u="none" strike="noStrike" kern="1200" cap="none" spc="0" normalizeH="0" baseline="0" noProof="0" dirty="0" smtClean="0">
                <a:ln>
                  <a:noFill/>
                </a:ln>
                <a:solidFill>
                  <a:schemeClr val="tx1"/>
                </a:solidFill>
                <a:effectLst/>
                <a:uLnTx/>
                <a:uFillTx/>
                <a:latin typeface="+mn-lt"/>
                <a:ea typeface="+mn-ea"/>
                <a:cs typeface="+mn-cs"/>
              </a:rPr>
              <a:t>2-stellige Laufnummer					.00		</a:t>
            </a:r>
            <a:endParaRPr kumimoji="0" lang="de-CH" sz="2000" b="1" i="0" u="none" strike="noStrike" kern="1200" cap="none" spc="0" normalizeH="0" baseline="0" noProof="0" dirty="0" smtClean="0">
              <a:ln>
                <a:noFill/>
              </a:ln>
              <a:solidFill>
                <a:schemeClr val="tx1"/>
              </a:solidFill>
              <a:effectLst/>
              <a:uLnTx/>
              <a:uFillTx/>
              <a:latin typeface="+mn-lt"/>
              <a:ea typeface="+mn-ea"/>
              <a:cs typeface="+mn-cs"/>
            </a:endParaRPr>
          </a:p>
          <a:p>
            <a:pPr marL="266700" marR="0" lvl="0" indent="-266700" algn="l" defTabSz="914400" rtl="0" eaLnBrk="0" fontAlgn="auto" latinLnBrk="0" hangingPunct="0">
              <a:lnSpc>
                <a:spcPts val="2000"/>
              </a:lnSpc>
              <a:spcBef>
                <a:spcPct val="20000"/>
              </a:spcBef>
              <a:spcAft>
                <a:spcPts val="0"/>
              </a:spcAft>
              <a:buClrTx/>
              <a:buSzTx/>
              <a:tabLst/>
              <a:defRPr/>
            </a:pPr>
            <a:r>
              <a:rPr lang="de-CH" sz="2000" b="1" dirty="0" smtClean="0"/>
              <a:t>			</a:t>
            </a:r>
            <a:endParaRPr kumimoji="0" lang="de-CH"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596461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smtClean="0"/>
              <a:t>HRM2 Kontenplan: </a:t>
            </a:r>
            <a:r>
              <a:rPr lang="de-CH" dirty="0" smtClean="0">
                <a:solidFill>
                  <a:srgbClr val="00B050"/>
                </a:solidFill>
              </a:rPr>
              <a:t>IR</a:t>
            </a:r>
            <a:r>
              <a:rPr lang="de-CH" dirty="0" smtClean="0"/>
              <a:t> Artengliederung </a:t>
            </a:r>
            <a:endParaRPr lang="de-CH" dirty="0"/>
          </a:p>
        </p:txBody>
      </p:sp>
      <p:sp>
        <p:nvSpPr>
          <p:cNvPr id="3" name="Inhaltsplatzhalter 2"/>
          <p:cNvSpPr>
            <a:spLocks noGrp="1"/>
          </p:cNvSpPr>
          <p:nvPr>
            <p:ph idx="1"/>
          </p:nvPr>
        </p:nvSpPr>
        <p:spPr/>
        <p:txBody>
          <a:bodyPr/>
          <a:lstStyle/>
          <a:p>
            <a:pPr>
              <a:buNone/>
            </a:pPr>
            <a:r>
              <a:rPr lang="de-CH" b="1" dirty="0" smtClean="0"/>
              <a:t>Ausgaben</a:t>
            </a:r>
            <a:endParaRPr lang="de-CH" sz="1800" dirty="0" smtClean="0"/>
          </a:p>
          <a:p>
            <a:pPr>
              <a:buNone/>
            </a:pPr>
            <a:r>
              <a:rPr lang="de-CH" dirty="0" smtClean="0"/>
              <a:t>50 Sachanlagen</a:t>
            </a:r>
          </a:p>
          <a:p>
            <a:pPr>
              <a:buNone/>
            </a:pPr>
            <a:r>
              <a:rPr lang="de-CH" dirty="0" smtClean="0"/>
              <a:t>51 Investitionen auf Rechnung Dritter</a:t>
            </a:r>
          </a:p>
          <a:p>
            <a:pPr>
              <a:buNone/>
            </a:pPr>
            <a:r>
              <a:rPr lang="de-CH" dirty="0" smtClean="0"/>
              <a:t>52 Immaterielle Anlagen</a:t>
            </a:r>
          </a:p>
          <a:p>
            <a:pPr>
              <a:buNone/>
            </a:pPr>
            <a:r>
              <a:rPr lang="de-CH" dirty="0" smtClean="0"/>
              <a:t>54 Darlehen</a:t>
            </a:r>
          </a:p>
          <a:p>
            <a:pPr>
              <a:buNone/>
            </a:pPr>
            <a:r>
              <a:rPr lang="de-CH" dirty="0" smtClean="0"/>
              <a:t>55 Beteiligungen, Grundkapitalien</a:t>
            </a:r>
          </a:p>
          <a:p>
            <a:pPr>
              <a:buNone/>
            </a:pPr>
            <a:r>
              <a:rPr lang="de-CH" dirty="0" smtClean="0"/>
              <a:t>56 Investitionsbeiträge</a:t>
            </a:r>
          </a:p>
          <a:p>
            <a:pPr>
              <a:buNone/>
            </a:pPr>
            <a:r>
              <a:rPr lang="de-CH" dirty="0" smtClean="0"/>
              <a:t>57 Durchlaufende Investitionsbeiträge</a:t>
            </a:r>
          </a:p>
          <a:p>
            <a:pPr>
              <a:buNone/>
            </a:pPr>
            <a:r>
              <a:rPr lang="de-CH" dirty="0" smtClean="0"/>
              <a:t>58 </a:t>
            </a:r>
            <a:r>
              <a:rPr lang="de-CH" dirty="0" err="1" smtClean="0"/>
              <a:t>a.o</a:t>
            </a:r>
            <a:r>
              <a:rPr lang="de-CH" dirty="0" smtClean="0"/>
              <a:t>. Investitionen</a:t>
            </a:r>
          </a:p>
          <a:p>
            <a:pPr>
              <a:buNone/>
            </a:pPr>
            <a:r>
              <a:rPr lang="de-CH" dirty="0" smtClean="0"/>
              <a:t>59 </a:t>
            </a:r>
            <a:r>
              <a:rPr lang="de-CH" dirty="0" err="1" smtClean="0"/>
              <a:t>Uebertrag</a:t>
            </a:r>
            <a:r>
              <a:rPr lang="de-CH" dirty="0" smtClean="0"/>
              <a:t> an Bilanz</a:t>
            </a:r>
          </a:p>
          <a:p>
            <a:pPr>
              <a:buAutoNum type="arabicPlain" startAt="50"/>
            </a:pPr>
            <a:endParaRPr lang="de-CH" sz="1800" dirty="0" smtClean="0"/>
          </a:p>
          <a:p>
            <a:pPr marL="457200" indent="-457200">
              <a:buAutoNum type="arabicPlain" startAt="50"/>
            </a:pP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smtClean="0"/>
              <a:t>HRM2 Kontenplan: </a:t>
            </a:r>
            <a:r>
              <a:rPr lang="de-CH" dirty="0" smtClean="0">
                <a:solidFill>
                  <a:srgbClr val="00B050"/>
                </a:solidFill>
              </a:rPr>
              <a:t>IR</a:t>
            </a:r>
            <a:r>
              <a:rPr lang="de-CH" dirty="0" smtClean="0"/>
              <a:t> Artengliederung </a:t>
            </a:r>
            <a:endParaRPr lang="de-CH" dirty="0"/>
          </a:p>
        </p:txBody>
      </p:sp>
      <p:sp>
        <p:nvSpPr>
          <p:cNvPr id="3" name="Inhaltsplatzhalter 2"/>
          <p:cNvSpPr>
            <a:spLocks noGrp="1"/>
          </p:cNvSpPr>
          <p:nvPr>
            <p:ph idx="1"/>
          </p:nvPr>
        </p:nvSpPr>
        <p:spPr>
          <a:xfrm>
            <a:off x="457200" y="1434657"/>
            <a:ext cx="8229600" cy="4525963"/>
          </a:xfrm>
        </p:spPr>
        <p:txBody>
          <a:bodyPr/>
          <a:lstStyle/>
          <a:p>
            <a:pPr>
              <a:buNone/>
            </a:pPr>
            <a:r>
              <a:rPr lang="de-CH" b="1" dirty="0" smtClean="0"/>
              <a:t>Einnahmen</a:t>
            </a:r>
            <a:endParaRPr lang="de-CH" sz="1800" dirty="0" smtClean="0"/>
          </a:p>
          <a:p>
            <a:pPr>
              <a:buNone/>
            </a:pPr>
            <a:r>
              <a:rPr lang="de-CH" dirty="0" smtClean="0"/>
              <a:t>60 Abgang von Sachanlagen</a:t>
            </a:r>
          </a:p>
          <a:p>
            <a:pPr>
              <a:buNone/>
            </a:pPr>
            <a:r>
              <a:rPr lang="de-CH" dirty="0" smtClean="0"/>
              <a:t>61 Rückerstattungen Investitionen auf Rechnung Dritter</a:t>
            </a:r>
          </a:p>
          <a:p>
            <a:pPr>
              <a:buNone/>
            </a:pPr>
            <a:r>
              <a:rPr lang="de-CH" dirty="0" smtClean="0"/>
              <a:t>62 Abgang von immateriellen Anlagen</a:t>
            </a:r>
          </a:p>
          <a:p>
            <a:pPr>
              <a:buNone/>
            </a:pPr>
            <a:r>
              <a:rPr lang="de-CH" dirty="0" smtClean="0"/>
              <a:t>63 Investitionsbeiträge</a:t>
            </a:r>
          </a:p>
          <a:p>
            <a:pPr>
              <a:buNone/>
            </a:pPr>
            <a:r>
              <a:rPr lang="de-CH" dirty="0" smtClean="0"/>
              <a:t>64 Rückzahlung von Darlehen</a:t>
            </a:r>
          </a:p>
          <a:p>
            <a:pPr>
              <a:buNone/>
            </a:pPr>
            <a:r>
              <a:rPr lang="de-CH" dirty="0" smtClean="0"/>
              <a:t>65 Abgang von Beteiligungen, Grundkapitalien</a:t>
            </a:r>
          </a:p>
          <a:p>
            <a:pPr>
              <a:buNone/>
            </a:pPr>
            <a:r>
              <a:rPr lang="de-CH" dirty="0" smtClean="0"/>
              <a:t>66 Rückzahlung von Investitionsbeiträgen</a:t>
            </a:r>
          </a:p>
          <a:p>
            <a:pPr>
              <a:buNone/>
            </a:pPr>
            <a:r>
              <a:rPr lang="de-CH" dirty="0" smtClean="0"/>
              <a:t>67 Durchlaufende Investitionsbeiträge</a:t>
            </a:r>
          </a:p>
          <a:p>
            <a:pPr>
              <a:buNone/>
            </a:pPr>
            <a:r>
              <a:rPr lang="de-CH" dirty="0" smtClean="0"/>
              <a:t>68 </a:t>
            </a:r>
            <a:r>
              <a:rPr lang="de-CH" dirty="0" err="1" smtClean="0"/>
              <a:t>a.o</a:t>
            </a:r>
            <a:r>
              <a:rPr lang="de-CH" dirty="0" smtClean="0"/>
              <a:t>. Investitionseinnahmen</a:t>
            </a:r>
          </a:p>
          <a:p>
            <a:pPr>
              <a:buNone/>
            </a:pPr>
            <a:r>
              <a:rPr lang="de-CH" dirty="0" smtClean="0"/>
              <a:t>69 </a:t>
            </a:r>
            <a:r>
              <a:rPr lang="de-CH" dirty="0" err="1" smtClean="0"/>
              <a:t>Uebertrag</a:t>
            </a:r>
            <a:r>
              <a:rPr lang="de-CH" dirty="0" smtClean="0"/>
              <a:t> an Bilanz</a:t>
            </a:r>
          </a:p>
          <a:p>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24</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87674F0A-37BA-4CE3-B1FD-DE57A7E2F2C6}" type="slidenum">
              <a:rPr lang="de-CH" smtClean="0"/>
              <a:pPr/>
              <a:t>25</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6" name="Rectangle 3"/>
          <p:cNvSpPr>
            <a:spLocks noChangeArrowheads="1"/>
          </p:cNvSpPr>
          <p:nvPr/>
        </p:nvSpPr>
        <p:spPr bwMode="auto">
          <a:xfrm>
            <a:off x="179512" y="1095446"/>
            <a:ext cx="810973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a:r>
              <a:rPr lang="de-CH" altLang="de-DE" sz="2800" dirty="0" smtClean="0"/>
              <a:t>Kontenplan HRM2: </a:t>
            </a:r>
            <a:r>
              <a:rPr lang="de-CH" altLang="de-DE" sz="2800" dirty="0" smtClean="0">
                <a:solidFill>
                  <a:srgbClr val="00B050"/>
                </a:solidFill>
              </a:rPr>
              <a:t>INVESTITIONSRECHNUNG</a:t>
            </a:r>
            <a:endParaRPr lang="de-CH" altLang="de-DE" sz="2800" dirty="0">
              <a:solidFill>
                <a:srgbClr val="00B050"/>
              </a:solidFill>
            </a:endParaRPr>
          </a:p>
        </p:txBody>
      </p:sp>
      <p:graphicFrame>
        <p:nvGraphicFramePr>
          <p:cNvPr id="7" name="Group 189"/>
          <p:cNvGraphicFramePr>
            <a:graphicFrameLocks noGrp="1"/>
          </p:cNvGraphicFramePr>
          <p:nvPr>
            <p:extLst>
              <p:ext uri="{D42A27DB-BD31-4B8C-83A1-F6EECF244321}">
                <p14:modId xmlns:p14="http://schemas.microsoft.com/office/powerpoint/2010/main" val="1058435944"/>
              </p:ext>
            </p:extLst>
          </p:nvPr>
        </p:nvGraphicFramePr>
        <p:xfrm>
          <a:off x="251520" y="1815526"/>
          <a:ext cx="7977554" cy="2286206"/>
        </p:xfrm>
        <a:graphic>
          <a:graphicData uri="http://schemas.openxmlformats.org/drawingml/2006/table">
            <a:tbl>
              <a:tblPr/>
              <a:tblGrid>
                <a:gridCol w="1046285"/>
                <a:gridCol w="3162300"/>
                <a:gridCol w="3768969"/>
              </a:tblGrid>
              <a:tr h="823084">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Arial" charset="0"/>
                          <a:ea typeface="ＭＳ Ｐゴシック" pitchFamily="34" charset="-128"/>
                          <a:cs typeface="Arial" charset="0"/>
                        </a:rPr>
                        <a:t>1500</a:t>
                      </a:r>
                      <a:endPar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Arial" charset="0"/>
                          <a:ea typeface="ＭＳ Ｐゴシック" pitchFamily="34" charset="-128"/>
                          <a:cs typeface="Arial" charset="0"/>
                        </a:rPr>
                        <a:t>Feuerwehr</a:t>
                      </a:r>
                      <a:endPar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Feuerwehr, </a:t>
                      </a:r>
                      <a:r>
                        <a:rPr kumimoji="0" lang="de-DE" sz="1200" b="0" i="0" u="none" strike="noStrike" cap="none" normalizeH="0" baseline="0" dirty="0" err="1" smtClean="0">
                          <a:ln>
                            <a:noFill/>
                          </a:ln>
                          <a:solidFill>
                            <a:schemeClr val="tx1"/>
                          </a:solidFill>
                          <a:effectLst/>
                          <a:latin typeface="Arial" charset="0"/>
                          <a:ea typeface="ＭＳ Ｐゴシック" pitchFamily="34" charset="-128"/>
                          <a:cs typeface="Arial" charset="0"/>
                        </a:rPr>
                        <a:t>Ölwehr</a:t>
                      </a: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 Brandverhütung, Feuerschau, Feuerpolizei, Heustockkontrolle, Katastropheneinsätze, Feuerlöschgeräte und -einrichtungen, Löschwasserweiher, Feuerwehr-Ersatzabgaben.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74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5040</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Hochbauten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Feuerwehrmagazin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5060</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Mobilien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Alarmanlage, Ausrüstung, Fahrzeuge</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69">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5620</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Investitionsbeiträge an Gemeinden und Gemeindeverbände</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Investitionsbeitrag (Fahrzeuge, Feuerwehrmagazin)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6310</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Investitionsbeiträge vom Kanton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AGV Löschfonds</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52897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altLang="de-DE" dirty="0" smtClean="0"/>
              <a:t>Kontenplan HRM2: </a:t>
            </a:r>
            <a:r>
              <a:rPr lang="de-CH" altLang="de-DE" b="1" dirty="0" smtClean="0"/>
              <a:t>Bilanz </a:t>
            </a:r>
            <a:r>
              <a:rPr lang="de-CH" dirty="0" smtClean="0"/>
              <a:t>(Sachgruppen)</a:t>
            </a:r>
            <a:endParaRPr lang="de-CH" dirty="0"/>
          </a:p>
        </p:txBody>
      </p:sp>
      <p:sp>
        <p:nvSpPr>
          <p:cNvPr id="10" name="Textfeld 9"/>
          <p:cNvSpPr txBox="1"/>
          <p:nvPr/>
        </p:nvSpPr>
        <p:spPr>
          <a:xfrm>
            <a:off x="827584" y="1988840"/>
            <a:ext cx="1505605" cy="369332"/>
          </a:xfrm>
          <a:prstGeom prst="rect">
            <a:avLst/>
          </a:prstGeom>
          <a:noFill/>
        </p:spPr>
        <p:txBody>
          <a:bodyPr wrap="none" rtlCol="0">
            <a:spAutoFit/>
          </a:bodyPr>
          <a:lstStyle/>
          <a:p>
            <a:r>
              <a:rPr lang="de-CH" dirty="0" smtClean="0"/>
              <a:t>1       Aktiven</a:t>
            </a:r>
            <a:endParaRPr lang="de-CH" dirty="0"/>
          </a:p>
        </p:txBody>
      </p:sp>
      <p:sp>
        <p:nvSpPr>
          <p:cNvPr id="11" name="Textfeld 10"/>
          <p:cNvSpPr txBox="1"/>
          <p:nvPr/>
        </p:nvSpPr>
        <p:spPr>
          <a:xfrm>
            <a:off x="4283968" y="1988840"/>
            <a:ext cx="1872207" cy="369332"/>
          </a:xfrm>
          <a:prstGeom prst="rect">
            <a:avLst/>
          </a:prstGeom>
          <a:noFill/>
        </p:spPr>
        <p:txBody>
          <a:bodyPr wrap="square" rtlCol="0">
            <a:spAutoFit/>
          </a:bodyPr>
          <a:lstStyle/>
          <a:p>
            <a:r>
              <a:rPr lang="de-CH" dirty="0" smtClean="0"/>
              <a:t>2       Passiven</a:t>
            </a:r>
            <a:endParaRPr lang="de-CH" dirty="0"/>
          </a:p>
        </p:txBody>
      </p:sp>
      <p:sp>
        <p:nvSpPr>
          <p:cNvPr id="13" name="Textfeld 12"/>
          <p:cNvSpPr txBox="1"/>
          <p:nvPr/>
        </p:nvSpPr>
        <p:spPr>
          <a:xfrm>
            <a:off x="827584" y="2708920"/>
            <a:ext cx="3240360" cy="3416320"/>
          </a:xfrm>
          <a:prstGeom prst="rect">
            <a:avLst/>
          </a:prstGeom>
          <a:noFill/>
        </p:spPr>
        <p:txBody>
          <a:bodyPr wrap="square" rtlCol="0">
            <a:spAutoFit/>
          </a:bodyPr>
          <a:lstStyle/>
          <a:p>
            <a:r>
              <a:rPr lang="de-CH" dirty="0" smtClean="0"/>
              <a:t>10       Finanzvermögen</a:t>
            </a:r>
          </a:p>
          <a:p>
            <a:r>
              <a:rPr lang="de-CH" dirty="0" smtClean="0"/>
              <a:t>100     Flüssige Mittel</a:t>
            </a:r>
          </a:p>
          <a:p>
            <a:r>
              <a:rPr lang="de-CH" dirty="0" smtClean="0"/>
              <a:t>1002   Bank</a:t>
            </a:r>
          </a:p>
          <a:p>
            <a:r>
              <a:rPr lang="de-CH" dirty="0" smtClean="0"/>
              <a:t>10020 Bankkontokorrente</a:t>
            </a:r>
          </a:p>
          <a:p>
            <a:r>
              <a:rPr lang="de-CH" dirty="0" smtClean="0"/>
              <a:t>…..</a:t>
            </a:r>
          </a:p>
          <a:p>
            <a:pPr marL="342900" indent="-342900">
              <a:buAutoNum type="arabicPlain" startAt="101"/>
            </a:pPr>
            <a:r>
              <a:rPr lang="de-CH" dirty="0" smtClean="0"/>
              <a:t>     Forderungen</a:t>
            </a:r>
          </a:p>
          <a:p>
            <a:pPr marL="342900" indent="-342900"/>
            <a:r>
              <a:rPr lang="de-CH" dirty="0" smtClean="0"/>
              <a:t>1012   Steuerforderungen</a:t>
            </a:r>
          </a:p>
          <a:p>
            <a:pPr marL="342900" indent="-342900"/>
            <a:r>
              <a:rPr lang="de-CH" dirty="0" smtClean="0"/>
              <a:t>…..</a:t>
            </a:r>
          </a:p>
          <a:p>
            <a:pPr marL="342900" indent="-342900">
              <a:buAutoNum type="arabicPlain" startAt="14"/>
            </a:pPr>
            <a:r>
              <a:rPr lang="de-CH" dirty="0" smtClean="0"/>
              <a:t>     Verwaltungsvermögen</a:t>
            </a:r>
          </a:p>
          <a:p>
            <a:pPr marL="342900" indent="-342900"/>
            <a:r>
              <a:rPr lang="de-CH" dirty="0" smtClean="0"/>
              <a:t>140    Sachanlagen VV</a:t>
            </a:r>
          </a:p>
          <a:p>
            <a:pPr marL="342900" indent="-342900"/>
            <a:r>
              <a:rPr lang="de-CH" dirty="0" smtClean="0"/>
              <a:t>142    Immaterielle Anlagen</a:t>
            </a:r>
          </a:p>
          <a:p>
            <a:r>
              <a:rPr lang="de-CH" dirty="0" smtClean="0"/>
              <a:t>…..</a:t>
            </a:r>
          </a:p>
        </p:txBody>
      </p:sp>
      <p:sp>
        <p:nvSpPr>
          <p:cNvPr id="14" name="Textfeld 13"/>
          <p:cNvSpPr txBox="1"/>
          <p:nvPr/>
        </p:nvSpPr>
        <p:spPr>
          <a:xfrm>
            <a:off x="4283968" y="2708920"/>
            <a:ext cx="3942169" cy="3693319"/>
          </a:xfrm>
          <a:prstGeom prst="rect">
            <a:avLst/>
          </a:prstGeom>
          <a:noFill/>
        </p:spPr>
        <p:txBody>
          <a:bodyPr wrap="none" rtlCol="0">
            <a:spAutoFit/>
          </a:bodyPr>
          <a:lstStyle/>
          <a:p>
            <a:r>
              <a:rPr lang="de-CH" dirty="0" smtClean="0"/>
              <a:t>20     Fremdkapital</a:t>
            </a:r>
          </a:p>
          <a:p>
            <a:r>
              <a:rPr lang="de-CH" dirty="0" smtClean="0"/>
              <a:t>200   Lfd. Verbindlichkeiten</a:t>
            </a:r>
          </a:p>
          <a:p>
            <a:r>
              <a:rPr lang="de-CH" dirty="0" smtClean="0"/>
              <a:t>…..</a:t>
            </a:r>
          </a:p>
          <a:p>
            <a:pPr marL="342900" indent="-342900">
              <a:buAutoNum type="arabicPlain" startAt="206"/>
            </a:pPr>
            <a:r>
              <a:rPr lang="de-CH" dirty="0" smtClean="0"/>
              <a:t>   </a:t>
            </a:r>
            <a:r>
              <a:rPr lang="de-CH" dirty="0" err="1" smtClean="0"/>
              <a:t>Langfr</a:t>
            </a:r>
            <a:r>
              <a:rPr lang="de-CH" dirty="0" smtClean="0"/>
              <a:t>. Finanzverbindlichkeiten</a:t>
            </a:r>
          </a:p>
          <a:p>
            <a:pPr marL="342900" indent="-342900">
              <a:buAutoNum type="arabicPlain" startAt="208"/>
            </a:pPr>
            <a:r>
              <a:rPr lang="de-CH" dirty="0" smtClean="0"/>
              <a:t>   Langfristige Rückstellungen</a:t>
            </a:r>
          </a:p>
          <a:p>
            <a:pPr marL="342900" indent="-342900"/>
            <a:r>
              <a:rPr lang="de-CH" dirty="0" smtClean="0"/>
              <a:t>…..</a:t>
            </a:r>
          </a:p>
          <a:p>
            <a:endParaRPr lang="de-CH" dirty="0" smtClean="0"/>
          </a:p>
          <a:p>
            <a:r>
              <a:rPr lang="de-CH" dirty="0" smtClean="0"/>
              <a:t>29     Eigenkapital</a:t>
            </a:r>
          </a:p>
          <a:p>
            <a:pPr marL="342900" indent="-342900">
              <a:buAutoNum type="arabicPlain" startAt="290"/>
            </a:pPr>
            <a:r>
              <a:rPr lang="de-CH" smtClean="0"/>
              <a:t>   Verpflichtungen/Vorschüsse </a:t>
            </a:r>
            <a:r>
              <a:rPr lang="de-CH" dirty="0" smtClean="0"/>
              <a:t>SF</a:t>
            </a:r>
          </a:p>
          <a:p>
            <a:pPr marL="342900" indent="-342900"/>
            <a:r>
              <a:rPr lang="de-CH" dirty="0" smtClean="0"/>
              <a:t>295   Aufwertungsreserve</a:t>
            </a:r>
          </a:p>
          <a:p>
            <a:r>
              <a:rPr lang="de-CH" dirty="0" smtClean="0"/>
              <a:t>296   Neubewertungsreserve</a:t>
            </a:r>
          </a:p>
          <a:p>
            <a:r>
              <a:rPr lang="de-CH" dirty="0" smtClean="0"/>
              <a:t>299   Bilanzüberschuss/-</a:t>
            </a:r>
            <a:r>
              <a:rPr lang="de-CH" dirty="0" err="1" smtClean="0"/>
              <a:t>fehlbetrag</a:t>
            </a:r>
            <a:endParaRPr lang="de-CH" dirty="0" smtClean="0"/>
          </a:p>
          <a:p>
            <a:r>
              <a:rPr lang="de-CH" dirty="0" smtClean="0"/>
              <a:t>…..</a:t>
            </a:r>
          </a:p>
        </p:txBody>
      </p:sp>
      <p:cxnSp>
        <p:nvCxnSpPr>
          <p:cNvPr id="15" name="Gerade Verbindung 14"/>
          <p:cNvCxnSpPr/>
          <p:nvPr/>
        </p:nvCxnSpPr>
        <p:spPr>
          <a:xfrm>
            <a:off x="4211960" y="2060848"/>
            <a:ext cx="0" cy="388843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a:off x="683568" y="2420888"/>
            <a:ext cx="66967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ußzeilenplatzhalter 4"/>
          <p:cNvSpPr>
            <a:spLocks noGrp="1"/>
          </p:cNvSpPr>
          <p:nvPr>
            <p:ph type="ftr" sz="quarter" idx="12"/>
          </p:nvPr>
        </p:nvSpPr>
        <p:spPr>
          <a:xfrm>
            <a:off x="3124200" y="6356350"/>
            <a:ext cx="2895600" cy="365125"/>
          </a:xfrm>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Tree>
    <p:extLst>
      <p:ext uri="{BB962C8B-B14F-4D97-AF65-F5344CB8AC3E}">
        <p14:creationId xmlns:p14="http://schemas.microsoft.com/office/powerpoint/2010/main" val="3857237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algn="l"/>
            <a:r>
              <a:rPr lang="de-CH" sz="2800" dirty="0"/>
              <a:t/>
            </a:r>
            <a:br>
              <a:rPr lang="de-CH" sz="2800" dirty="0"/>
            </a:br>
            <a:r>
              <a:rPr lang="de-CH" sz="3100" dirty="0" smtClean="0"/>
              <a:t>Aktiven</a:t>
            </a:r>
            <a:endParaRPr lang="de-CH" sz="3200" dirty="0"/>
          </a:p>
        </p:txBody>
      </p:sp>
      <p:sp>
        <p:nvSpPr>
          <p:cNvPr id="26627" name="Rectangle 3"/>
          <p:cNvSpPr>
            <a:spLocks noGrp="1" noChangeArrowheads="1"/>
          </p:cNvSpPr>
          <p:nvPr>
            <p:ph idx="1"/>
          </p:nvPr>
        </p:nvSpPr>
        <p:spPr>
          <a:xfrm>
            <a:off x="457200" y="1639341"/>
            <a:ext cx="8229600" cy="4525963"/>
          </a:xfrm>
        </p:spPr>
        <p:txBody>
          <a:bodyPr>
            <a:normAutofit/>
          </a:bodyPr>
          <a:lstStyle/>
          <a:p>
            <a:pPr>
              <a:buFont typeface="Symbol" pitchFamily="18" charset="2"/>
              <a:buNone/>
            </a:pPr>
            <a:endParaRPr lang="de-CH" b="1" dirty="0" smtClean="0"/>
          </a:p>
          <a:p>
            <a:pPr>
              <a:buFont typeface="Symbol" pitchFamily="18" charset="2"/>
              <a:buNone/>
            </a:pPr>
            <a:r>
              <a:rPr lang="de-CH" b="1" dirty="0" smtClean="0"/>
              <a:t>Finanzvermögen </a:t>
            </a:r>
            <a:endParaRPr lang="de-CH" b="1" dirty="0"/>
          </a:p>
          <a:p>
            <a:pPr marL="0" indent="0">
              <a:buFont typeface="Symbol" pitchFamily="18" charset="2"/>
              <a:buNone/>
            </a:pPr>
            <a:r>
              <a:rPr lang="de-CH" dirty="0" smtClean="0"/>
              <a:t>sind </a:t>
            </a:r>
            <a:r>
              <a:rPr lang="de-CH" dirty="0"/>
              <a:t>Vermögenswerte, welche veräussert werden können, ohne die </a:t>
            </a:r>
            <a:r>
              <a:rPr lang="de-CH" dirty="0" smtClean="0"/>
              <a:t>öffentliche </a:t>
            </a:r>
            <a:r>
              <a:rPr lang="de-CH" dirty="0"/>
              <a:t>Aufgabenerfüllung zu </a:t>
            </a:r>
            <a:r>
              <a:rPr lang="de-CH" dirty="0" smtClean="0"/>
              <a:t>beeinträchtigen.</a:t>
            </a:r>
            <a:endParaRPr lang="de-CH" dirty="0"/>
          </a:p>
        </p:txBody>
      </p:sp>
      <p:sp>
        <p:nvSpPr>
          <p:cNvPr id="26628" name="Rectangle 4"/>
          <p:cNvSpPr>
            <a:spLocks noGrp="1" noChangeArrowheads="1"/>
          </p:cNvSpPr>
          <p:nvPr>
            <p:ph sz="half" idx="4294967295"/>
          </p:nvPr>
        </p:nvSpPr>
        <p:spPr>
          <a:xfrm>
            <a:off x="0" y="3933825"/>
            <a:ext cx="8460432" cy="1799431"/>
          </a:xfrm>
        </p:spPr>
        <p:txBody>
          <a:bodyPr>
            <a:noAutofit/>
          </a:bodyPr>
          <a:lstStyle/>
          <a:p>
            <a:pPr>
              <a:buFont typeface="Symbol" pitchFamily="18" charset="2"/>
              <a:buNone/>
            </a:pPr>
            <a:r>
              <a:rPr lang="de-CH" sz="2400" b="1" dirty="0"/>
              <a:t>	Verwaltungsvermögen</a:t>
            </a:r>
            <a:r>
              <a:rPr lang="de-CH" sz="2400" b="1" dirty="0">
                <a:solidFill>
                  <a:schemeClr val="hlink"/>
                </a:solidFill>
              </a:rPr>
              <a:t> </a:t>
            </a:r>
            <a:r>
              <a:rPr lang="de-CH" sz="2400" dirty="0"/>
              <a:t>sind Vermögenswerte, die unmittelbar der Erfüllung öffentlicher </a:t>
            </a:r>
            <a:r>
              <a:rPr lang="de-CH" sz="2400" dirty="0" smtClean="0"/>
              <a:t>Aufgaben dienen</a:t>
            </a:r>
            <a:r>
              <a:rPr lang="de-CH" sz="2400" dirty="0"/>
              <a:t>, </a:t>
            </a:r>
            <a:r>
              <a:rPr lang="de-CH" sz="2400" dirty="0" smtClean="0"/>
              <a:t>insbesondere </a:t>
            </a:r>
            <a:r>
              <a:rPr lang="de-CH" sz="2400" dirty="0"/>
              <a:t>Investitionen und </a:t>
            </a:r>
            <a:r>
              <a:rPr lang="de-CH" sz="2400" dirty="0" smtClean="0"/>
              <a:t>Investitionsbeiträge. Steht im direkten Zusammenhang mit Gemeindeaufgaben.</a:t>
            </a:r>
          </a:p>
          <a:p>
            <a:pPr>
              <a:buFont typeface="Symbol" pitchFamily="18" charset="2"/>
              <a:buNone/>
            </a:pPr>
            <a:endParaRPr lang="de-CH" sz="2400" dirty="0" smtClean="0"/>
          </a:p>
          <a:p>
            <a:pPr>
              <a:buFont typeface="Symbol" pitchFamily="18" charset="2"/>
              <a:buNone/>
            </a:pPr>
            <a:endParaRPr lang="de-CH" sz="2400" dirty="0"/>
          </a:p>
        </p:txBody>
      </p:sp>
      <p:sp>
        <p:nvSpPr>
          <p:cNvPr id="6" name="Fußzeilenplatzhalter 4"/>
          <p:cNvSpPr>
            <a:spLocks noGrp="1"/>
          </p:cNvSpPr>
          <p:nvPr>
            <p:ph type="ftr" sz="quarter" idx="12"/>
          </p:nvPr>
        </p:nvSpPr>
        <p:spPr>
          <a:xfrm>
            <a:off x="3124200" y="6356350"/>
            <a:ext cx="2895600" cy="365125"/>
          </a:xfrm>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Tree>
    <p:extLst>
      <p:ext uri="{BB962C8B-B14F-4D97-AF65-F5344CB8AC3E}">
        <p14:creationId xmlns:p14="http://schemas.microsoft.com/office/powerpoint/2010/main" val="3411719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smtClean="0"/>
              <a:t>Passiven</a:t>
            </a:r>
            <a:endParaRPr lang="de-CH" dirty="0"/>
          </a:p>
        </p:txBody>
      </p:sp>
      <p:sp>
        <p:nvSpPr>
          <p:cNvPr id="3" name="Inhaltsplatzhalter 2"/>
          <p:cNvSpPr>
            <a:spLocks noGrp="1"/>
          </p:cNvSpPr>
          <p:nvPr>
            <p:ph idx="1"/>
          </p:nvPr>
        </p:nvSpPr>
        <p:spPr/>
        <p:txBody>
          <a:bodyPr/>
          <a:lstStyle/>
          <a:p>
            <a:pPr>
              <a:buNone/>
            </a:pPr>
            <a:r>
              <a:rPr lang="de-CH" b="1" dirty="0" smtClean="0"/>
              <a:t>Fremdkapital</a:t>
            </a:r>
          </a:p>
          <a:p>
            <a:r>
              <a:rPr lang="de-CH" dirty="0" smtClean="0"/>
              <a:t>Kurzfristige Verpflichtungen</a:t>
            </a:r>
          </a:p>
          <a:p>
            <a:r>
              <a:rPr lang="de-CH" dirty="0" smtClean="0"/>
              <a:t>Langfristige Verpflichtungen</a:t>
            </a:r>
          </a:p>
          <a:p>
            <a:r>
              <a:rPr lang="de-CH" dirty="0" smtClean="0"/>
              <a:t>Rückstellungen</a:t>
            </a:r>
          </a:p>
          <a:p>
            <a:pPr>
              <a:buNone/>
            </a:pPr>
            <a:r>
              <a:rPr lang="de-CH" b="1" dirty="0" smtClean="0"/>
              <a:t>Eigenkapital</a:t>
            </a:r>
          </a:p>
          <a:p>
            <a:r>
              <a:rPr lang="de-CH" dirty="0" smtClean="0"/>
              <a:t>Verpflichtungen / Vorschüsse Spezialfinanzierungen</a:t>
            </a:r>
          </a:p>
          <a:p>
            <a:r>
              <a:rPr lang="de-CH" dirty="0" smtClean="0"/>
              <a:t>Fonds und Rücklagen Globalbudgetbereiche</a:t>
            </a:r>
          </a:p>
          <a:p>
            <a:r>
              <a:rPr lang="de-CH" dirty="0" smtClean="0"/>
              <a:t>Vorfinanzierungen</a:t>
            </a:r>
          </a:p>
          <a:p>
            <a:r>
              <a:rPr lang="de-CH" dirty="0" smtClean="0"/>
              <a:t>Aufwertungsreserve VV / Neubewertungsreserve FV</a:t>
            </a:r>
          </a:p>
          <a:p>
            <a:r>
              <a:rPr lang="de-CH" dirty="0" smtClean="0"/>
              <a:t>Bilanzüberschuss / -fehlbetrag</a:t>
            </a:r>
          </a:p>
          <a:p>
            <a:pPr>
              <a:buNone/>
            </a:pP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28</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Spezialfinanzierungen (SF)</a:t>
            </a:r>
            <a:endParaRPr lang="de-CH" dirty="0"/>
          </a:p>
        </p:txBody>
      </p:sp>
      <p:sp>
        <p:nvSpPr>
          <p:cNvPr id="3" name="Inhaltsplatzhalter 2"/>
          <p:cNvSpPr>
            <a:spLocks noGrp="1"/>
          </p:cNvSpPr>
          <p:nvPr>
            <p:ph idx="1"/>
          </p:nvPr>
        </p:nvSpPr>
        <p:spPr/>
        <p:txBody>
          <a:bodyPr/>
          <a:lstStyle/>
          <a:p>
            <a:r>
              <a:rPr lang="de-CH" b="1" dirty="0" smtClean="0"/>
              <a:t>Wasserwerk </a:t>
            </a:r>
          </a:p>
          <a:p>
            <a:r>
              <a:rPr lang="de-CH" b="1" dirty="0" smtClean="0"/>
              <a:t>Abwasserbeseitigung</a:t>
            </a:r>
          </a:p>
          <a:p>
            <a:r>
              <a:rPr lang="de-CH" b="1" dirty="0" smtClean="0"/>
              <a:t>Abfallwirtschaft</a:t>
            </a:r>
            <a:endParaRPr lang="de-CH" b="1" dirty="0" smtClean="0"/>
          </a:p>
          <a:p>
            <a:r>
              <a:rPr lang="de-CH" b="1" dirty="0" smtClean="0"/>
              <a:t>Elektrizitätswerk</a:t>
            </a:r>
            <a:endParaRPr lang="de-CH" b="1" dirty="0" smtClean="0"/>
          </a:p>
          <a:p>
            <a:pPr>
              <a:buNone/>
            </a:pPr>
            <a:endParaRPr lang="de-CH" dirty="0" smtClean="0">
              <a:solidFill>
                <a:srgbClr val="0070C0"/>
              </a:solidFill>
            </a:endParaRPr>
          </a:p>
          <a:p>
            <a:pPr>
              <a:buNone/>
            </a:pPr>
            <a:r>
              <a:rPr lang="de-CH" dirty="0" smtClean="0">
                <a:solidFill>
                  <a:srgbClr val="0070C0"/>
                </a:solidFill>
              </a:rPr>
              <a:t>Besonderheiten</a:t>
            </a:r>
            <a:r>
              <a:rPr lang="de-CH" dirty="0" smtClean="0">
                <a:solidFill>
                  <a:srgbClr val="0070C0"/>
                </a:solidFill>
              </a:rPr>
              <a:t>:</a:t>
            </a:r>
          </a:p>
          <a:p>
            <a:pPr marL="457200" indent="-457200">
              <a:buFont typeface="+mj-lt"/>
              <a:buAutoNum type="alphaLcPeriod"/>
            </a:pPr>
            <a:r>
              <a:rPr lang="de-CH" dirty="0" smtClean="0"/>
              <a:t>Selbsttragend</a:t>
            </a:r>
          </a:p>
          <a:p>
            <a:pPr marL="457200" indent="-457200">
              <a:buFont typeface="+mj-lt"/>
              <a:buAutoNum type="alphaLcPeriod"/>
            </a:pPr>
            <a:r>
              <a:rPr lang="de-CH" dirty="0" smtClean="0"/>
              <a:t>Keine Steuergelder zur Aufwanddeckung</a:t>
            </a:r>
          </a:p>
          <a:p>
            <a:pPr marL="457200" indent="-457200">
              <a:buFont typeface="+mj-lt"/>
              <a:buAutoNum type="alphaLcPeriod"/>
            </a:pPr>
            <a:r>
              <a:rPr lang="de-CH" dirty="0" smtClean="0"/>
              <a:t>Verrechnung Zinsen, Verwaltungsaufwand</a:t>
            </a:r>
          </a:p>
          <a:p>
            <a:pPr marL="457200" indent="-457200">
              <a:buFont typeface="+mj-lt"/>
              <a:buAutoNum type="alphaLcPeriod"/>
            </a:pPr>
            <a:r>
              <a:rPr lang="de-CH" dirty="0" err="1" smtClean="0"/>
              <a:t>Uebertrag</a:t>
            </a:r>
            <a:r>
              <a:rPr lang="de-CH" dirty="0" smtClean="0"/>
              <a:t> Ergebnis in Bilanz </a:t>
            </a:r>
          </a:p>
        </p:txBody>
      </p:sp>
      <p:sp>
        <p:nvSpPr>
          <p:cNvPr id="4" name="Foliennummernplatzhalter 3"/>
          <p:cNvSpPr>
            <a:spLocks noGrp="1"/>
          </p:cNvSpPr>
          <p:nvPr>
            <p:ph type="sldNum" sz="quarter" idx="11"/>
          </p:nvPr>
        </p:nvSpPr>
        <p:spPr/>
        <p:txBody>
          <a:bodyPr/>
          <a:lstStyle/>
          <a:p>
            <a:fld id="{87674F0A-37BA-4CE3-B1FD-DE57A7E2F2C6}" type="slidenum">
              <a:rPr lang="de-CH" smtClean="0"/>
              <a:pPr/>
              <a:t>29</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Ablauf </a:t>
            </a:r>
            <a:r>
              <a:rPr lang="de-CH" dirty="0" smtClean="0"/>
              <a:t>1/2</a:t>
            </a:r>
            <a:endParaRPr lang="de-CH" dirty="0"/>
          </a:p>
        </p:txBody>
      </p:sp>
      <p:sp>
        <p:nvSpPr>
          <p:cNvPr id="3" name="Textfeld 2"/>
          <p:cNvSpPr txBox="1"/>
          <p:nvPr/>
        </p:nvSpPr>
        <p:spPr>
          <a:xfrm>
            <a:off x="683568" y="1700808"/>
            <a:ext cx="7272808" cy="3046988"/>
          </a:xfrm>
          <a:prstGeom prst="rect">
            <a:avLst/>
          </a:prstGeom>
          <a:noFill/>
        </p:spPr>
        <p:txBody>
          <a:bodyPr wrap="square" rtlCol="0">
            <a:spAutoFit/>
          </a:bodyPr>
          <a:lstStyle/>
          <a:p>
            <a:r>
              <a:rPr lang="de-CH" sz="2400" dirty="0" smtClean="0"/>
              <a:t>Begrüssung, </a:t>
            </a:r>
            <a:r>
              <a:rPr lang="de-CH" sz="2400" dirty="0" smtClean="0"/>
              <a:t>Leistungsziele:</a:t>
            </a:r>
            <a:endParaRPr lang="de-CH" sz="2400" dirty="0" smtClean="0"/>
          </a:p>
          <a:p>
            <a:endParaRPr lang="de-CH" sz="2400" dirty="0" smtClean="0"/>
          </a:p>
          <a:p>
            <a:pPr marL="363538" lvl="1" indent="-276225">
              <a:buFont typeface="Arial" pitchFamily="34" charset="0"/>
              <a:buChar char="•"/>
              <a:tabLst>
                <a:tab pos="363538" algn="l"/>
                <a:tab pos="987425" algn="l"/>
              </a:tabLst>
            </a:pPr>
            <a:r>
              <a:rPr lang="de-CH" sz="2400" dirty="0" smtClean="0"/>
              <a:t>Input «Privates Rechnungsmodell»</a:t>
            </a:r>
          </a:p>
          <a:p>
            <a:pPr marL="363538" indent="-276225">
              <a:buFont typeface="Arial" pitchFamily="34" charset="0"/>
              <a:buChar char="•"/>
              <a:tabLst>
                <a:tab pos="363538" algn="l"/>
                <a:tab pos="987425" algn="l"/>
              </a:tabLst>
            </a:pPr>
            <a:r>
              <a:rPr lang="de-CH" sz="2400" dirty="0" smtClean="0">
                <a:solidFill>
                  <a:schemeClr val="tx2">
                    <a:lumMod val="60000"/>
                    <a:lumOff val="40000"/>
                  </a:schemeClr>
                </a:solidFill>
              </a:rPr>
              <a:t>Gruppenarbeit zur Struktur des öffentlichen Rechnungsmodells</a:t>
            </a:r>
          </a:p>
          <a:p>
            <a:pPr marL="363538" indent="-276225">
              <a:buFont typeface="Arial" pitchFamily="34" charset="0"/>
              <a:buChar char="•"/>
              <a:tabLst>
                <a:tab pos="363538" algn="l"/>
                <a:tab pos="987425" algn="l"/>
              </a:tabLst>
            </a:pPr>
            <a:r>
              <a:rPr lang="de-CH" sz="2400" dirty="0" smtClean="0"/>
              <a:t>Input zum öffentlichen Rechnungsmodell HRM2</a:t>
            </a:r>
          </a:p>
          <a:p>
            <a:pPr marL="363538" indent="-276225">
              <a:buFont typeface="Arial" pitchFamily="34" charset="0"/>
              <a:buChar char="•"/>
              <a:tabLst>
                <a:tab pos="363538" algn="l"/>
                <a:tab pos="987425" algn="l"/>
              </a:tabLst>
            </a:pPr>
            <a:r>
              <a:rPr lang="de-CH" sz="2400" dirty="0">
                <a:solidFill>
                  <a:schemeClr val="tx2">
                    <a:lumMod val="60000"/>
                    <a:lumOff val="40000"/>
                  </a:schemeClr>
                </a:solidFill>
              </a:rPr>
              <a:t>Verarbeitung der Vorbereitungsaufgaben</a:t>
            </a:r>
          </a:p>
          <a:p>
            <a:r>
              <a:rPr lang="de-CH" sz="2400" dirty="0" smtClean="0"/>
              <a:t>	</a:t>
            </a:r>
            <a:endParaRPr lang="de-CH" sz="2400" dirty="0" smtClean="0">
              <a:solidFill>
                <a:schemeClr val="accent1"/>
              </a:solidFill>
            </a:endParaRPr>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3</a:t>
            </a:fld>
            <a:endParaRPr lang="de-CH"/>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6566389" y="6372226"/>
            <a:ext cx="21336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a:fld id="{9F685963-268F-446F-AF7A-4B9B8098AEA4}" type="slidenum">
              <a:rPr lang="de-CH" altLang="de-DE" sz="800">
                <a:ea typeface="ＭＳ Ｐゴシック" pitchFamily="34" charset="-128"/>
              </a:rPr>
              <a:pPr algn="r"/>
              <a:t>30</a:t>
            </a:fld>
            <a:endParaRPr lang="de-CH" altLang="de-DE" sz="800">
              <a:ea typeface="ＭＳ Ｐゴシック" pitchFamily="34" charset="-128"/>
            </a:endParaRPr>
          </a:p>
        </p:txBody>
      </p:sp>
      <p:sp>
        <p:nvSpPr>
          <p:cNvPr id="38916" name="Rectangle 6"/>
          <p:cNvSpPr>
            <a:spLocks noGrp="1" noChangeArrowheads="1"/>
          </p:cNvSpPr>
          <p:nvPr>
            <p:ph type="body" idx="4294967295"/>
          </p:nvPr>
        </p:nvSpPr>
        <p:spPr>
          <a:xfrm>
            <a:off x="422031" y="1536700"/>
            <a:ext cx="8229600" cy="48387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buFontTx/>
              <a:buNone/>
            </a:pPr>
            <a:endParaRPr lang="de-CH" altLang="de-DE" sz="2400" dirty="0" smtClean="0">
              <a:ea typeface="ＭＳ Ｐゴシック" pitchFamily="34" charset="-128"/>
            </a:endParaRPr>
          </a:p>
          <a:p>
            <a:pPr>
              <a:buFontTx/>
              <a:buNone/>
            </a:pPr>
            <a:endParaRPr lang="de-CH" altLang="de-DE" sz="2400" dirty="0" smtClean="0">
              <a:solidFill>
                <a:srgbClr val="FF0000"/>
              </a:solidFill>
              <a:ea typeface="ＭＳ Ｐゴシック" pitchFamily="34" charset="-128"/>
            </a:endParaRPr>
          </a:p>
        </p:txBody>
      </p:sp>
      <p:sp>
        <p:nvSpPr>
          <p:cNvPr id="38917" name="Rectangle 3"/>
          <p:cNvSpPr>
            <a:spLocks noChangeArrowheads="1"/>
          </p:cNvSpPr>
          <p:nvPr/>
        </p:nvSpPr>
        <p:spPr bwMode="auto">
          <a:xfrm>
            <a:off x="251520" y="188640"/>
            <a:ext cx="8242674"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a:r>
              <a:rPr lang="de-CH" altLang="de-DE" sz="2800" dirty="0" smtClean="0"/>
              <a:t>Kontenplan HRM2: Verbuchung SF</a:t>
            </a:r>
            <a:endParaRPr lang="de-CH" altLang="de-DE" sz="2800" dirty="0"/>
          </a:p>
        </p:txBody>
      </p:sp>
      <p:sp>
        <p:nvSpPr>
          <p:cNvPr id="6" name="Text Box 358"/>
          <p:cNvSpPr txBox="1">
            <a:spLocks noChangeArrowheads="1"/>
          </p:cNvSpPr>
          <p:nvPr/>
        </p:nvSpPr>
        <p:spPr bwMode="auto">
          <a:xfrm>
            <a:off x="4930973" y="620688"/>
            <a:ext cx="3673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sz="2000" b="1" dirty="0" smtClean="0"/>
              <a:t>Bilanz</a:t>
            </a:r>
            <a:endParaRPr lang="de-CH" altLang="de-DE" sz="2000" b="1" dirty="0"/>
          </a:p>
        </p:txBody>
      </p:sp>
      <p:sp>
        <p:nvSpPr>
          <p:cNvPr id="7" name="Text Box 356"/>
          <p:cNvSpPr txBox="1">
            <a:spLocks noChangeArrowheads="1"/>
          </p:cNvSpPr>
          <p:nvPr/>
        </p:nvSpPr>
        <p:spPr bwMode="auto">
          <a:xfrm>
            <a:off x="323230" y="692696"/>
            <a:ext cx="3168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sz="2000" b="1" dirty="0" smtClean="0"/>
              <a:t>Erfolgsrechnung</a:t>
            </a:r>
            <a:endParaRPr lang="de-CH" altLang="de-DE" sz="2000" b="1" dirty="0"/>
          </a:p>
        </p:txBody>
      </p:sp>
      <p:graphicFrame>
        <p:nvGraphicFramePr>
          <p:cNvPr id="8" name="Group 427"/>
          <p:cNvGraphicFramePr>
            <a:graphicFrameLocks/>
          </p:cNvGraphicFramePr>
          <p:nvPr>
            <p:extLst>
              <p:ext uri="{D42A27DB-BD31-4B8C-83A1-F6EECF244321}">
                <p14:modId xmlns:p14="http://schemas.microsoft.com/office/powerpoint/2010/main" val="699008360"/>
              </p:ext>
            </p:extLst>
          </p:nvPr>
        </p:nvGraphicFramePr>
        <p:xfrm>
          <a:off x="344488" y="1278498"/>
          <a:ext cx="4422775" cy="2587309"/>
        </p:xfrm>
        <a:graphic>
          <a:graphicData uri="http://schemas.openxmlformats.org/drawingml/2006/table">
            <a:tbl>
              <a:tblPr/>
              <a:tblGrid>
                <a:gridCol w="2211387"/>
                <a:gridCol w="2211388"/>
              </a:tblGrid>
              <a:tr h="2794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altLang="de-DE" sz="1200" b="0" i="0" u="none" strike="noStrike" cap="none" normalizeH="0" baseline="0" dirty="0" smtClean="0">
                          <a:ln>
                            <a:noFill/>
                          </a:ln>
                          <a:solidFill>
                            <a:schemeClr val="tx1"/>
                          </a:solidFill>
                          <a:effectLst/>
                          <a:latin typeface="Arial" charset="0"/>
                          <a:cs typeface="Arial" charset="0"/>
                        </a:rPr>
                        <a:t> </a:t>
                      </a:r>
                      <a:endParaRPr kumimoji="0" lang="de-DE" altLang="de-DE"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altLang="de-DE" sz="1200" b="0" i="0" u="none" strike="noStrike" cap="none" normalizeH="0" baseline="0" smtClean="0">
                          <a:ln>
                            <a:noFill/>
                          </a:ln>
                          <a:solidFill>
                            <a:schemeClr val="tx1"/>
                          </a:solidFill>
                          <a:effectLst/>
                          <a:latin typeface="Arial" charset="0"/>
                          <a:cs typeface="Arial" charset="0"/>
                        </a:rPr>
                        <a:t> </a:t>
                      </a:r>
                      <a:endParaRPr kumimoji="0" lang="de-DE" altLang="de-DE"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952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tx1"/>
                          </a:solidFill>
                          <a:effectLst/>
                          <a:latin typeface="Arial" charset="0"/>
                          <a:cs typeface="Arial" charset="0"/>
                        </a:rPr>
                        <a:t>Aufwand</a:t>
                      </a:r>
                      <a:endParaRPr kumimoji="0" lang="de-DE" altLang="de-DE"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tx1"/>
                          </a:solidFill>
                          <a:effectLst/>
                          <a:latin typeface="Arial" charset="0"/>
                          <a:cs typeface="Arial" charset="0"/>
                        </a:rPr>
                        <a:t>Ertrag</a:t>
                      </a:r>
                      <a:endParaRPr kumimoji="0" lang="de-DE" altLang="de-DE"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794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altLang="de-DE" sz="1200" b="0" i="0" u="none" strike="noStrike" cap="none" normalizeH="0" baseline="0" dirty="0" smtClean="0">
                          <a:ln>
                            <a:noFill/>
                          </a:ln>
                          <a:solidFill>
                            <a:schemeClr val="tx1"/>
                          </a:solidFill>
                          <a:effectLst/>
                          <a:latin typeface="Arial" charset="0"/>
                          <a:cs typeface="Arial" charset="0"/>
                        </a:rPr>
                        <a:t> </a:t>
                      </a:r>
                      <a:endParaRPr kumimoji="0" lang="de-DE" altLang="de-DE"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altLang="de-DE" sz="1200" b="0" i="0" u="none" strike="noStrike" cap="none" normalizeH="0" baseline="0" smtClean="0">
                          <a:ln>
                            <a:noFill/>
                          </a:ln>
                          <a:solidFill>
                            <a:schemeClr val="tx1"/>
                          </a:solidFill>
                          <a:effectLst/>
                          <a:latin typeface="Arial" charset="0"/>
                          <a:cs typeface="Arial" charset="0"/>
                        </a:rPr>
                        <a:t> </a:t>
                      </a:r>
                      <a:endParaRPr kumimoji="0" lang="de-DE" altLang="de-DE"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de-CH" altLang="de-DE"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00FF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altLang="de-DE" sz="1200" b="0" i="0" u="none" strike="noStrike" cap="none" normalizeH="0" baseline="0" smtClean="0">
                          <a:ln>
                            <a:noFill/>
                          </a:ln>
                          <a:solidFill>
                            <a:schemeClr val="tx1"/>
                          </a:solidFill>
                          <a:effectLst/>
                          <a:latin typeface="Arial" charset="0"/>
                          <a:cs typeface="Arial" charset="0"/>
                        </a:rPr>
                        <a:t> </a:t>
                      </a:r>
                      <a:endParaRPr kumimoji="0" lang="de-DE" altLang="de-DE"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00FFFF"/>
                    </a:solidFill>
                  </a:tcPr>
                </a:tc>
              </a:tr>
              <a:tr h="2809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altLang="de-DE" sz="1200" b="0" i="0" u="none" strike="noStrike" cap="none" normalizeH="0" baseline="0" smtClean="0">
                          <a:ln>
                            <a:noFill/>
                          </a:ln>
                          <a:solidFill>
                            <a:schemeClr val="tx1"/>
                          </a:solidFill>
                          <a:effectLst/>
                          <a:latin typeface="Arial" charset="0"/>
                          <a:cs typeface="Arial" charset="0"/>
                        </a:rPr>
                        <a:t> </a:t>
                      </a:r>
                      <a:endParaRPr kumimoji="0" lang="de-DE" altLang="de-DE"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altLang="de-DE" sz="1200" b="0" i="0" u="none" strike="noStrike" cap="none" normalizeH="0" baseline="0" dirty="0" smtClean="0">
                          <a:ln>
                            <a:noFill/>
                          </a:ln>
                          <a:solidFill>
                            <a:schemeClr val="tx1"/>
                          </a:solidFill>
                          <a:effectLst/>
                          <a:latin typeface="Arial" charset="0"/>
                          <a:cs typeface="Arial" charset="0"/>
                        </a:rPr>
                        <a:t> </a:t>
                      </a:r>
                      <a:endParaRPr kumimoji="0" lang="de-DE" altLang="de-DE"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00FFFF"/>
                    </a:solidFill>
                  </a:tcPr>
                </a:tc>
              </a:tr>
              <a:tr h="2936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tx1"/>
                          </a:solidFill>
                          <a:effectLst/>
                          <a:latin typeface="Arial" charset="0"/>
                          <a:cs typeface="Arial" charset="0"/>
                        </a:rPr>
                        <a:t>Ausgleich</a:t>
                      </a:r>
                      <a:endParaRPr kumimoji="0" lang="de-DE" altLang="de-DE"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altLang="de-DE" sz="1200" b="0" i="0" u="none" strike="noStrike" cap="none" normalizeH="0" baseline="0" smtClean="0">
                          <a:ln>
                            <a:noFill/>
                          </a:ln>
                          <a:solidFill>
                            <a:schemeClr val="tx1"/>
                          </a:solidFill>
                          <a:effectLst/>
                          <a:latin typeface="Arial" charset="0"/>
                          <a:cs typeface="Arial" charset="0"/>
                        </a:rPr>
                        <a:t> </a:t>
                      </a:r>
                      <a:endParaRPr kumimoji="0" lang="de-DE" altLang="de-DE"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r>
              <a:tr h="2809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altLang="de-DE" sz="1200" b="0" i="0" u="none" strike="noStrike" cap="none" normalizeH="0" baseline="0" smtClean="0">
                          <a:ln>
                            <a:noFill/>
                          </a:ln>
                          <a:solidFill>
                            <a:schemeClr val="tx1"/>
                          </a:solidFill>
                          <a:effectLst/>
                          <a:latin typeface="Arial" charset="0"/>
                          <a:cs typeface="Arial" charset="0"/>
                        </a:rPr>
                        <a:t> </a:t>
                      </a:r>
                      <a:endParaRPr kumimoji="0" lang="de-DE" altLang="de-DE"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altLang="de-DE" sz="1200" b="0" i="0" u="none" strike="noStrike" cap="none" normalizeH="0" baseline="0" smtClean="0">
                          <a:ln>
                            <a:noFill/>
                          </a:ln>
                          <a:solidFill>
                            <a:schemeClr val="tx1"/>
                          </a:solidFill>
                          <a:effectLst/>
                          <a:latin typeface="Arial" charset="0"/>
                          <a:cs typeface="Arial" charset="0"/>
                        </a:rPr>
                        <a:t> </a:t>
                      </a:r>
                      <a:endParaRPr kumimoji="0" lang="de-DE" altLang="de-DE"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778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altLang="de-DE" sz="1200" b="0" i="0" u="none" strike="noStrike" cap="none" normalizeH="0" baseline="0" smtClean="0">
                          <a:ln>
                            <a:noFill/>
                          </a:ln>
                          <a:solidFill>
                            <a:schemeClr val="tx1"/>
                          </a:solidFill>
                          <a:effectLst/>
                          <a:latin typeface="Arial" charset="0"/>
                          <a:cs typeface="Arial" charset="0"/>
                        </a:rPr>
                        <a:t> </a:t>
                      </a:r>
                      <a:endParaRPr kumimoji="0" lang="de-DE" altLang="de-DE"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altLang="de-DE" sz="1200" b="0" i="0" u="none" strike="noStrike" cap="none" normalizeH="0" baseline="0" dirty="0" smtClean="0">
                          <a:ln>
                            <a:noFill/>
                          </a:ln>
                          <a:solidFill>
                            <a:schemeClr val="tx1"/>
                          </a:solidFill>
                          <a:effectLst/>
                          <a:latin typeface="Arial" charset="0"/>
                          <a:cs typeface="Arial" charset="0"/>
                        </a:rPr>
                        <a:t> </a:t>
                      </a:r>
                      <a:endParaRPr kumimoji="0" lang="de-DE" altLang="de-DE"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Text Box 357"/>
          <p:cNvSpPr txBox="1">
            <a:spLocks noChangeArrowheads="1"/>
          </p:cNvSpPr>
          <p:nvPr/>
        </p:nvSpPr>
        <p:spPr bwMode="auto">
          <a:xfrm>
            <a:off x="338768" y="3968229"/>
            <a:ext cx="3384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sz="2000" b="1" dirty="0"/>
              <a:t>Investitionsrechnung</a:t>
            </a:r>
          </a:p>
        </p:txBody>
      </p:sp>
      <p:graphicFrame>
        <p:nvGraphicFramePr>
          <p:cNvPr id="11" name="Group 424"/>
          <p:cNvGraphicFramePr>
            <a:graphicFrameLocks/>
          </p:cNvGraphicFramePr>
          <p:nvPr>
            <p:extLst>
              <p:ext uri="{D42A27DB-BD31-4B8C-83A1-F6EECF244321}">
                <p14:modId xmlns:p14="http://schemas.microsoft.com/office/powerpoint/2010/main" val="108172711"/>
              </p:ext>
            </p:extLst>
          </p:nvPr>
        </p:nvGraphicFramePr>
        <p:xfrm>
          <a:off x="329803" y="4350616"/>
          <a:ext cx="4440292" cy="1949451"/>
        </p:xfrm>
        <a:graphic>
          <a:graphicData uri="http://schemas.openxmlformats.org/drawingml/2006/table">
            <a:tbl>
              <a:tblPr/>
              <a:tblGrid>
                <a:gridCol w="2220146"/>
                <a:gridCol w="2220146"/>
              </a:tblGrid>
              <a:tr h="6492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de-CH" altLang="de-DE"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altLang="de-DE" sz="1200" b="1" i="0" u="none" strike="noStrike" cap="none" normalizeH="0" baseline="0" dirty="0" smtClean="0">
                          <a:ln>
                            <a:noFill/>
                          </a:ln>
                          <a:solidFill>
                            <a:schemeClr val="tx1"/>
                          </a:solidFill>
                          <a:effectLst/>
                          <a:latin typeface="Arial" charset="0"/>
                          <a:cs typeface="Arial" charset="0"/>
                        </a:rPr>
                        <a:t> </a:t>
                      </a:r>
                      <a:endParaRPr kumimoji="0" lang="de-DE" altLang="de-DE"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6508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tx1"/>
                          </a:solidFill>
                          <a:effectLst/>
                          <a:latin typeface="Arial" charset="0"/>
                          <a:cs typeface="Arial" charset="0"/>
                        </a:rPr>
                        <a:t>Ausgaben</a:t>
                      </a:r>
                      <a:endParaRPr kumimoji="0" lang="de-DE" altLang="de-DE"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tx1"/>
                          </a:solidFill>
                          <a:effectLst/>
                          <a:latin typeface="Arial" charset="0"/>
                          <a:cs typeface="Arial" charset="0"/>
                        </a:rPr>
                        <a:t>Einnahmen</a:t>
                      </a:r>
                      <a:endParaRPr kumimoji="0" lang="de-DE" altLang="de-DE"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6492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altLang="de-DE" sz="1200" b="0" i="0" u="none" strike="noStrike" cap="none" normalizeH="0" baseline="0" smtClean="0">
                          <a:ln>
                            <a:noFill/>
                          </a:ln>
                          <a:solidFill>
                            <a:schemeClr val="tx1"/>
                          </a:solidFill>
                          <a:effectLst/>
                          <a:latin typeface="Arial" charset="0"/>
                          <a:cs typeface="Arial" charset="0"/>
                        </a:rPr>
                        <a:t> </a:t>
                      </a:r>
                      <a:endParaRPr kumimoji="0" lang="de-DE" altLang="de-DE"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tx1"/>
                          </a:solidFill>
                          <a:effectLst/>
                          <a:latin typeface="Arial" charset="0"/>
                          <a:cs typeface="Arial" charset="0"/>
                        </a:rPr>
                        <a:t>Ausgleich</a:t>
                      </a:r>
                      <a:endParaRPr kumimoji="0" lang="de-DE" altLang="de-DE"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r>
            </a:tbl>
          </a:graphicData>
        </a:graphic>
      </p:graphicFrame>
      <p:graphicFrame>
        <p:nvGraphicFramePr>
          <p:cNvPr id="12" name="Group 423"/>
          <p:cNvGraphicFramePr>
            <a:graphicFrameLocks/>
          </p:cNvGraphicFramePr>
          <p:nvPr>
            <p:extLst>
              <p:ext uri="{D42A27DB-BD31-4B8C-83A1-F6EECF244321}">
                <p14:modId xmlns:p14="http://schemas.microsoft.com/office/powerpoint/2010/main" val="3708067821"/>
              </p:ext>
            </p:extLst>
          </p:nvPr>
        </p:nvGraphicFramePr>
        <p:xfrm>
          <a:off x="4819556" y="1277725"/>
          <a:ext cx="4160776" cy="5031650"/>
        </p:xfrm>
        <a:graphic>
          <a:graphicData uri="http://schemas.openxmlformats.org/drawingml/2006/table">
            <a:tbl>
              <a:tblPr/>
              <a:tblGrid>
                <a:gridCol w="2128992"/>
                <a:gridCol w="2031784"/>
              </a:tblGrid>
              <a:tr h="17280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de-DE" altLang="de-DE" sz="1200" b="0" i="0" u="none" strike="noStrike" cap="none" normalizeH="0" baseline="0" dirty="0" smtClean="0">
                          <a:ln>
                            <a:noFill/>
                          </a:ln>
                          <a:solidFill>
                            <a:schemeClr val="tx1"/>
                          </a:solidFill>
                          <a:effectLst/>
                          <a:latin typeface="Arial" charset="0"/>
                          <a:cs typeface="Arial" charset="0"/>
                        </a:rPr>
                        <a:t> </a:t>
                      </a:r>
                      <a:r>
                        <a:rPr kumimoji="0" lang="de-DE" altLang="de-DE" sz="1800" b="0" i="0" u="none" strike="noStrike" cap="none" normalizeH="0" baseline="0" dirty="0" smtClean="0">
                          <a:ln>
                            <a:noFill/>
                          </a:ln>
                          <a:solidFill>
                            <a:schemeClr val="tx1"/>
                          </a:solidFill>
                          <a:effectLst/>
                          <a:latin typeface="Arial" charset="0"/>
                          <a:cs typeface="Arial" charset="0"/>
                        </a:rPr>
                        <a:t>Finanzvermögen</a:t>
                      </a:r>
                      <a:endParaRPr kumimoji="0" lang="de-DE" altLang="de-DE" sz="1800" b="0" i="0" u="none" strike="noStrike" cap="none" normalizeH="0" baseline="0" dirty="0" smtClean="0">
                        <a:ln>
                          <a:noFill/>
                        </a:ln>
                        <a:solidFill>
                          <a:schemeClr val="tx1"/>
                        </a:solidFill>
                        <a:effectLst/>
                        <a:latin typeface="Arial" charset="0"/>
                      </a:endParaRPr>
                    </a:p>
                    <a:p>
                      <a:pPr marL="0" marR="0" lvl="0" indent="0" algn="l" defTabSz="914400" rtl="0" eaLnBrk="0" fontAlgn="ctr" latinLnBrk="0" hangingPunct="0">
                        <a:lnSpc>
                          <a:spcPct val="100000"/>
                        </a:lnSpc>
                        <a:spcBef>
                          <a:spcPct val="0"/>
                        </a:spcBef>
                        <a:spcAft>
                          <a:spcPct val="0"/>
                        </a:spcAft>
                        <a:buClrTx/>
                        <a:buSzTx/>
                        <a:buFontTx/>
                        <a:buNone/>
                        <a:tabLst/>
                      </a:pPr>
                      <a:endParaRPr kumimoji="0" lang="de-DE" altLang="de-DE" sz="2400" b="0" i="0" u="none" strike="noStrike" cap="none" normalizeH="0" baseline="0" dirty="0" smtClean="0">
                        <a:ln>
                          <a:noFill/>
                        </a:ln>
                        <a:solidFill>
                          <a:schemeClr val="tx1"/>
                        </a:solidFill>
                        <a:effectLst/>
                        <a:latin typeface="Arial"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de-DE" altLang="de-DE" sz="1200" b="0" i="0" u="none" strike="noStrike" cap="none" normalizeH="0" baseline="0" dirty="0" smtClean="0">
                          <a:ln>
                            <a:noFill/>
                          </a:ln>
                          <a:solidFill>
                            <a:schemeClr val="tx1"/>
                          </a:solidFill>
                          <a:effectLst/>
                          <a:latin typeface="Arial" charset="0"/>
                          <a:cs typeface="Arial" charset="0"/>
                        </a:rPr>
                        <a:t> </a:t>
                      </a:r>
                      <a:endParaRPr kumimoji="0" lang="de-DE" altLang="de-DE" sz="2400" b="0" i="0" u="none" strike="noStrike" cap="none" normalizeH="0" baseline="0" dirty="0" smtClean="0">
                        <a:ln>
                          <a:noFill/>
                        </a:ln>
                        <a:solidFill>
                          <a:schemeClr val="tx1"/>
                        </a:solidFill>
                        <a:effectLst/>
                        <a:latin typeface="Arial"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de-DE" altLang="de-DE" sz="1200" b="0" i="0" u="none" strike="noStrike" cap="none" normalizeH="0" baseline="0" dirty="0" smtClean="0">
                          <a:ln>
                            <a:noFill/>
                          </a:ln>
                          <a:solidFill>
                            <a:schemeClr val="tx1"/>
                          </a:solidFill>
                          <a:effectLst/>
                          <a:latin typeface="Arial" charset="0"/>
                          <a:cs typeface="Arial" charset="0"/>
                        </a:rPr>
                        <a:t> </a:t>
                      </a:r>
                      <a:endParaRPr kumimoji="0" lang="de-DE" altLang="de-DE"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tx1"/>
                          </a:solidFill>
                          <a:effectLst/>
                          <a:latin typeface="Arial" charset="0"/>
                          <a:cs typeface="Arial" charset="0"/>
                        </a:rPr>
                        <a:t>Fremdkapital</a:t>
                      </a:r>
                      <a:endParaRPr kumimoji="0" lang="de-DE" altLang="de-DE" sz="1800" b="0" i="0" u="none" strike="noStrike" cap="none" normalizeH="0" baseline="0" dirty="0" smtClean="0">
                        <a:ln>
                          <a:noFill/>
                        </a:ln>
                        <a:solidFill>
                          <a:schemeClr val="tx1"/>
                        </a:solidFill>
                        <a:effectLst/>
                        <a:latin typeface="Arial"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de-DE" altLang="de-DE" sz="1200" b="0" i="0" u="none" strike="noStrike" cap="none" normalizeH="0" baseline="0" dirty="0" smtClean="0">
                          <a:ln>
                            <a:noFill/>
                          </a:ln>
                          <a:solidFill>
                            <a:schemeClr val="tx1"/>
                          </a:solidFill>
                          <a:effectLst/>
                          <a:latin typeface="Arial" charset="0"/>
                          <a:cs typeface="Arial" charset="0"/>
                        </a:rPr>
                        <a:t> </a:t>
                      </a:r>
                      <a:endParaRPr kumimoji="0" lang="de-DE" altLang="de-DE" sz="2400" b="0" i="0" u="none" strike="noStrike" cap="none" normalizeH="0" baseline="0" dirty="0" smtClean="0">
                        <a:ln>
                          <a:noFill/>
                        </a:ln>
                        <a:solidFill>
                          <a:schemeClr val="tx1"/>
                        </a:solidFill>
                        <a:effectLst/>
                        <a:latin typeface="Arial"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de-DE" altLang="de-DE" sz="1200" b="0" i="0" u="none" strike="noStrike" cap="none" normalizeH="0" baseline="0" dirty="0" smtClean="0">
                          <a:ln>
                            <a:noFill/>
                          </a:ln>
                          <a:solidFill>
                            <a:schemeClr val="tx1"/>
                          </a:solidFill>
                          <a:effectLst/>
                          <a:latin typeface="Arial" charset="0"/>
                          <a:cs typeface="Arial" charset="0"/>
                        </a:rPr>
                        <a:t> </a:t>
                      </a:r>
                      <a:endParaRPr kumimoji="0" lang="de-DE" altLang="de-DE" sz="2400" b="0" i="0" u="none" strike="noStrike" cap="none" normalizeH="0" baseline="0" dirty="0" smtClean="0">
                        <a:ln>
                          <a:noFill/>
                        </a:ln>
                        <a:solidFill>
                          <a:schemeClr val="tx1"/>
                        </a:solidFill>
                        <a:effectLst/>
                        <a:latin typeface="Arial"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de-DE" altLang="de-DE" sz="1200" b="1" i="0" u="none" strike="noStrike" cap="none" normalizeH="0" baseline="0" dirty="0" smtClean="0">
                          <a:ln>
                            <a:noFill/>
                          </a:ln>
                          <a:solidFill>
                            <a:schemeClr val="tx1"/>
                          </a:solidFill>
                          <a:effectLst/>
                          <a:latin typeface="Arial" charset="0"/>
                          <a:cs typeface="Arial" charset="0"/>
                        </a:rPr>
                        <a:t> </a:t>
                      </a:r>
                      <a:endParaRPr kumimoji="0" lang="de-DE" altLang="de-DE"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6000">
                <a:tc rowSpan="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defRPr/>
                      </a:pPr>
                      <a:r>
                        <a:rPr kumimoji="0" lang="de-DE" altLang="de-DE" sz="1800" b="0" i="0" u="none" strike="noStrike" cap="none" normalizeH="0" baseline="0" dirty="0" smtClean="0">
                          <a:ln>
                            <a:noFill/>
                          </a:ln>
                          <a:solidFill>
                            <a:schemeClr val="tx1"/>
                          </a:solidFill>
                          <a:effectLst/>
                          <a:latin typeface="Arial" charset="0"/>
                          <a:cs typeface="Arial" charset="0"/>
                        </a:rPr>
                        <a:t>Verwaltungs-vermögen</a:t>
                      </a:r>
                      <a:endParaRPr kumimoji="0" lang="de-DE" altLang="de-DE" sz="1800" b="0" i="0" u="none" strike="noStrike" cap="none" normalizeH="0" baseline="0" dirty="0" smtClean="0">
                        <a:ln>
                          <a:noFill/>
                        </a:ln>
                        <a:solidFill>
                          <a:schemeClr val="tx1"/>
                        </a:solidFill>
                        <a:effectLst/>
                        <a:latin typeface="Arial" charset="0"/>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de-DE" altLang="de-DE" sz="1800" b="1" i="0" u="none" strike="noStrike" cap="none" normalizeH="0" baseline="0" dirty="0" smtClean="0">
                        <a:ln>
                          <a:noFill/>
                        </a:ln>
                        <a:solidFill>
                          <a:schemeClr val="tx1"/>
                        </a:solidFill>
                        <a:effectLst/>
                        <a:latin typeface="Arial"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de-DE" altLang="de-DE" sz="1200" b="0" i="0" u="none" strike="noStrike" cap="none" normalizeH="0" baseline="0" dirty="0" smtClean="0">
                          <a:ln>
                            <a:noFill/>
                          </a:ln>
                          <a:solidFill>
                            <a:schemeClr val="tx1"/>
                          </a:solidFill>
                          <a:effectLst/>
                          <a:latin typeface="Arial" charset="0"/>
                          <a:cs typeface="Arial" charset="0"/>
                        </a:rPr>
                        <a:t> </a:t>
                      </a:r>
                      <a:endParaRPr kumimoji="0" lang="de-DE" altLang="de-DE" sz="2400" b="0" i="0" u="none" strike="noStrike" cap="none" normalizeH="0" baseline="0" dirty="0" smtClean="0">
                        <a:ln>
                          <a:noFill/>
                        </a:ln>
                        <a:solidFill>
                          <a:schemeClr val="tx1"/>
                        </a:solidFill>
                        <a:effectLst/>
                        <a:latin typeface="Arial"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de-DE" altLang="de-DE" sz="1200" b="0" i="0" u="none" strike="noStrike" cap="none" normalizeH="0" baseline="0" dirty="0" smtClean="0">
                          <a:ln>
                            <a:noFill/>
                          </a:ln>
                          <a:solidFill>
                            <a:schemeClr val="tx1"/>
                          </a:solidFill>
                          <a:effectLst/>
                          <a:latin typeface="Arial" charset="0"/>
                          <a:cs typeface="Arial" charset="0"/>
                        </a:rPr>
                        <a:t> </a:t>
                      </a:r>
                      <a:endParaRPr kumimoji="0" lang="de-DE" altLang="de-DE"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de-DE" altLang="de-DE" sz="2400" b="0" i="0" u="none" strike="noStrike" cap="none" normalizeH="0" baseline="0" dirty="0" smtClean="0">
                          <a:ln>
                            <a:noFill/>
                          </a:ln>
                          <a:solidFill>
                            <a:schemeClr val="tx1"/>
                          </a:solidFill>
                          <a:effectLst/>
                          <a:latin typeface="Arial" charset="0"/>
                        </a:rPr>
                        <a:t>EK</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63905">
                <a:tc vMerge="1">
                  <a:txBody>
                    <a:bodyPr/>
                    <a:lstStyle/>
                    <a:p>
                      <a:endParaRPr lang="de-DE"/>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de-DE" altLang="de-DE" sz="1800" b="1" i="0" u="none" strike="noStrike" cap="none" normalizeH="0" baseline="0" dirty="0" smtClean="0">
                        <a:ln>
                          <a:noFill/>
                        </a:ln>
                        <a:solidFill>
                          <a:schemeClr val="tx1"/>
                        </a:solidFill>
                        <a:effectLst/>
                        <a:latin typeface="Arial"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de-DE" altLang="de-DE" sz="1800" b="1" i="0" u="none" strike="noStrike" cap="none" normalizeH="0" baseline="0" dirty="0" smtClean="0">
                          <a:ln>
                            <a:noFill/>
                          </a:ln>
                          <a:solidFill>
                            <a:schemeClr val="tx1"/>
                          </a:solidFill>
                          <a:effectLst/>
                          <a:latin typeface="Arial" charset="0"/>
                        </a:rPr>
                        <a:t>Verpflichtung +</a:t>
                      </a:r>
                    </a:p>
                    <a:p>
                      <a:pPr marL="0" marR="0" lvl="0" indent="0" algn="ctr" defTabSz="914400" rtl="0" eaLnBrk="0" fontAlgn="ctr" latinLnBrk="0" hangingPunct="0">
                        <a:lnSpc>
                          <a:spcPct val="100000"/>
                        </a:lnSpc>
                        <a:spcBef>
                          <a:spcPct val="0"/>
                        </a:spcBef>
                        <a:spcAft>
                          <a:spcPct val="0"/>
                        </a:spcAft>
                        <a:buClrTx/>
                        <a:buSzTx/>
                        <a:buFontTx/>
                        <a:buNone/>
                        <a:tabLst/>
                      </a:pPr>
                      <a:r>
                        <a:rPr kumimoji="0" lang="de-DE" altLang="de-DE" sz="1800" b="1" i="0" u="none" strike="noStrike" cap="none" normalizeH="0" baseline="0" dirty="0" smtClean="0">
                          <a:ln>
                            <a:noFill/>
                          </a:ln>
                          <a:solidFill>
                            <a:schemeClr val="tx1"/>
                          </a:solidFill>
                          <a:effectLst/>
                          <a:latin typeface="Arial" charset="0"/>
                        </a:rPr>
                        <a:t>Vorschuss -</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FF"/>
                    </a:solidFill>
                  </a:tcPr>
                </a:tc>
              </a:tr>
              <a:tr h="723745">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tx1"/>
                          </a:solidFill>
                          <a:effectLst/>
                          <a:latin typeface="Arial" charset="0"/>
                          <a:cs typeface="Arial" charset="0"/>
                        </a:rPr>
                        <a:t>Bilanzüberschuss-/</a:t>
                      </a:r>
                      <a:r>
                        <a:rPr kumimoji="0" lang="de-DE" altLang="de-DE" sz="1800" b="0" i="0" u="none" strike="noStrike" cap="none" normalizeH="0" baseline="0" dirty="0" err="1" smtClean="0">
                          <a:ln>
                            <a:noFill/>
                          </a:ln>
                          <a:solidFill>
                            <a:schemeClr val="tx1"/>
                          </a:solidFill>
                          <a:effectLst/>
                          <a:latin typeface="Arial" charset="0"/>
                          <a:cs typeface="Arial" charset="0"/>
                        </a:rPr>
                        <a:t>fehlbetrag</a:t>
                      </a:r>
                      <a:endParaRPr kumimoji="0" lang="de-DE" altLang="de-DE"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3" name="Gerade Verbindung mit Pfeil 2"/>
          <p:cNvCxnSpPr/>
          <p:nvPr/>
        </p:nvCxnSpPr>
        <p:spPr>
          <a:xfrm>
            <a:off x="2302681" y="3060904"/>
            <a:ext cx="5330508" cy="1304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V="1">
            <a:off x="4292408" y="4509120"/>
            <a:ext cx="1063239" cy="15121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03415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Plenumsarbeit</a:t>
            </a:r>
            <a:endParaRPr lang="de-CH" dirty="0"/>
          </a:p>
        </p:txBody>
      </p:sp>
      <p:sp>
        <p:nvSpPr>
          <p:cNvPr id="3" name="Inhaltsplatzhalter 2"/>
          <p:cNvSpPr>
            <a:spLocks noGrp="1"/>
          </p:cNvSpPr>
          <p:nvPr>
            <p:ph idx="1"/>
          </p:nvPr>
        </p:nvSpPr>
        <p:spPr/>
        <p:txBody>
          <a:bodyPr/>
          <a:lstStyle/>
          <a:p>
            <a:pPr marL="0" indent="0">
              <a:buNone/>
            </a:pPr>
            <a:r>
              <a:rPr lang="de-CH" dirty="0" smtClean="0"/>
              <a:t>Einreihung der mitgebrachten Beispiele in den Kontenplan HRM2:</a:t>
            </a:r>
          </a:p>
          <a:p>
            <a:endParaRPr lang="de-CH" dirty="0"/>
          </a:p>
          <a:p>
            <a:r>
              <a:rPr lang="de-CH" dirty="0" smtClean="0"/>
              <a:t>Ausbildungsabteilung</a:t>
            </a:r>
          </a:p>
          <a:p>
            <a:r>
              <a:rPr lang="de-CH" dirty="0" smtClean="0"/>
              <a:t>Beispiel von anfallenden Aufwänden / Erträgen</a:t>
            </a:r>
          </a:p>
          <a:p>
            <a:r>
              <a:rPr lang="de-CH" dirty="0" smtClean="0"/>
              <a:t>Verbuchung der Beispiele</a:t>
            </a:r>
          </a:p>
          <a:p>
            <a:pPr marL="0" indent="0">
              <a:buNone/>
            </a:pPr>
            <a:endParaRPr lang="de-CH" dirty="0" smtClean="0"/>
          </a:p>
        </p:txBody>
      </p:sp>
      <p:sp>
        <p:nvSpPr>
          <p:cNvPr id="4" name="Foliennummernplatzhalter 3"/>
          <p:cNvSpPr>
            <a:spLocks noGrp="1"/>
          </p:cNvSpPr>
          <p:nvPr>
            <p:ph type="sldNum" sz="quarter" idx="11"/>
          </p:nvPr>
        </p:nvSpPr>
        <p:spPr/>
        <p:txBody>
          <a:bodyPr/>
          <a:lstStyle/>
          <a:p>
            <a:fld id="{87674F0A-37BA-4CE3-B1FD-DE57A7E2F2C6}" type="slidenum">
              <a:rPr lang="de-CH" smtClean="0"/>
              <a:pPr/>
              <a:t>31</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1032807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Investitionsbegriff</a:t>
            </a:r>
            <a:endParaRPr lang="de-CH" dirty="0"/>
          </a:p>
        </p:txBody>
      </p:sp>
      <p:sp>
        <p:nvSpPr>
          <p:cNvPr id="3" name="Inhaltsplatzhalter 2"/>
          <p:cNvSpPr>
            <a:spLocks noGrp="1"/>
          </p:cNvSpPr>
          <p:nvPr>
            <p:ph idx="1"/>
          </p:nvPr>
        </p:nvSpPr>
        <p:spPr/>
        <p:txBody>
          <a:bodyPr/>
          <a:lstStyle/>
          <a:p>
            <a:pPr>
              <a:buNone/>
            </a:pPr>
            <a:r>
              <a:rPr lang="de-CH" sz="1800" b="1" dirty="0" smtClean="0"/>
              <a:t>sachlicher Investitionsbegriff = mehrjährige Nutzungsdauer</a:t>
            </a:r>
          </a:p>
          <a:p>
            <a:r>
              <a:rPr lang="de-CH" dirty="0" smtClean="0"/>
              <a:t>Landerwerb Verwaltungsvermögen</a:t>
            </a:r>
          </a:p>
          <a:p>
            <a:r>
              <a:rPr lang="de-CH" dirty="0" smtClean="0"/>
              <a:t>Bauliche Investitionen</a:t>
            </a:r>
          </a:p>
          <a:p>
            <a:r>
              <a:rPr lang="de-CH" dirty="0" smtClean="0"/>
              <a:t>Anschaffung vom Mobilien</a:t>
            </a:r>
          </a:p>
          <a:p>
            <a:r>
              <a:rPr lang="de-CH" dirty="0" smtClean="0"/>
              <a:t>Kosten für Planungsprojekte</a:t>
            </a:r>
          </a:p>
          <a:p>
            <a:r>
              <a:rPr lang="de-CH" dirty="0" smtClean="0"/>
              <a:t>Instandstellung/Unterhalt an Sachanlagen mit mehrjähriger Nutzungsdauer, wenn wertvermehrend (Verlängerung Nutzungsdauer, Erhöhung Kapazität oder Raumvolumen, Verbesserung Standard)</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32</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Anlagekategorien/Abschreibungsdauern (Auszug)</a:t>
            </a:r>
            <a:endParaRPr lang="de-CH"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991403437"/>
              </p:ext>
            </p:extLst>
          </p:nvPr>
        </p:nvGraphicFramePr>
        <p:xfrm>
          <a:off x="467544" y="1340768"/>
          <a:ext cx="8291264" cy="4886960"/>
        </p:xfrm>
        <a:graphic>
          <a:graphicData uri="http://schemas.openxmlformats.org/drawingml/2006/table">
            <a:tbl>
              <a:tblPr firstRow="1" bandRow="1">
                <a:tableStyleId>{5C22544A-7EE6-4342-B048-85BDC9FD1C3A}</a:tableStyleId>
              </a:tblPr>
              <a:tblGrid>
                <a:gridCol w="589588"/>
                <a:gridCol w="3773822"/>
                <a:gridCol w="3927854"/>
              </a:tblGrid>
              <a:tr h="370840">
                <a:tc>
                  <a:txBody>
                    <a:bodyPr/>
                    <a:lstStyle/>
                    <a:p>
                      <a:r>
                        <a:rPr lang="de-CH" dirty="0" smtClean="0"/>
                        <a:t>Nr.</a:t>
                      </a:r>
                      <a:endParaRPr lang="de-CH" dirty="0"/>
                    </a:p>
                  </a:txBody>
                  <a:tcPr/>
                </a:tc>
                <a:tc>
                  <a:txBody>
                    <a:bodyPr/>
                    <a:lstStyle/>
                    <a:p>
                      <a:r>
                        <a:rPr lang="de-CH" dirty="0" smtClean="0"/>
                        <a:t>Anlagekategorie</a:t>
                      </a:r>
                      <a:endParaRPr lang="de-CH" dirty="0"/>
                    </a:p>
                  </a:txBody>
                  <a:tcPr/>
                </a:tc>
                <a:tc>
                  <a:txBody>
                    <a:bodyPr/>
                    <a:lstStyle/>
                    <a:p>
                      <a:r>
                        <a:rPr lang="de-CH" dirty="0" smtClean="0"/>
                        <a:t>Abschreibungsdauer</a:t>
                      </a:r>
                      <a:endParaRPr lang="de-CH" dirty="0"/>
                    </a:p>
                  </a:txBody>
                  <a:tcPr/>
                </a:tc>
              </a:tr>
              <a:tr h="370840">
                <a:tc>
                  <a:txBody>
                    <a:bodyPr/>
                    <a:lstStyle/>
                    <a:p>
                      <a:r>
                        <a:rPr lang="de-CH" dirty="0" smtClean="0"/>
                        <a:t>1</a:t>
                      </a:r>
                      <a:endParaRPr lang="de-CH" dirty="0"/>
                    </a:p>
                  </a:txBody>
                  <a:tcPr/>
                </a:tc>
                <a:tc>
                  <a:txBody>
                    <a:bodyPr/>
                    <a:lstStyle/>
                    <a:p>
                      <a:r>
                        <a:rPr lang="de-CH" dirty="0" smtClean="0"/>
                        <a:t>Grundstücke</a:t>
                      </a:r>
                      <a:endParaRPr lang="de-CH" dirty="0"/>
                    </a:p>
                  </a:txBody>
                  <a:tcPr/>
                </a:tc>
                <a:tc>
                  <a:txBody>
                    <a:bodyPr/>
                    <a:lstStyle/>
                    <a:p>
                      <a:r>
                        <a:rPr lang="de-CH" dirty="0" smtClean="0"/>
                        <a:t>Keine planmässige Abschreibung</a:t>
                      </a:r>
                      <a:endParaRPr lang="de-CH" dirty="0"/>
                    </a:p>
                  </a:txBody>
                  <a:tcPr/>
                </a:tc>
              </a:tr>
              <a:tr h="370840">
                <a:tc>
                  <a:txBody>
                    <a:bodyPr/>
                    <a:lstStyle/>
                    <a:p>
                      <a:r>
                        <a:rPr lang="de-CH" dirty="0" smtClean="0"/>
                        <a:t>2</a:t>
                      </a:r>
                      <a:endParaRPr lang="de-CH" dirty="0"/>
                    </a:p>
                  </a:txBody>
                  <a:tcPr/>
                </a:tc>
                <a:tc>
                  <a:txBody>
                    <a:bodyPr/>
                    <a:lstStyle/>
                    <a:p>
                      <a:r>
                        <a:rPr lang="de-CH" dirty="0" smtClean="0"/>
                        <a:t>Gebäude,</a:t>
                      </a:r>
                      <a:r>
                        <a:rPr lang="de-CH" baseline="0" dirty="0" smtClean="0"/>
                        <a:t> Hochbauten</a:t>
                      </a:r>
                      <a:endParaRPr lang="de-CH" dirty="0"/>
                    </a:p>
                  </a:txBody>
                  <a:tcPr/>
                </a:tc>
                <a:tc>
                  <a:txBody>
                    <a:bodyPr/>
                    <a:lstStyle/>
                    <a:p>
                      <a:r>
                        <a:rPr lang="de-CH" dirty="0" smtClean="0"/>
                        <a:t>35 Jahre</a:t>
                      </a:r>
                      <a:endParaRPr lang="de-CH" dirty="0"/>
                    </a:p>
                  </a:txBody>
                  <a:tcPr/>
                </a:tc>
              </a:tr>
              <a:tr h="370840">
                <a:tc>
                  <a:txBody>
                    <a:bodyPr/>
                    <a:lstStyle/>
                    <a:p>
                      <a:r>
                        <a:rPr lang="de-CH" dirty="0" smtClean="0"/>
                        <a:t>3</a:t>
                      </a:r>
                      <a:endParaRPr lang="de-CH" dirty="0"/>
                    </a:p>
                  </a:txBody>
                  <a:tcPr/>
                </a:tc>
                <a:tc>
                  <a:txBody>
                    <a:bodyPr/>
                    <a:lstStyle/>
                    <a:p>
                      <a:r>
                        <a:rPr lang="de-CH" dirty="0" smtClean="0"/>
                        <a:t>Strassen, Plätze, Friedhof</a:t>
                      </a:r>
                      <a:endParaRPr lang="de-CH" dirty="0"/>
                    </a:p>
                  </a:txBody>
                  <a:tcPr/>
                </a:tc>
                <a:tc>
                  <a:txBody>
                    <a:bodyPr/>
                    <a:lstStyle/>
                    <a:p>
                      <a:r>
                        <a:rPr lang="de-CH" dirty="0" smtClean="0"/>
                        <a:t>40</a:t>
                      </a:r>
                      <a:r>
                        <a:rPr lang="de-CH" baseline="0" dirty="0" smtClean="0"/>
                        <a:t> Jahre</a:t>
                      </a:r>
                      <a:endParaRPr lang="de-CH" dirty="0"/>
                    </a:p>
                  </a:txBody>
                  <a:tcPr/>
                </a:tc>
              </a:tr>
              <a:tr h="370840">
                <a:tc>
                  <a:txBody>
                    <a:bodyPr/>
                    <a:lstStyle/>
                    <a:p>
                      <a:r>
                        <a:rPr lang="de-CH" dirty="0" smtClean="0"/>
                        <a:t>4</a:t>
                      </a:r>
                      <a:endParaRPr lang="de-CH" dirty="0"/>
                    </a:p>
                  </a:txBody>
                  <a:tcPr/>
                </a:tc>
                <a:tc>
                  <a:txBody>
                    <a:bodyPr/>
                    <a:lstStyle/>
                    <a:p>
                      <a:r>
                        <a:rPr lang="de-CH" dirty="0" smtClean="0"/>
                        <a:t>Kanal-/Leitungsnetze,</a:t>
                      </a:r>
                      <a:r>
                        <a:rPr lang="de-CH" baseline="0" dirty="0" smtClean="0"/>
                        <a:t> Gewässerbauten</a:t>
                      </a:r>
                      <a:endParaRPr lang="de-CH" dirty="0"/>
                    </a:p>
                  </a:txBody>
                  <a:tcPr/>
                </a:tc>
                <a:tc>
                  <a:txBody>
                    <a:bodyPr/>
                    <a:lstStyle/>
                    <a:p>
                      <a:r>
                        <a:rPr lang="de-CH" dirty="0" smtClean="0"/>
                        <a:t>50 Jahre</a:t>
                      </a:r>
                      <a:endParaRPr lang="de-CH" dirty="0"/>
                    </a:p>
                  </a:txBody>
                  <a:tcPr/>
                </a:tc>
              </a:tr>
              <a:tr h="370840">
                <a:tc>
                  <a:txBody>
                    <a:bodyPr/>
                    <a:lstStyle/>
                    <a:p>
                      <a:r>
                        <a:rPr lang="de-CH" dirty="0" smtClean="0"/>
                        <a:t>…</a:t>
                      </a:r>
                      <a:endParaRPr lang="de-CH" dirty="0"/>
                    </a:p>
                  </a:txBody>
                  <a:tcPr/>
                </a:tc>
                <a:tc>
                  <a:txBody>
                    <a:bodyPr/>
                    <a:lstStyle/>
                    <a:p>
                      <a:endParaRPr lang="de-CH" dirty="0"/>
                    </a:p>
                  </a:txBody>
                  <a:tcPr/>
                </a:tc>
                <a:tc>
                  <a:txBody>
                    <a:bodyPr/>
                    <a:lstStyle/>
                    <a:p>
                      <a:endParaRPr lang="de-CH" dirty="0"/>
                    </a:p>
                  </a:txBody>
                  <a:tcPr/>
                </a:tc>
              </a:tr>
              <a:tr h="370840">
                <a:tc>
                  <a:txBody>
                    <a:bodyPr/>
                    <a:lstStyle/>
                    <a:p>
                      <a:r>
                        <a:rPr lang="de-CH" dirty="0" smtClean="0"/>
                        <a:t>7</a:t>
                      </a:r>
                      <a:endParaRPr lang="de-CH" dirty="0"/>
                    </a:p>
                  </a:txBody>
                  <a:tcPr/>
                </a:tc>
                <a:tc>
                  <a:txBody>
                    <a:bodyPr/>
                    <a:lstStyle/>
                    <a:p>
                      <a:r>
                        <a:rPr lang="de-CH" dirty="0" smtClean="0"/>
                        <a:t>Mobilien,</a:t>
                      </a:r>
                      <a:r>
                        <a:rPr lang="de-CH" baseline="0" dirty="0" smtClean="0"/>
                        <a:t> Ausstattungen, allg. Fahrzeuge</a:t>
                      </a:r>
                      <a:endParaRPr lang="de-CH" dirty="0"/>
                    </a:p>
                  </a:txBody>
                  <a:tcPr/>
                </a:tc>
                <a:tc>
                  <a:txBody>
                    <a:bodyPr/>
                    <a:lstStyle/>
                    <a:p>
                      <a:r>
                        <a:rPr lang="de-CH" dirty="0" smtClean="0"/>
                        <a:t>5 Jahre</a:t>
                      </a:r>
                      <a:endParaRPr lang="de-CH" dirty="0"/>
                    </a:p>
                  </a:txBody>
                  <a:tcPr/>
                </a:tc>
              </a:tr>
              <a:tr h="370840">
                <a:tc>
                  <a:txBody>
                    <a:bodyPr/>
                    <a:lstStyle/>
                    <a:p>
                      <a:r>
                        <a:rPr lang="de-CH" dirty="0" smtClean="0"/>
                        <a:t>8</a:t>
                      </a:r>
                      <a:endParaRPr lang="de-CH" dirty="0"/>
                    </a:p>
                  </a:txBody>
                  <a:tcPr/>
                </a:tc>
                <a:tc>
                  <a:txBody>
                    <a:bodyPr/>
                    <a:lstStyle/>
                    <a:p>
                      <a:r>
                        <a:rPr lang="de-CH" dirty="0" smtClean="0"/>
                        <a:t>Spezialfahrzeuge</a:t>
                      </a:r>
                      <a:endParaRPr lang="de-CH" dirty="0"/>
                    </a:p>
                  </a:txBody>
                  <a:tcPr/>
                </a:tc>
                <a:tc>
                  <a:txBody>
                    <a:bodyPr/>
                    <a:lstStyle/>
                    <a:p>
                      <a:r>
                        <a:rPr lang="de-CH" dirty="0" smtClean="0"/>
                        <a:t>15 Jahre</a:t>
                      </a:r>
                      <a:endParaRPr lang="de-CH" dirty="0"/>
                    </a:p>
                  </a:txBody>
                  <a:tcPr/>
                </a:tc>
              </a:tr>
              <a:tr h="370840">
                <a:tc>
                  <a:txBody>
                    <a:bodyPr/>
                    <a:lstStyle/>
                    <a:p>
                      <a:r>
                        <a:rPr lang="de-CH" dirty="0" smtClean="0"/>
                        <a:t>…</a:t>
                      </a:r>
                      <a:endParaRPr lang="de-CH" dirty="0"/>
                    </a:p>
                  </a:txBody>
                  <a:tcPr/>
                </a:tc>
                <a:tc>
                  <a:txBody>
                    <a:bodyPr/>
                    <a:lstStyle/>
                    <a:p>
                      <a:endParaRPr lang="de-CH" dirty="0"/>
                    </a:p>
                  </a:txBody>
                  <a:tcPr/>
                </a:tc>
                <a:tc>
                  <a:txBody>
                    <a:bodyPr/>
                    <a:lstStyle/>
                    <a:p>
                      <a:endParaRPr lang="de-CH" dirty="0"/>
                    </a:p>
                  </a:txBody>
                  <a:tcPr/>
                </a:tc>
              </a:tr>
              <a:tr h="370840">
                <a:tc>
                  <a:txBody>
                    <a:bodyPr/>
                    <a:lstStyle/>
                    <a:p>
                      <a:r>
                        <a:rPr lang="de-CH" dirty="0" smtClean="0"/>
                        <a:t>11</a:t>
                      </a:r>
                      <a:endParaRPr lang="de-CH" dirty="0"/>
                    </a:p>
                  </a:txBody>
                  <a:tcPr/>
                </a:tc>
                <a:tc>
                  <a:txBody>
                    <a:bodyPr/>
                    <a:lstStyle/>
                    <a:p>
                      <a:r>
                        <a:rPr lang="de-CH" dirty="0" smtClean="0"/>
                        <a:t>Informatik- und Kommunikationssysteme</a:t>
                      </a:r>
                      <a:endParaRPr lang="de-CH" dirty="0"/>
                    </a:p>
                  </a:txBody>
                  <a:tcPr/>
                </a:tc>
                <a:tc>
                  <a:txBody>
                    <a:bodyPr/>
                    <a:lstStyle/>
                    <a:p>
                      <a:r>
                        <a:rPr lang="de-CH" dirty="0" smtClean="0"/>
                        <a:t>3 Jahre</a:t>
                      </a:r>
                      <a:endParaRPr lang="de-CH" dirty="0"/>
                    </a:p>
                  </a:txBody>
                  <a:tcPr/>
                </a:tc>
              </a:tr>
              <a:tr h="370840">
                <a:tc>
                  <a:txBody>
                    <a:bodyPr/>
                    <a:lstStyle/>
                    <a:p>
                      <a:r>
                        <a:rPr lang="de-CH" dirty="0" smtClean="0"/>
                        <a:t>…</a:t>
                      </a:r>
                      <a:endParaRPr lang="de-CH" dirty="0"/>
                    </a:p>
                  </a:txBody>
                  <a:tcPr/>
                </a:tc>
                <a:tc>
                  <a:txBody>
                    <a:bodyPr/>
                    <a:lstStyle/>
                    <a:p>
                      <a:r>
                        <a:rPr lang="de-CH" dirty="0" smtClean="0"/>
                        <a:t>Weitere Anlagekategorien</a:t>
                      </a:r>
                      <a:endParaRPr lang="de-CH" dirty="0"/>
                    </a:p>
                  </a:txBody>
                  <a:tcPr/>
                </a:tc>
                <a:tc>
                  <a:txBody>
                    <a:bodyPr/>
                    <a:lstStyle/>
                    <a:p>
                      <a:endParaRPr lang="de-CH" dirty="0"/>
                    </a:p>
                  </a:txBody>
                  <a:tcPr/>
                </a:tc>
              </a:tr>
            </a:tbl>
          </a:graphicData>
        </a:graphic>
      </p:graphicFrame>
      <p:sp>
        <p:nvSpPr>
          <p:cNvPr id="4" name="Foliennummernplatzhalter 3"/>
          <p:cNvSpPr>
            <a:spLocks noGrp="1"/>
          </p:cNvSpPr>
          <p:nvPr>
            <p:ph type="sldNum" sz="quarter" idx="11"/>
          </p:nvPr>
        </p:nvSpPr>
        <p:spPr/>
        <p:txBody>
          <a:bodyPr/>
          <a:lstStyle/>
          <a:p>
            <a:fld id="{87674F0A-37BA-4CE3-B1FD-DE57A7E2F2C6}" type="slidenum">
              <a:rPr lang="de-CH" smtClean="0"/>
              <a:pPr/>
              <a:t>33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extLst>
      <p:ext uri="{BB962C8B-B14F-4D97-AF65-F5344CB8AC3E}">
        <p14:creationId xmlns:p14="http://schemas.microsoft.com/office/powerpoint/2010/main" val="4247670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Aktivierungsgrenze</a:t>
            </a:r>
            <a:endParaRPr lang="de-CH" dirty="0"/>
          </a:p>
        </p:txBody>
      </p:sp>
      <p:sp>
        <p:nvSpPr>
          <p:cNvPr id="3" name="Inhaltsplatzhalter 2"/>
          <p:cNvSpPr>
            <a:spLocks noGrp="1"/>
          </p:cNvSpPr>
          <p:nvPr>
            <p:ph idx="1"/>
          </p:nvPr>
        </p:nvSpPr>
        <p:spPr/>
        <p:txBody>
          <a:bodyPr/>
          <a:lstStyle/>
          <a:p>
            <a:pPr>
              <a:buNone/>
            </a:pPr>
            <a:r>
              <a:rPr lang="de-CH" sz="2000" b="1" dirty="0" smtClean="0"/>
              <a:t>finanzieller Investitionsbegriff = Aktivierungsgrenze</a:t>
            </a:r>
          </a:p>
          <a:p>
            <a:r>
              <a:rPr lang="de-CH" dirty="0" smtClean="0"/>
              <a:t>bis 1'000 Einwohner = CHF 25'000</a:t>
            </a:r>
          </a:p>
          <a:p>
            <a:r>
              <a:rPr lang="de-CH" dirty="0" smtClean="0"/>
              <a:t>bis 5'000 Einwohner = CHF 50'000</a:t>
            </a:r>
          </a:p>
          <a:p>
            <a:r>
              <a:rPr lang="de-CH" dirty="0" smtClean="0"/>
              <a:t>bis 10'000 Einwohner = CHF 75'000</a:t>
            </a:r>
          </a:p>
          <a:p>
            <a:r>
              <a:rPr lang="de-CH" dirty="0" smtClean="0"/>
              <a:t>ab 10'001 Einwohner = CHF 100'000</a:t>
            </a:r>
          </a:p>
          <a:p>
            <a:endParaRPr lang="de-CH" dirty="0" smtClean="0"/>
          </a:p>
          <a:p>
            <a:pPr>
              <a:buNone/>
            </a:pPr>
            <a:r>
              <a:rPr lang="de-CH" dirty="0" smtClean="0"/>
              <a:t>nur wenn beide Kriterien erfüllt = Investitionsrechnung,</a:t>
            </a:r>
          </a:p>
          <a:p>
            <a:pPr>
              <a:buNone/>
            </a:pPr>
            <a:r>
              <a:rPr lang="de-CH" dirty="0" smtClean="0"/>
              <a:t>andernfalls Erfolgsrechnung</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34</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Kreditarten</a:t>
            </a:r>
            <a:endParaRPr lang="de-CH" b="1" dirty="0"/>
          </a:p>
        </p:txBody>
      </p:sp>
      <p:sp>
        <p:nvSpPr>
          <p:cNvPr id="3" name="Inhaltsplatzhalter 2"/>
          <p:cNvSpPr>
            <a:spLocks noGrp="1"/>
          </p:cNvSpPr>
          <p:nvPr>
            <p:ph idx="1"/>
          </p:nvPr>
        </p:nvSpPr>
        <p:spPr/>
        <p:txBody>
          <a:bodyPr/>
          <a:lstStyle/>
          <a:p>
            <a:pPr algn="ctr">
              <a:buNone/>
            </a:pPr>
            <a:r>
              <a:rPr lang="de-CH" dirty="0" smtClean="0"/>
              <a:t>Kreditrecht § 90 ff. Gemeindegesetz	</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35</a:t>
            </a:fld>
            <a:endParaRPr lang="de-CH" dirty="0"/>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6" name="Rechteck 5"/>
          <p:cNvSpPr/>
          <p:nvPr/>
        </p:nvSpPr>
        <p:spPr>
          <a:xfrm>
            <a:off x="1619672" y="2276872"/>
            <a:ext cx="244827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Budgetkredit</a:t>
            </a:r>
            <a:endParaRPr lang="de-CH" b="1" dirty="0"/>
          </a:p>
        </p:txBody>
      </p:sp>
      <p:sp>
        <p:nvSpPr>
          <p:cNvPr id="9" name="Rechteck 8"/>
          <p:cNvSpPr/>
          <p:nvPr/>
        </p:nvSpPr>
        <p:spPr>
          <a:xfrm>
            <a:off x="5220072" y="2276872"/>
            <a:ext cx="2448272"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b="1" dirty="0" smtClean="0"/>
              <a:t>Verpflichtungskredit</a:t>
            </a:r>
            <a:endParaRPr lang="de-CH" b="1" dirty="0"/>
          </a:p>
        </p:txBody>
      </p:sp>
      <p:sp>
        <p:nvSpPr>
          <p:cNvPr id="10" name="Pfeil nach unten 9"/>
          <p:cNvSpPr/>
          <p:nvPr/>
        </p:nvSpPr>
        <p:spPr>
          <a:xfrm>
            <a:off x="2627784" y="3356992"/>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 name="Pfeil nach unten 10"/>
          <p:cNvSpPr/>
          <p:nvPr/>
        </p:nvSpPr>
        <p:spPr>
          <a:xfrm>
            <a:off x="6228184" y="3356992"/>
            <a:ext cx="484632" cy="72008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CH"/>
          </a:p>
        </p:txBody>
      </p:sp>
      <p:sp>
        <p:nvSpPr>
          <p:cNvPr id="12" name="Rechteck 11"/>
          <p:cNvSpPr/>
          <p:nvPr/>
        </p:nvSpPr>
        <p:spPr>
          <a:xfrm>
            <a:off x="1619672" y="4221088"/>
            <a:ext cx="24482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Nachtragskredit</a:t>
            </a:r>
            <a:endParaRPr lang="de-CH" b="1" dirty="0"/>
          </a:p>
        </p:txBody>
      </p:sp>
      <p:sp>
        <p:nvSpPr>
          <p:cNvPr id="13" name="Rechteck 12"/>
          <p:cNvSpPr/>
          <p:nvPr/>
        </p:nvSpPr>
        <p:spPr>
          <a:xfrm>
            <a:off x="5220072" y="4221088"/>
            <a:ext cx="2448272"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b="1" dirty="0" smtClean="0"/>
              <a:t>Zusatzkredit</a:t>
            </a:r>
            <a:endParaRPr lang="de-CH" b="1" dirty="0"/>
          </a:p>
        </p:txBody>
      </p:sp>
      <p:sp>
        <p:nvSpPr>
          <p:cNvPr id="14" name="Textfeld 13"/>
          <p:cNvSpPr txBox="1"/>
          <p:nvPr/>
        </p:nvSpPr>
        <p:spPr>
          <a:xfrm>
            <a:off x="3635896" y="3501008"/>
            <a:ext cx="2088232" cy="646331"/>
          </a:xfrm>
          <a:prstGeom prst="rect">
            <a:avLst/>
          </a:prstGeom>
          <a:noFill/>
        </p:spPr>
        <p:txBody>
          <a:bodyPr wrap="square" rtlCol="0">
            <a:spAutoFit/>
          </a:bodyPr>
          <a:lstStyle/>
          <a:p>
            <a:pPr algn="ctr"/>
            <a:r>
              <a:rPr lang="de-CH" dirty="0" smtClean="0"/>
              <a:t>Kreditbetrag reicht nicht aus</a:t>
            </a:r>
            <a:endParaRPr lang="de-CH" dirty="0"/>
          </a:p>
        </p:txBody>
      </p:sp>
      <p:sp>
        <p:nvSpPr>
          <p:cNvPr id="19" name="Textfeld 18"/>
          <p:cNvSpPr txBox="1"/>
          <p:nvPr/>
        </p:nvSpPr>
        <p:spPr>
          <a:xfrm>
            <a:off x="1691680" y="5013176"/>
            <a:ext cx="2304256" cy="523220"/>
          </a:xfrm>
          <a:prstGeom prst="rect">
            <a:avLst/>
          </a:prstGeom>
          <a:noFill/>
        </p:spPr>
        <p:txBody>
          <a:bodyPr wrap="square" rtlCol="0">
            <a:spAutoFit/>
          </a:bodyPr>
          <a:lstStyle/>
          <a:p>
            <a:r>
              <a:rPr lang="de-CH" sz="1400" dirty="0" smtClean="0">
                <a:solidFill>
                  <a:srgbClr val="C00000"/>
                </a:solidFill>
              </a:rPr>
              <a:t>Budgetkredite verfallen eine Rechnungsjahr</a:t>
            </a:r>
            <a:endParaRPr lang="de-CH" sz="1400" dirty="0">
              <a:solidFill>
                <a:srgbClr val="C00000"/>
              </a:solidFill>
            </a:endParaRPr>
          </a:p>
        </p:txBody>
      </p:sp>
      <p:sp>
        <p:nvSpPr>
          <p:cNvPr id="20" name="Textfeld 19"/>
          <p:cNvSpPr txBox="1"/>
          <p:nvPr/>
        </p:nvSpPr>
        <p:spPr>
          <a:xfrm>
            <a:off x="5292080" y="5013176"/>
            <a:ext cx="2389838" cy="738664"/>
          </a:xfrm>
          <a:prstGeom prst="rect">
            <a:avLst/>
          </a:prstGeom>
          <a:noFill/>
        </p:spPr>
        <p:txBody>
          <a:bodyPr wrap="square" rtlCol="0">
            <a:spAutoFit/>
          </a:bodyPr>
          <a:lstStyle/>
          <a:p>
            <a:r>
              <a:rPr lang="de-CH" sz="1400" dirty="0" smtClean="0">
                <a:solidFill>
                  <a:srgbClr val="C00000"/>
                </a:solidFill>
              </a:rPr>
              <a:t>Verpflichtungskredit </a:t>
            </a:r>
            <a:r>
              <a:rPr lang="de-CH" sz="1400" dirty="0" err="1" smtClean="0">
                <a:solidFill>
                  <a:srgbClr val="C00000"/>
                </a:solidFill>
              </a:rPr>
              <a:t>ver</a:t>
            </a:r>
            <a:r>
              <a:rPr lang="de-CH" sz="1400" dirty="0" smtClean="0">
                <a:solidFill>
                  <a:srgbClr val="C00000"/>
                </a:solidFill>
              </a:rPr>
              <a:t>-fällt, wenn Projekt innert 5 Jahren nicht begonnen wird</a:t>
            </a:r>
            <a:endParaRPr lang="de-CH" sz="1400" dirty="0">
              <a:solidFill>
                <a:srgbClr val="C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Kontenplan HRM2</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36</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pic>
        <p:nvPicPr>
          <p:cNvPr id="2050" name="Picture 2" descr="C:\Users\moe\AppData\Local\Microsoft\Windows\Temporary Internet Files\Content.IE5\RTXCT1CJ\MC900437990[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63950" y="2563812"/>
            <a:ext cx="1816100" cy="1730375"/>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599458" y="4581128"/>
            <a:ext cx="8229600" cy="652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de-CH" dirty="0" smtClean="0"/>
              <a:t>Budgetinhalte betrachten</a:t>
            </a:r>
            <a:endParaRPr lang="de-CH" dirty="0"/>
          </a:p>
        </p:txBody>
      </p:sp>
    </p:spTree>
    <p:extLst>
      <p:ext uri="{BB962C8B-B14F-4D97-AF65-F5344CB8AC3E}">
        <p14:creationId xmlns:p14="http://schemas.microsoft.com/office/powerpoint/2010/main" val="932167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Wichtiges Führungsinstrument</a:t>
            </a:r>
            <a:endParaRPr lang="de-CH" dirty="0"/>
          </a:p>
        </p:txBody>
      </p:sp>
      <p:sp>
        <p:nvSpPr>
          <p:cNvPr id="3" name="Inhaltsplatzhalter 2"/>
          <p:cNvSpPr>
            <a:spLocks noGrp="1"/>
          </p:cNvSpPr>
          <p:nvPr>
            <p:ph idx="1"/>
          </p:nvPr>
        </p:nvSpPr>
        <p:spPr/>
        <p:txBody>
          <a:bodyPr/>
          <a:lstStyle/>
          <a:p>
            <a:r>
              <a:rPr lang="de-CH" dirty="0" smtClean="0"/>
              <a:t>Auflistung der Gemeindeaufgaben (Aufwände und Erträge)</a:t>
            </a:r>
          </a:p>
          <a:p>
            <a:r>
              <a:rPr lang="de-CH" dirty="0" smtClean="0"/>
              <a:t>Ausgabenermächtigung der Gemeindeversammlung an</a:t>
            </a:r>
          </a:p>
          <a:p>
            <a:pPr>
              <a:buNone/>
            </a:pPr>
            <a:r>
              <a:rPr lang="de-CH" dirty="0" smtClean="0"/>
              <a:t>	Gemeinderat</a:t>
            </a:r>
          </a:p>
          <a:p>
            <a:r>
              <a:rPr lang="de-CH" dirty="0" smtClean="0"/>
              <a:t>Controlling / Einnahmen- und Ausgabenüberwachung</a:t>
            </a:r>
          </a:p>
          <a:p>
            <a:r>
              <a:rPr lang="de-CH" dirty="0" smtClean="0"/>
              <a:t>Kommunikationsinstrument</a:t>
            </a:r>
          </a:p>
          <a:p>
            <a:r>
              <a:rPr lang="de-CH" dirty="0" smtClean="0"/>
              <a:t>Grundlage für die Beurteilung der Finanzlage</a:t>
            </a:r>
          </a:p>
          <a:p>
            <a:r>
              <a:rPr lang="de-CH" dirty="0" smtClean="0"/>
              <a:t>Grundlage für die Aufgaben- und Finanzplanung</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37</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Budgetzahlen</a:t>
            </a:r>
            <a:endParaRPr lang="de-CH" dirty="0"/>
          </a:p>
        </p:txBody>
      </p:sp>
      <p:sp>
        <p:nvSpPr>
          <p:cNvPr id="3" name="Inhaltsplatzhalter 2"/>
          <p:cNvSpPr>
            <a:spLocks noGrp="1"/>
          </p:cNvSpPr>
          <p:nvPr>
            <p:ph idx="1"/>
          </p:nvPr>
        </p:nvSpPr>
        <p:spPr/>
        <p:txBody>
          <a:bodyPr/>
          <a:lstStyle/>
          <a:p>
            <a:pPr>
              <a:buNone/>
            </a:pPr>
            <a:r>
              <a:rPr lang="de-CH" b="1" dirty="0" smtClean="0"/>
              <a:t>ERFOLGSRECHNUNG</a:t>
            </a:r>
          </a:p>
          <a:p>
            <a:r>
              <a:rPr lang="de-CH" dirty="0" smtClean="0"/>
              <a:t>Bewilligter und geschätzter Aufwand</a:t>
            </a:r>
          </a:p>
          <a:p>
            <a:r>
              <a:rPr lang="de-CH" dirty="0" smtClean="0"/>
              <a:t>Geschätzte Erträge</a:t>
            </a:r>
          </a:p>
          <a:p>
            <a:pPr>
              <a:buNone/>
            </a:pPr>
            <a:r>
              <a:rPr lang="de-CH" i="1" dirty="0" smtClean="0"/>
              <a:t>Der Aufwand inklusive Passivzinsen und Abschreibungen</a:t>
            </a:r>
          </a:p>
          <a:p>
            <a:pPr>
              <a:buNone/>
            </a:pPr>
            <a:r>
              <a:rPr lang="de-CH" i="1" dirty="0" smtClean="0"/>
              <a:t>ist durch den Ertrag zu decken.</a:t>
            </a:r>
          </a:p>
          <a:p>
            <a:endParaRPr lang="de-CH" dirty="0" smtClean="0"/>
          </a:p>
          <a:p>
            <a:pPr>
              <a:buNone/>
            </a:pPr>
            <a:r>
              <a:rPr lang="de-CH" b="1" dirty="0" smtClean="0"/>
              <a:t>INVESTITIONSRECHNUNG</a:t>
            </a:r>
          </a:p>
          <a:p>
            <a:r>
              <a:rPr lang="de-CH" dirty="0" smtClean="0"/>
              <a:t>Bewilligte Ausgaben</a:t>
            </a:r>
          </a:p>
          <a:p>
            <a:r>
              <a:rPr lang="de-CH" dirty="0" smtClean="0"/>
              <a:t>Geschätzte Einnahmen</a:t>
            </a:r>
          </a:p>
          <a:p>
            <a:r>
              <a:rPr lang="de-CH" dirty="0" smtClean="0"/>
              <a:t>Tranchen der bewilligten Verpflichtungskredite</a:t>
            </a:r>
          </a:p>
          <a:p>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38</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Kreditbewilligung</a:t>
            </a:r>
            <a:r>
              <a:rPr lang="de-CH" i="1" dirty="0" smtClean="0"/>
              <a:t> (§ 19 FiV</a:t>
            </a:r>
            <a:r>
              <a:rPr lang="de-CH" i="1" dirty="0" smtClean="0"/>
              <a:t>)</a:t>
            </a:r>
            <a:endParaRPr lang="de-CH" dirty="0"/>
          </a:p>
        </p:txBody>
      </p:sp>
      <p:sp>
        <p:nvSpPr>
          <p:cNvPr id="3" name="Inhaltsplatzhalter 2"/>
          <p:cNvSpPr>
            <a:spLocks noGrp="1"/>
          </p:cNvSpPr>
          <p:nvPr>
            <p:ph idx="1"/>
          </p:nvPr>
        </p:nvSpPr>
        <p:spPr>
          <a:ln>
            <a:noFill/>
          </a:ln>
        </p:spPr>
        <p:txBody>
          <a:bodyPr/>
          <a:lstStyle/>
          <a:p>
            <a:pPr>
              <a:buNone/>
            </a:pPr>
            <a:r>
              <a:rPr lang="de-CH" dirty="0" smtClean="0"/>
              <a:t>Kann mit Budget bewilligt werden:</a:t>
            </a:r>
          </a:p>
          <a:p>
            <a:r>
              <a:rPr lang="de-CH" dirty="0" smtClean="0"/>
              <a:t>bestehende Aufgabe </a:t>
            </a:r>
            <a:r>
              <a:rPr lang="de-CH" b="1" dirty="0" smtClean="0"/>
              <a:t>&lt;</a:t>
            </a:r>
            <a:r>
              <a:rPr lang="de-CH" dirty="0" smtClean="0"/>
              <a:t> 2 % budgetierte Steuererträge</a:t>
            </a:r>
          </a:p>
          <a:p>
            <a:r>
              <a:rPr lang="de-CH" dirty="0" smtClean="0"/>
              <a:t>neue Aufgabe </a:t>
            </a:r>
            <a:r>
              <a:rPr lang="de-CH" b="1" dirty="0" smtClean="0"/>
              <a:t>&lt;</a:t>
            </a:r>
            <a:r>
              <a:rPr lang="de-CH" dirty="0" smtClean="0"/>
              <a:t> 5'000 Franken oder 0.4 % </a:t>
            </a:r>
            <a:r>
              <a:rPr lang="de-CH" dirty="0" err="1" smtClean="0"/>
              <a:t>budg</a:t>
            </a:r>
            <a:r>
              <a:rPr lang="de-CH" dirty="0" smtClean="0"/>
              <a:t>. Steuererträge</a:t>
            </a:r>
          </a:p>
          <a:p>
            <a:endParaRPr lang="de-CH" dirty="0" smtClean="0"/>
          </a:p>
          <a:p>
            <a:pPr>
              <a:buNone/>
            </a:pPr>
            <a:r>
              <a:rPr lang="de-CH" dirty="0" smtClean="0"/>
              <a:t>Braucht separate Vorlage, Verpflichtungskredit:</a:t>
            </a:r>
          </a:p>
          <a:p>
            <a:r>
              <a:rPr lang="de-CH" dirty="0" smtClean="0"/>
              <a:t>bestehende Aufgabe </a:t>
            </a:r>
            <a:r>
              <a:rPr lang="de-CH" b="1" dirty="0" smtClean="0"/>
              <a:t>&gt;</a:t>
            </a:r>
            <a:r>
              <a:rPr lang="de-CH" dirty="0" smtClean="0"/>
              <a:t> 2 % budgetierte Steuererträge</a:t>
            </a:r>
          </a:p>
          <a:p>
            <a:r>
              <a:rPr lang="de-CH" dirty="0" smtClean="0"/>
              <a:t>neue Aufgabe </a:t>
            </a:r>
            <a:r>
              <a:rPr lang="de-CH" b="1" dirty="0" smtClean="0"/>
              <a:t>&gt;</a:t>
            </a:r>
            <a:r>
              <a:rPr lang="de-CH" dirty="0" smtClean="0"/>
              <a:t> 5'000 Franken oder 0.4 % </a:t>
            </a:r>
            <a:r>
              <a:rPr lang="de-CH" dirty="0" err="1" smtClean="0"/>
              <a:t>budg</a:t>
            </a:r>
            <a:r>
              <a:rPr lang="de-CH" dirty="0" smtClean="0"/>
              <a:t>. Steuererträge</a:t>
            </a:r>
          </a:p>
          <a:p>
            <a:r>
              <a:rPr lang="de-CH" dirty="0" smtClean="0"/>
              <a:t>Ausgaben über mehr als ein Jahr</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39</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Ablauf 2/2</a:t>
            </a:r>
            <a:endParaRPr lang="de-CH" dirty="0"/>
          </a:p>
        </p:txBody>
      </p:sp>
      <p:sp>
        <p:nvSpPr>
          <p:cNvPr id="3" name="Textfeld 2"/>
          <p:cNvSpPr txBox="1"/>
          <p:nvPr/>
        </p:nvSpPr>
        <p:spPr>
          <a:xfrm>
            <a:off x="683568" y="1268760"/>
            <a:ext cx="7056784" cy="4154984"/>
          </a:xfrm>
          <a:prstGeom prst="rect">
            <a:avLst/>
          </a:prstGeom>
          <a:noFill/>
        </p:spPr>
        <p:txBody>
          <a:bodyPr wrap="square" rtlCol="0">
            <a:spAutoFit/>
          </a:bodyPr>
          <a:lstStyle/>
          <a:p>
            <a:r>
              <a:rPr lang="de-CH" sz="2400" dirty="0" smtClean="0"/>
              <a:t/>
            </a:r>
            <a:br>
              <a:rPr lang="de-CH" sz="2400" dirty="0" smtClean="0"/>
            </a:br>
            <a:endParaRPr lang="de-CH" sz="2400" dirty="0" smtClean="0"/>
          </a:p>
          <a:p>
            <a:pPr lvl="1" indent="-282575">
              <a:buFont typeface="Arial" pitchFamily="34" charset="0"/>
              <a:buChar char="•"/>
            </a:pPr>
            <a:r>
              <a:rPr lang="de-CH" sz="2400" dirty="0" smtClean="0"/>
              <a:t>Input: Was sagen Kennzahlen?</a:t>
            </a:r>
          </a:p>
          <a:p>
            <a:pPr lvl="1" indent="-282575">
              <a:buFont typeface="Arial" pitchFamily="34" charset="0"/>
              <a:buChar char="•"/>
            </a:pPr>
            <a:r>
              <a:rPr lang="de-CH" sz="2400" dirty="0" smtClean="0">
                <a:solidFill>
                  <a:schemeClr val="tx2">
                    <a:lumMod val="60000"/>
                    <a:lumOff val="40000"/>
                  </a:schemeClr>
                </a:solidFill>
              </a:rPr>
              <a:t>Klassendiskussion aufgrund eines Zeitungsartikels</a:t>
            </a:r>
          </a:p>
          <a:p>
            <a:pPr lvl="1" indent="-282575">
              <a:buFont typeface="Arial" pitchFamily="34" charset="0"/>
              <a:buChar char="•"/>
            </a:pPr>
            <a:r>
              <a:rPr lang="de-CH" sz="2400" dirty="0" smtClean="0"/>
              <a:t>Input: Erklärung der Kennzahlen</a:t>
            </a:r>
          </a:p>
          <a:p>
            <a:pPr lvl="1" indent="-282575">
              <a:buFont typeface="Arial" pitchFamily="34" charset="0"/>
              <a:buChar char="•"/>
            </a:pPr>
            <a:r>
              <a:rPr lang="de-CH" sz="2400" dirty="0">
                <a:solidFill>
                  <a:schemeClr val="tx2">
                    <a:lumMod val="60000"/>
                    <a:lumOff val="40000"/>
                  </a:schemeClr>
                </a:solidFill>
              </a:rPr>
              <a:t>Betriebliche Leistungsziele im Bereich RW</a:t>
            </a:r>
          </a:p>
          <a:p>
            <a:pPr lvl="1" indent="-282575">
              <a:buFont typeface="Arial" pitchFamily="34" charset="0"/>
              <a:buChar char="•"/>
            </a:pPr>
            <a:r>
              <a:rPr lang="de-CH" sz="2400" dirty="0" smtClean="0"/>
              <a:t>Zielabgleich</a:t>
            </a:r>
            <a:endParaRPr lang="de-CH" sz="2400" dirty="0">
              <a:solidFill>
                <a:schemeClr val="accent1"/>
              </a:solidFill>
            </a:endParaRPr>
          </a:p>
          <a:p>
            <a:pPr marL="1357313" lvl="1" indent="-276225">
              <a:buFont typeface="Arial" pitchFamily="34" charset="0"/>
              <a:buChar char="•"/>
            </a:pPr>
            <a:endParaRPr lang="de-CH" sz="2400" dirty="0" smtClean="0">
              <a:solidFill>
                <a:schemeClr val="accent1"/>
              </a:solidFill>
            </a:endParaRPr>
          </a:p>
          <a:p>
            <a:pPr marL="1357313" lvl="1" indent="-276225">
              <a:buFont typeface="Arial" pitchFamily="34" charset="0"/>
              <a:buChar char="•"/>
            </a:pPr>
            <a:endParaRPr lang="de-CH" sz="2400" dirty="0" smtClean="0">
              <a:solidFill>
                <a:schemeClr val="accent1"/>
              </a:solidFill>
            </a:endParaRPr>
          </a:p>
          <a:p>
            <a:pPr marL="87313" lvl="1" indent="-87313"/>
            <a:endParaRPr lang="de-CH" sz="2400" dirty="0" smtClean="0"/>
          </a:p>
        </p:txBody>
      </p:sp>
      <p:sp>
        <p:nvSpPr>
          <p:cNvPr id="5" name="Fußzeilenplatzhalter 4"/>
          <p:cNvSpPr>
            <a:spLocks noGrp="1"/>
          </p:cNvSpPr>
          <p:nvPr>
            <p:ph type="ftr" sz="quarter" idx="12"/>
          </p:nvPr>
        </p:nvSpPr>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
        <p:nvSpPr>
          <p:cNvPr id="6" name="Foliennummernplatzhalter 5"/>
          <p:cNvSpPr>
            <a:spLocks noGrp="1"/>
          </p:cNvSpPr>
          <p:nvPr>
            <p:ph type="sldNum" sz="quarter" idx="11"/>
          </p:nvPr>
        </p:nvSpPr>
        <p:spPr/>
        <p:txBody>
          <a:bodyPr/>
          <a:lstStyle/>
          <a:p>
            <a:fld id="{87674F0A-37BA-4CE3-B1FD-DE57A7E2F2C6}" type="slidenum">
              <a:rPr lang="de-CH" smtClean="0"/>
              <a:pPr/>
              <a:t>4</a:t>
            </a:fld>
            <a:endParaRPr lang="de-CH"/>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Budget </a:t>
            </a:r>
            <a:r>
              <a:rPr lang="de-CH" dirty="0" smtClean="0"/>
              <a:t>Aufbau </a:t>
            </a:r>
            <a:r>
              <a:rPr lang="de-CH" dirty="0" smtClean="0"/>
              <a:t>/ Inhalt 1/2</a:t>
            </a:r>
            <a:endParaRPr lang="de-CH" dirty="0"/>
          </a:p>
        </p:txBody>
      </p:sp>
      <p:sp>
        <p:nvSpPr>
          <p:cNvPr id="3" name="Inhaltsplatzhalter 2"/>
          <p:cNvSpPr>
            <a:spLocks noGrp="1"/>
          </p:cNvSpPr>
          <p:nvPr>
            <p:ph idx="1"/>
          </p:nvPr>
        </p:nvSpPr>
        <p:spPr/>
        <p:txBody>
          <a:bodyPr/>
          <a:lstStyle/>
          <a:p>
            <a:pPr>
              <a:buNone/>
            </a:pPr>
            <a:r>
              <a:rPr lang="de-CH" b="1" dirty="0" smtClean="0"/>
              <a:t>Erläuterungen</a:t>
            </a:r>
          </a:p>
          <a:p>
            <a:pPr>
              <a:buNone/>
            </a:pPr>
            <a:r>
              <a:rPr lang="de-CH" dirty="0" smtClean="0"/>
              <a:t>- Antrag des Gemeinderates</a:t>
            </a:r>
          </a:p>
          <a:p>
            <a:pPr>
              <a:buNone/>
            </a:pPr>
            <a:r>
              <a:rPr lang="de-CH" b="1" dirty="0" smtClean="0"/>
              <a:t>Ergebnis</a:t>
            </a:r>
          </a:p>
          <a:p>
            <a:pPr>
              <a:buNone/>
            </a:pPr>
            <a:r>
              <a:rPr lang="de-CH" dirty="0" smtClean="0"/>
              <a:t>- Erfolgsausweis</a:t>
            </a:r>
          </a:p>
          <a:p>
            <a:pPr>
              <a:buNone/>
            </a:pPr>
            <a:r>
              <a:rPr lang="de-CH" dirty="0" smtClean="0"/>
              <a:t>- Finanzierungsausweis</a:t>
            </a:r>
          </a:p>
          <a:p>
            <a:pPr>
              <a:buNone/>
            </a:pPr>
            <a:r>
              <a:rPr lang="de-CH" dirty="0" smtClean="0"/>
              <a:t>- Kennzahlen</a:t>
            </a:r>
          </a:p>
          <a:p>
            <a:pPr>
              <a:buNone/>
            </a:pPr>
            <a:r>
              <a:rPr lang="de-CH" b="1" dirty="0" smtClean="0"/>
              <a:t>Erfolgsrechnung</a:t>
            </a:r>
          </a:p>
          <a:p>
            <a:pPr>
              <a:buNone/>
            </a:pPr>
            <a:r>
              <a:rPr lang="de-CH" dirty="0" smtClean="0"/>
              <a:t>- Zusammenzug nach Abteilungen</a:t>
            </a:r>
          </a:p>
          <a:p>
            <a:pPr>
              <a:buNone/>
            </a:pPr>
            <a:r>
              <a:rPr lang="de-CH" dirty="0" smtClean="0"/>
              <a:t>- Erfolgsrechnung nach funktionaler Gliederung</a:t>
            </a:r>
          </a:p>
          <a:p>
            <a:pPr>
              <a:buNone/>
            </a:pPr>
            <a:r>
              <a:rPr lang="de-CH" dirty="0" smtClean="0"/>
              <a:t>- Artengliederung Zusammenzug</a:t>
            </a:r>
          </a:p>
          <a:p>
            <a:pPr>
              <a:buNone/>
            </a:pPr>
            <a:r>
              <a:rPr lang="de-CH" dirty="0" smtClean="0"/>
              <a:t>- Artengliederung</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40</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Budget </a:t>
            </a:r>
            <a:r>
              <a:rPr lang="de-CH" dirty="0" smtClean="0"/>
              <a:t>Aufbau </a:t>
            </a:r>
            <a:r>
              <a:rPr lang="de-CH" dirty="0" smtClean="0"/>
              <a:t>/ Inhalt 2/2</a:t>
            </a:r>
            <a:endParaRPr lang="de-CH" dirty="0"/>
          </a:p>
        </p:txBody>
      </p:sp>
      <p:sp>
        <p:nvSpPr>
          <p:cNvPr id="3" name="Inhaltsplatzhalter 2"/>
          <p:cNvSpPr>
            <a:spLocks noGrp="1"/>
          </p:cNvSpPr>
          <p:nvPr>
            <p:ph idx="1"/>
          </p:nvPr>
        </p:nvSpPr>
        <p:spPr/>
        <p:txBody>
          <a:bodyPr/>
          <a:lstStyle/>
          <a:p>
            <a:pPr>
              <a:buNone/>
            </a:pPr>
            <a:r>
              <a:rPr lang="de-CH" b="1" dirty="0" smtClean="0"/>
              <a:t>Investitionsrechnung</a:t>
            </a:r>
          </a:p>
          <a:p>
            <a:pPr>
              <a:buNone/>
            </a:pPr>
            <a:r>
              <a:rPr lang="de-CH" dirty="0" smtClean="0"/>
              <a:t>- Zusammenzug nach Abteilungen</a:t>
            </a:r>
          </a:p>
          <a:p>
            <a:pPr>
              <a:buNone/>
            </a:pPr>
            <a:r>
              <a:rPr lang="de-CH" dirty="0" smtClean="0"/>
              <a:t>- Investitionsrechnung nach funktionaler Gliederung</a:t>
            </a:r>
          </a:p>
          <a:p>
            <a:pPr>
              <a:buNone/>
            </a:pPr>
            <a:r>
              <a:rPr lang="de-CH" dirty="0" smtClean="0"/>
              <a:t>- Artengliederung Zusammenzug</a:t>
            </a:r>
          </a:p>
          <a:p>
            <a:pPr>
              <a:buNone/>
            </a:pPr>
            <a:r>
              <a:rPr lang="de-CH" dirty="0" smtClean="0"/>
              <a:t>- Artengliederung</a:t>
            </a:r>
          </a:p>
          <a:p>
            <a:pPr>
              <a:buNone/>
            </a:pPr>
            <a:endParaRPr lang="de-CH" dirty="0" smtClean="0"/>
          </a:p>
          <a:p>
            <a:pPr>
              <a:buNone/>
            </a:pPr>
            <a:r>
              <a:rPr lang="de-CH" b="1" dirty="0" smtClean="0"/>
              <a:t>Kreditkontrolle</a:t>
            </a:r>
          </a:p>
          <a:p>
            <a:pPr>
              <a:buNone/>
            </a:pPr>
            <a:endParaRPr lang="de-CH" b="1" dirty="0" smtClean="0"/>
          </a:p>
          <a:p>
            <a:pPr>
              <a:buNone/>
            </a:pPr>
            <a:r>
              <a:rPr lang="de-CH" b="1" dirty="0" smtClean="0"/>
              <a:t>Aufgaben- und Finanzplanung</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41</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Ergebnis</a:t>
            </a:r>
            <a:endParaRPr lang="de-CH" dirty="0"/>
          </a:p>
        </p:txBody>
      </p:sp>
      <p:sp>
        <p:nvSpPr>
          <p:cNvPr id="3" name="Inhaltsplatzhalter 2"/>
          <p:cNvSpPr>
            <a:spLocks noGrp="1"/>
          </p:cNvSpPr>
          <p:nvPr>
            <p:ph idx="1"/>
          </p:nvPr>
        </p:nvSpPr>
        <p:spPr/>
        <p:txBody>
          <a:bodyPr/>
          <a:lstStyle/>
          <a:p>
            <a:pPr>
              <a:buNone/>
            </a:pPr>
            <a:r>
              <a:rPr lang="de-CH" b="1" dirty="0" smtClean="0"/>
              <a:t>Erfolgsausweis, Finanzierungsausweis, Kennzahlen</a:t>
            </a:r>
          </a:p>
          <a:p>
            <a:pPr>
              <a:buNone/>
            </a:pPr>
            <a:endParaRPr lang="de-CH" b="1" dirty="0" smtClean="0"/>
          </a:p>
          <a:p>
            <a:pPr>
              <a:buNone/>
            </a:pPr>
            <a:r>
              <a:rPr lang="de-CH" dirty="0" smtClean="0"/>
              <a:t>Das </a:t>
            </a:r>
            <a:r>
              <a:rPr lang="de-CH" b="1" dirty="0" smtClean="0"/>
              <a:t>Ergebnis ist zu erstellen für:</a:t>
            </a:r>
          </a:p>
          <a:p>
            <a:r>
              <a:rPr lang="de-CH" dirty="0" smtClean="0"/>
              <a:t>die Einwohnergemeinde bzw. Ortsbürgergemeinde</a:t>
            </a:r>
          </a:p>
          <a:p>
            <a:pPr>
              <a:buNone/>
            </a:pPr>
            <a:r>
              <a:rPr lang="de-CH" dirty="0" smtClean="0"/>
              <a:t>	ohne Spezialfinanzierungen</a:t>
            </a:r>
          </a:p>
          <a:p>
            <a:r>
              <a:rPr lang="de-CH" dirty="0" smtClean="0"/>
              <a:t>die einzelnen Spezialfinanzierungen</a:t>
            </a:r>
          </a:p>
          <a:p>
            <a:r>
              <a:rPr lang="de-CH" dirty="0" smtClean="0"/>
              <a:t>die Einwohnergemeinde bzw. Ortsbürgergemeinde</a:t>
            </a:r>
          </a:p>
          <a:p>
            <a:pPr>
              <a:buNone/>
            </a:pPr>
            <a:r>
              <a:rPr lang="de-CH" dirty="0" smtClean="0"/>
              <a:t>	inkl. Spezialfinanzierungen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42</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3-stufige Erfolgsrechnung </a:t>
            </a:r>
            <a:endParaRPr lang="de-CH"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820223480"/>
              </p:ext>
            </p:extLst>
          </p:nvPr>
        </p:nvGraphicFramePr>
        <p:xfrm>
          <a:off x="323528" y="1556792"/>
          <a:ext cx="8496943" cy="4580890"/>
        </p:xfrm>
        <a:graphic>
          <a:graphicData uri="http://schemas.openxmlformats.org/drawingml/2006/table">
            <a:tbl>
              <a:tblPr firstRow="1" bandRow="1">
                <a:tableStyleId>{5C22544A-7EE6-4342-B048-85BDC9FD1C3A}</a:tableStyleId>
              </a:tblPr>
              <a:tblGrid>
                <a:gridCol w="6120680"/>
                <a:gridCol w="2376263"/>
              </a:tblGrid>
              <a:tr h="370840">
                <a:tc>
                  <a:txBody>
                    <a:bodyPr/>
                    <a:lstStyle/>
                    <a:p>
                      <a:pPr algn="l" fontAlgn="b"/>
                      <a:r>
                        <a:rPr lang="de-CH" sz="2000" b="1" i="0" u="none" strike="noStrike" dirty="0" smtClean="0">
                          <a:solidFill>
                            <a:schemeClr val="bg1"/>
                          </a:solidFill>
                          <a:latin typeface="MyriaMM"/>
                        </a:rPr>
                        <a:t>Einwohnergemeinde</a:t>
                      </a:r>
                      <a:r>
                        <a:rPr lang="de-CH" sz="2000" b="1" i="0" u="none" strike="noStrike" baseline="0" dirty="0" smtClean="0">
                          <a:solidFill>
                            <a:schemeClr val="bg1"/>
                          </a:solidFill>
                          <a:latin typeface="MyriaMM"/>
                        </a:rPr>
                        <a:t> </a:t>
                      </a:r>
                      <a:r>
                        <a:rPr lang="de-CH" sz="2000" b="1" i="0" u="none" strike="noStrike" dirty="0" smtClean="0">
                          <a:solidFill>
                            <a:schemeClr val="bg1"/>
                          </a:solidFill>
                          <a:latin typeface="MyriaMM"/>
                        </a:rPr>
                        <a:t>(</a:t>
                      </a:r>
                      <a:r>
                        <a:rPr lang="de-CH" sz="2000" b="1" i="0" u="none" strike="noStrike" dirty="0">
                          <a:solidFill>
                            <a:schemeClr val="bg1"/>
                          </a:solidFill>
                          <a:latin typeface="MyriaMM"/>
                        </a:rPr>
                        <a:t>ohne Spezialfinanzierungen)</a:t>
                      </a:r>
                    </a:p>
                  </a:txBody>
                  <a:tcPr marL="9525" marR="9525" marT="9525" marB="0" anchor="b"/>
                </a:tc>
                <a:tc>
                  <a:txBody>
                    <a:bodyPr/>
                    <a:lstStyle/>
                    <a:p>
                      <a:pPr algn="r" fontAlgn="b"/>
                      <a:r>
                        <a:rPr lang="de-CH" sz="2000" b="1" i="0" u="none" strike="noStrike" dirty="0">
                          <a:solidFill>
                            <a:schemeClr val="bg1"/>
                          </a:solidFill>
                          <a:latin typeface="MyriaMM"/>
                        </a:rPr>
                        <a:t>Budget </a:t>
                      </a:r>
                      <a:r>
                        <a:rPr lang="de-CH" sz="2000" b="1" i="0" u="none" strike="noStrike" dirty="0" smtClean="0">
                          <a:solidFill>
                            <a:schemeClr val="bg1"/>
                          </a:solidFill>
                          <a:latin typeface="MyriaMM"/>
                        </a:rPr>
                        <a:t>2014</a:t>
                      </a:r>
                      <a:endParaRPr lang="de-CH" sz="2000" b="1" i="0" u="none" strike="noStrike" dirty="0">
                        <a:solidFill>
                          <a:schemeClr val="bg1"/>
                        </a:solidFill>
                        <a:latin typeface="MyriaMM"/>
                      </a:endParaRPr>
                    </a:p>
                  </a:txBody>
                  <a:tcPr marL="9525" marR="9525" marT="9525" marB="0" anchor="b"/>
                </a:tc>
              </a:tr>
              <a:tr h="370840">
                <a:tc>
                  <a:txBody>
                    <a:bodyPr/>
                    <a:lstStyle/>
                    <a:p>
                      <a:pPr algn="l" fontAlgn="b"/>
                      <a:r>
                        <a:rPr lang="de-CH" sz="1400" b="0" i="0" u="none" strike="noStrike" dirty="0">
                          <a:solidFill>
                            <a:srgbClr val="000000"/>
                          </a:solidFill>
                          <a:latin typeface="MyriaMM"/>
                        </a:rPr>
                        <a:t>Betrieblicher Aufwand</a:t>
                      </a:r>
                    </a:p>
                  </a:txBody>
                  <a:tcPr marL="9525" marR="9525" marT="9525" marB="0" anchor="b"/>
                </a:tc>
                <a:tc>
                  <a:txBody>
                    <a:bodyPr/>
                    <a:lstStyle/>
                    <a:p>
                      <a:pPr algn="r" fontAlgn="b"/>
                      <a:r>
                        <a:rPr lang="de-CH" sz="1400" b="0" i="0" u="none" strike="noStrike" dirty="0">
                          <a:solidFill>
                            <a:srgbClr val="000000"/>
                          </a:solidFill>
                          <a:latin typeface="MyriaMM"/>
                        </a:rPr>
                        <a:t>                             58'522'900 </a:t>
                      </a:r>
                    </a:p>
                  </a:txBody>
                  <a:tcPr marL="9525" marR="9525" marT="9525" marB="0" anchor="b"/>
                </a:tc>
              </a:tr>
              <a:tr h="370840">
                <a:tc>
                  <a:txBody>
                    <a:bodyPr/>
                    <a:lstStyle/>
                    <a:p>
                      <a:pPr algn="l" fontAlgn="b"/>
                      <a:r>
                        <a:rPr lang="de-CH" sz="1400" b="0" i="0" u="none" strike="noStrike" dirty="0">
                          <a:solidFill>
                            <a:srgbClr val="000000"/>
                          </a:solidFill>
                          <a:latin typeface="MyriaMM"/>
                        </a:rPr>
                        <a:t>Betrieblicher Ertrag</a:t>
                      </a:r>
                    </a:p>
                  </a:txBody>
                  <a:tcPr marL="9525" marR="9525" marT="9525" marB="0" anchor="b"/>
                </a:tc>
                <a:tc>
                  <a:txBody>
                    <a:bodyPr/>
                    <a:lstStyle/>
                    <a:p>
                      <a:pPr algn="r" fontAlgn="b"/>
                      <a:r>
                        <a:rPr lang="de-CH" sz="1400" b="0" i="0" u="none" strike="noStrike" dirty="0">
                          <a:solidFill>
                            <a:srgbClr val="000000"/>
                          </a:solidFill>
                          <a:latin typeface="MyriaMM"/>
                        </a:rPr>
                        <a:t>                             55'481'300 </a:t>
                      </a:r>
                    </a:p>
                  </a:txBody>
                  <a:tcPr marL="9525" marR="9525" marT="9525" marB="0" anchor="b"/>
                </a:tc>
              </a:tr>
              <a:tr h="370840">
                <a:tc>
                  <a:txBody>
                    <a:bodyPr/>
                    <a:lstStyle/>
                    <a:p>
                      <a:pPr algn="l" fontAlgn="b"/>
                      <a:r>
                        <a:rPr lang="de-CH" sz="1400" b="1" i="0" u="none" strike="noStrike" dirty="0">
                          <a:solidFill>
                            <a:srgbClr val="000000"/>
                          </a:solidFill>
                          <a:latin typeface="MyriaMM"/>
                        </a:rPr>
                        <a:t>Ergebnis aus betrieblicher Tätigkeit</a:t>
                      </a:r>
                    </a:p>
                  </a:txBody>
                  <a:tcPr marL="9525" marR="9525" marT="9525" marB="0" anchor="b"/>
                </a:tc>
                <a:tc>
                  <a:txBody>
                    <a:bodyPr/>
                    <a:lstStyle/>
                    <a:p>
                      <a:pPr algn="r" fontAlgn="b"/>
                      <a:r>
                        <a:rPr lang="de-CH" sz="1400" b="1" i="0" u="none" strike="noStrike" dirty="0">
                          <a:solidFill>
                            <a:srgbClr val="000000"/>
                          </a:solidFill>
                          <a:latin typeface="MyriaMM"/>
                        </a:rPr>
                        <a:t>                              </a:t>
                      </a:r>
                      <a:r>
                        <a:rPr lang="de-CH" sz="1400" b="1" i="0" u="none" strike="noStrike" dirty="0" smtClean="0">
                          <a:solidFill>
                            <a:srgbClr val="000000"/>
                          </a:solidFill>
                          <a:latin typeface="MyriaMM"/>
                        </a:rPr>
                        <a:t>-3'041'600 </a:t>
                      </a:r>
                      <a:endParaRPr lang="de-CH" sz="1400" b="1" i="0" u="none" strike="noStrike" dirty="0">
                        <a:solidFill>
                          <a:srgbClr val="000000"/>
                        </a:solidFill>
                        <a:latin typeface="MyriaMM"/>
                      </a:endParaRPr>
                    </a:p>
                  </a:txBody>
                  <a:tcPr marL="9525" marR="9525" marT="9525" marB="0" anchor="b"/>
                </a:tc>
              </a:tr>
              <a:tr h="370840">
                <a:tc>
                  <a:txBody>
                    <a:bodyPr/>
                    <a:lstStyle/>
                    <a:p>
                      <a:pPr algn="l" fontAlgn="b"/>
                      <a:r>
                        <a:rPr lang="de-CH" sz="1400" b="0" i="0" u="none" strike="noStrike" dirty="0">
                          <a:solidFill>
                            <a:srgbClr val="000000"/>
                          </a:solidFill>
                          <a:latin typeface="MyriaMM"/>
                        </a:rPr>
                        <a:t>Finanzaufwand</a:t>
                      </a:r>
                    </a:p>
                  </a:txBody>
                  <a:tcPr marL="9525" marR="9525" marT="9525" marB="0" anchor="b"/>
                </a:tc>
                <a:tc>
                  <a:txBody>
                    <a:bodyPr/>
                    <a:lstStyle/>
                    <a:p>
                      <a:pPr algn="r" fontAlgn="b"/>
                      <a:r>
                        <a:rPr lang="de-CH" sz="1400" b="0" i="0" u="none" strike="noStrike" dirty="0">
                          <a:solidFill>
                            <a:srgbClr val="000000"/>
                          </a:solidFill>
                          <a:latin typeface="MyriaMM"/>
                        </a:rPr>
                        <a:t>                                1'459'700 </a:t>
                      </a:r>
                    </a:p>
                  </a:txBody>
                  <a:tcPr marL="9525" marR="9525" marT="9525" marB="0" anchor="b"/>
                </a:tc>
              </a:tr>
              <a:tr h="370840">
                <a:tc>
                  <a:txBody>
                    <a:bodyPr/>
                    <a:lstStyle/>
                    <a:p>
                      <a:pPr algn="l" fontAlgn="b"/>
                      <a:r>
                        <a:rPr lang="de-CH" sz="1400" b="0" i="0" u="none" strike="noStrike" dirty="0">
                          <a:solidFill>
                            <a:srgbClr val="000000"/>
                          </a:solidFill>
                          <a:latin typeface="MyriaMM"/>
                        </a:rPr>
                        <a:t>Finanzertrag</a:t>
                      </a:r>
                    </a:p>
                  </a:txBody>
                  <a:tcPr marL="9525" marR="9525" marT="9525" marB="0" anchor="b"/>
                </a:tc>
                <a:tc>
                  <a:txBody>
                    <a:bodyPr/>
                    <a:lstStyle/>
                    <a:p>
                      <a:pPr algn="r" fontAlgn="b"/>
                      <a:r>
                        <a:rPr lang="de-CH" sz="1400" b="0" i="0" u="none" strike="noStrike" dirty="0">
                          <a:solidFill>
                            <a:srgbClr val="000000"/>
                          </a:solidFill>
                          <a:latin typeface="MyriaMM"/>
                        </a:rPr>
                        <a:t>                                2'923'200 </a:t>
                      </a:r>
                    </a:p>
                  </a:txBody>
                  <a:tcPr marL="9525" marR="9525" marT="9525" marB="0" anchor="b"/>
                </a:tc>
              </a:tr>
              <a:tr h="370840">
                <a:tc>
                  <a:txBody>
                    <a:bodyPr/>
                    <a:lstStyle/>
                    <a:p>
                      <a:pPr algn="l" fontAlgn="b"/>
                      <a:r>
                        <a:rPr lang="de-CH" sz="1400" b="1" i="0" u="none" strike="noStrike" dirty="0">
                          <a:solidFill>
                            <a:srgbClr val="000000"/>
                          </a:solidFill>
                          <a:latin typeface="MyriaMM"/>
                        </a:rPr>
                        <a:t>Ergebnis aus Finanzierung</a:t>
                      </a:r>
                    </a:p>
                  </a:txBody>
                  <a:tcPr marL="9525" marR="9525" marT="9525" marB="0" anchor="b"/>
                </a:tc>
                <a:tc>
                  <a:txBody>
                    <a:bodyPr/>
                    <a:lstStyle/>
                    <a:p>
                      <a:pPr algn="r" fontAlgn="b"/>
                      <a:r>
                        <a:rPr lang="de-CH" sz="1400" b="1" i="0" u="none" strike="noStrike" dirty="0">
                          <a:solidFill>
                            <a:srgbClr val="000000"/>
                          </a:solidFill>
                          <a:latin typeface="MyriaMM"/>
                        </a:rPr>
                        <a:t>                                1'463'500 </a:t>
                      </a:r>
                    </a:p>
                  </a:txBody>
                  <a:tcPr marL="9525" marR="9525" marT="9525" marB="0" anchor="b"/>
                </a:tc>
              </a:tr>
              <a:tr h="370840">
                <a:tc>
                  <a:txBody>
                    <a:bodyPr/>
                    <a:lstStyle/>
                    <a:p>
                      <a:pPr algn="l" fontAlgn="b"/>
                      <a:r>
                        <a:rPr lang="de-CH" sz="1400" b="1" i="0" u="none" strike="noStrike" dirty="0">
                          <a:solidFill>
                            <a:srgbClr val="000000"/>
                          </a:solidFill>
                          <a:latin typeface="MyriaMM"/>
                        </a:rPr>
                        <a:t>Operatives Ergebnis</a:t>
                      </a:r>
                    </a:p>
                  </a:txBody>
                  <a:tcPr marL="9525" marR="9525" marT="9525" marB="0" anchor="b"/>
                </a:tc>
                <a:tc>
                  <a:txBody>
                    <a:bodyPr/>
                    <a:lstStyle/>
                    <a:p>
                      <a:pPr algn="r" fontAlgn="b"/>
                      <a:r>
                        <a:rPr lang="de-CH" sz="1400" b="1" i="0" u="none" strike="noStrike" dirty="0">
                          <a:solidFill>
                            <a:srgbClr val="000000"/>
                          </a:solidFill>
                          <a:latin typeface="MyriaMM"/>
                        </a:rPr>
                        <a:t>                              -1'578'100 </a:t>
                      </a:r>
                    </a:p>
                  </a:txBody>
                  <a:tcPr marL="9525" marR="9525" marT="9525" marB="0" anchor="b"/>
                </a:tc>
              </a:tr>
              <a:tr h="370840">
                <a:tc>
                  <a:txBody>
                    <a:bodyPr/>
                    <a:lstStyle/>
                    <a:p>
                      <a:pPr algn="l" fontAlgn="b"/>
                      <a:r>
                        <a:rPr lang="de-CH" sz="1400" b="0" i="0" u="none" strike="noStrike" dirty="0" err="1">
                          <a:solidFill>
                            <a:srgbClr val="000000"/>
                          </a:solidFill>
                          <a:latin typeface="MyriaMM"/>
                        </a:rPr>
                        <a:t>a.o</a:t>
                      </a:r>
                      <a:r>
                        <a:rPr lang="de-CH" sz="1400" b="0" i="0" u="none" strike="noStrike" dirty="0">
                          <a:solidFill>
                            <a:srgbClr val="000000"/>
                          </a:solidFill>
                          <a:latin typeface="MyriaMM"/>
                        </a:rPr>
                        <a:t>. Aufwand</a:t>
                      </a:r>
                    </a:p>
                  </a:txBody>
                  <a:tcPr marL="9525" marR="9525" marT="9525" marB="0" anchor="b"/>
                </a:tc>
                <a:tc>
                  <a:txBody>
                    <a:bodyPr/>
                    <a:lstStyle/>
                    <a:p>
                      <a:pPr algn="r" fontAlgn="b"/>
                      <a:r>
                        <a:rPr lang="de-CH" sz="1400" b="0" i="0" u="none" strike="noStrike" dirty="0">
                          <a:solidFill>
                            <a:srgbClr val="000000"/>
                          </a:solidFill>
                          <a:latin typeface="MyriaMM"/>
                        </a:rPr>
                        <a:t>                                                 </a:t>
                      </a:r>
                      <a:r>
                        <a:rPr lang="de-CH" sz="1400" b="0" i="0" u="none" strike="noStrike" dirty="0" smtClean="0">
                          <a:solidFill>
                            <a:srgbClr val="000000"/>
                          </a:solidFill>
                          <a:latin typeface="MyriaMM"/>
                        </a:rPr>
                        <a:t>0   </a:t>
                      </a:r>
                      <a:endParaRPr lang="de-CH" sz="1400" b="0" i="0" u="none" strike="noStrike" dirty="0">
                        <a:solidFill>
                          <a:srgbClr val="000000"/>
                        </a:solidFill>
                        <a:latin typeface="MyriaMM"/>
                      </a:endParaRPr>
                    </a:p>
                  </a:txBody>
                  <a:tcPr marL="9525" marR="9525" marT="9525" marB="0" anchor="b"/>
                </a:tc>
              </a:tr>
              <a:tr h="370840">
                <a:tc>
                  <a:txBody>
                    <a:bodyPr/>
                    <a:lstStyle/>
                    <a:p>
                      <a:pPr algn="l" fontAlgn="b"/>
                      <a:r>
                        <a:rPr lang="de-CH" sz="1400" b="0" i="0" u="none" strike="noStrike" dirty="0" err="1">
                          <a:solidFill>
                            <a:srgbClr val="000000"/>
                          </a:solidFill>
                          <a:latin typeface="MyriaMM"/>
                        </a:rPr>
                        <a:t>a.o</a:t>
                      </a:r>
                      <a:r>
                        <a:rPr lang="de-CH" sz="1400" b="0" i="0" u="none" strike="noStrike" dirty="0">
                          <a:solidFill>
                            <a:srgbClr val="000000"/>
                          </a:solidFill>
                          <a:latin typeface="MyriaMM"/>
                        </a:rPr>
                        <a:t>. Ertrag</a:t>
                      </a:r>
                    </a:p>
                  </a:txBody>
                  <a:tcPr marL="9525" marR="9525" marT="9525" marB="0" anchor="b"/>
                </a:tc>
                <a:tc>
                  <a:txBody>
                    <a:bodyPr/>
                    <a:lstStyle/>
                    <a:p>
                      <a:pPr algn="r" fontAlgn="b"/>
                      <a:r>
                        <a:rPr lang="de-CH" sz="1400" b="0" i="0" u="none" strike="noStrike" dirty="0">
                          <a:solidFill>
                            <a:srgbClr val="000000"/>
                          </a:solidFill>
                          <a:latin typeface="MyriaMM"/>
                        </a:rPr>
                        <a:t>                                2'512'900 </a:t>
                      </a:r>
                    </a:p>
                  </a:txBody>
                  <a:tcPr marL="9525" marR="9525" marT="9525" marB="0" anchor="b"/>
                </a:tc>
              </a:tr>
              <a:tr h="370840">
                <a:tc>
                  <a:txBody>
                    <a:bodyPr/>
                    <a:lstStyle/>
                    <a:p>
                      <a:pPr algn="l" fontAlgn="b"/>
                      <a:r>
                        <a:rPr lang="de-CH" sz="1400" b="1" i="0" u="none" strike="noStrike" dirty="0">
                          <a:solidFill>
                            <a:srgbClr val="000000"/>
                          </a:solidFill>
                          <a:latin typeface="MyriaMM"/>
                        </a:rPr>
                        <a:t>Ausserordentliches Ergebnis</a:t>
                      </a:r>
                    </a:p>
                  </a:txBody>
                  <a:tcPr marL="9525" marR="9525" marT="9525" marB="0" anchor="b"/>
                </a:tc>
                <a:tc>
                  <a:txBody>
                    <a:bodyPr/>
                    <a:lstStyle/>
                    <a:p>
                      <a:pPr algn="r" fontAlgn="b"/>
                      <a:r>
                        <a:rPr lang="de-CH" sz="1400" b="1" i="0" u="none" strike="noStrike" dirty="0">
                          <a:solidFill>
                            <a:srgbClr val="000000"/>
                          </a:solidFill>
                          <a:latin typeface="MyriaMM"/>
                        </a:rPr>
                        <a:t>                                2'512'900 </a:t>
                      </a:r>
                    </a:p>
                  </a:txBody>
                  <a:tcPr marL="9525" marR="9525" marT="9525" marB="0" anchor="b"/>
                </a:tc>
              </a:tr>
              <a:tr h="370840">
                <a:tc>
                  <a:txBody>
                    <a:bodyPr/>
                    <a:lstStyle/>
                    <a:p>
                      <a:pPr algn="l" fontAlgn="b"/>
                      <a:r>
                        <a:rPr lang="de-CH" sz="1400" b="1" i="0" u="none" strike="noStrike" dirty="0">
                          <a:solidFill>
                            <a:srgbClr val="000000"/>
                          </a:solidFill>
                          <a:latin typeface="MyriaMM"/>
                        </a:rPr>
                        <a:t>Gesamtergebnis</a:t>
                      </a:r>
                    </a:p>
                  </a:txBody>
                  <a:tcPr marL="9525" marR="9525" marT="9525" marB="0" anchor="b"/>
                </a:tc>
                <a:tc>
                  <a:txBody>
                    <a:bodyPr/>
                    <a:lstStyle/>
                    <a:p>
                      <a:pPr algn="r" fontAlgn="b"/>
                      <a:r>
                        <a:rPr lang="de-CH" sz="1400" b="1" i="0" u="none" strike="noStrike" dirty="0">
                          <a:solidFill>
                            <a:srgbClr val="000000"/>
                          </a:solidFill>
                          <a:latin typeface="MyriaMM"/>
                        </a:rPr>
                        <a:t>                                    934'800 </a:t>
                      </a:r>
                    </a:p>
                  </a:txBody>
                  <a:tcPr marL="9525" marR="9525" marT="9525" marB="0" anchor="b"/>
                </a:tc>
              </a:tr>
            </a:tbl>
          </a:graphicData>
        </a:graphic>
      </p:graphicFrame>
      <p:sp>
        <p:nvSpPr>
          <p:cNvPr id="4" name="Foliennummernplatzhalter 3"/>
          <p:cNvSpPr>
            <a:spLocks noGrp="1"/>
          </p:cNvSpPr>
          <p:nvPr>
            <p:ph type="sldNum" sz="quarter" idx="11"/>
          </p:nvPr>
        </p:nvSpPr>
        <p:spPr/>
        <p:txBody>
          <a:bodyPr/>
          <a:lstStyle/>
          <a:p>
            <a:fld id="{87674F0A-37BA-4CE3-B1FD-DE57A7E2F2C6}" type="slidenum">
              <a:rPr lang="de-CH" smtClean="0"/>
              <a:pPr/>
              <a:t>43</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Finanzierungsausweis</a:t>
            </a:r>
            <a:endParaRPr lang="de-CH"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4292576525"/>
              </p:ext>
            </p:extLst>
          </p:nvPr>
        </p:nvGraphicFramePr>
        <p:xfrm>
          <a:off x="251520" y="1628800"/>
          <a:ext cx="8640960" cy="2486660"/>
        </p:xfrm>
        <a:graphic>
          <a:graphicData uri="http://schemas.openxmlformats.org/drawingml/2006/table">
            <a:tbl>
              <a:tblPr firstRow="1" bandRow="1">
                <a:tableStyleId>{5C22544A-7EE6-4342-B048-85BDC9FD1C3A}</a:tableStyleId>
              </a:tblPr>
              <a:tblGrid>
                <a:gridCol w="6624736"/>
                <a:gridCol w="2016224"/>
              </a:tblGrid>
              <a:tr h="370840">
                <a:tc>
                  <a:txBody>
                    <a:bodyPr/>
                    <a:lstStyle/>
                    <a:p>
                      <a:pPr algn="l" fontAlgn="b"/>
                      <a:r>
                        <a:rPr lang="de-CH" sz="2000" b="1" i="0" u="none" strike="noStrike" dirty="0">
                          <a:solidFill>
                            <a:schemeClr val="bg1"/>
                          </a:solidFill>
                          <a:latin typeface="MyriaMM"/>
                        </a:rPr>
                        <a:t>Einwohnergemeinde </a:t>
                      </a:r>
                      <a:r>
                        <a:rPr lang="de-CH" sz="2000" b="1" i="0" u="none" strike="noStrike" dirty="0" smtClean="0">
                          <a:solidFill>
                            <a:schemeClr val="bg1"/>
                          </a:solidFill>
                          <a:latin typeface="MyriaMM"/>
                        </a:rPr>
                        <a:t>(</a:t>
                      </a:r>
                      <a:r>
                        <a:rPr lang="de-CH" sz="2000" b="1" i="0" u="none" strike="noStrike" dirty="0">
                          <a:solidFill>
                            <a:schemeClr val="bg1"/>
                          </a:solidFill>
                          <a:latin typeface="MyriaMM"/>
                        </a:rPr>
                        <a:t>ohne Spezialfinanzierungen)</a:t>
                      </a:r>
                    </a:p>
                  </a:txBody>
                  <a:tcPr marL="9525" marR="9525" marT="9525" marB="0" anchor="b"/>
                </a:tc>
                <a:tc>
                  <a:txBody>
                    <a:bodyPr/>
                    <a:lstStyle/>
                    <a:p>
                      <a:pPr algn="r" fontAlgn="b"/>
                      <a:r>
                        <a:rPr lang="de-CH" sz="2000" b="1" i="0" u="none" strike="noStrike" dirty="0">
                          <a:solidFill>
                            <a:schemeClr val="bg1"/>
                          </a:solidFill>
                          <a:latin typeface="MyriaMM"/>
                        </a:rPr>
                        <a:t>Budget </a:t>
                      </a:r>
                      <a:r>
                        <a:rPr lang="de-CH" sz="2000" b="1" i="0" u="none" strike="noStrike" dirty="0" smtClean="0">
                          <a:solidFill>
                            <a:schemeClr val="bg1"/>
                          </a:solidFill>
                          <a:latin typeface="MyriaMM"/>
                        </a:rPr>
                        <a:t>2014</a:t>
                      </a:r>
                      <a:endParaRPr lang="de-CH" sz="2000" b="1" i="0" u="none" strike="noStrike" dirty="0">
                        <a:solidFill>
                          <a:schemeClr val="bg1"/>
                        </a:solidFill>
                        <a:latin typeface="MyriaMM"/>
                      </a:endParaRPr>
                    </a:p>
                  </a:txBody>
                  <a:tcPr marL="9525" marR="9525" marT="9525" marB="0" anchor="b"/>
                </a:tc>
              </a:tr>
              <a:tr h="370840">
                <a:tc>
                  <a:txBody>
                    <a:bodyPr/>
                    <a:lstStyle/>
                    <a:p>
                      <a:pPr algn="l" fontAlgn="b"/>
                      <a:r>
                        <a:rPr lang="de-CH" sz="1400" b="0" i="0" u="none" strike="noStrike" dirty="0">
                          <a:solidFill>
                            <a:srgbClr val="000000"/>
                          </a:solidFill>
                          <a:latin typeface="MyriaMM"/>
                        </a:rPr>
                        <a:t>Investitionsausgaben</a:t>
                      </a:r>
                    </a:p>
                  </a:txBody>
                  <a:tcPr marL="9525" marR="9525" marT="9525" marB="0" anchor="b"/>
                </a:tc>
                <a:tc>
                  <a:txBody>
                    <a:bodyPr/>
                    <a:lstStyle/>
                    <a:p>
                      <a:pPr algn="r" fontAlgn="b"/>
                      <a:r>
                        <a:rPr lang="de-CH" sz="1400" b="0" i="0" u="none" strike="noStrike" dirty="0">
                          <a:solidFill>
                            <a:srgbClr val="000000"/>
                          </a:solidFill>
                          <a:latin typeface="MyriaMM"/>
                        </a:rPr>
                        <a:t>                                1'459'500 </a:t>
                      </a:r>
                    </a:p>
                  </a:txBody>
                  <a:tcPr marL="9525" marR="9525" marT="9525" marB="0" anchor="b"/>
                </a:tc>
              </a:tr>
              <a:tr h="370840">
                <a:tc>
                  <a:txBody>
                    <a:bodyPr/>
                    <a:lstStyle/>
                    <a:p>
                      <a:pPr algn="l" fontAlgn="b"/>
                      <a:r>
                        <a:rPr lang="de-CH" sz="1400" b="0" i="0" u="none" strike="noStrike" dirty="0">
                          <a:solidFill>
                            <a:srgbClr val="000000"/>
                          </a:solidFill>
                          <a:latin typeface="MyriaMM"/>
                        </a:rPr>
                        <a:t>Investitionseinnahmen</a:t>
                      </a:r>
                    </a:p>
                  </a:txBody>
                  <a:tcPr marL="9525" marR="9525" marT="9525" marB="0" anchor="b"/>
                </a:tc>
                <a:tc>
                  <a:txBody>
                    <a:bodyPr/>
                    <a:lstStyle/>
                    <a:p>
                      <a:pPr algn="r" fontAlgn="b"/>
                      <a:r>
                        <a:rPr lang="de-CH" sz="1400" b="0" i="0" u="none" strike="noStrike" dirty="0">
                          <a:solidFill>
                            <a:srgbClr val="000000"/>
                          </a:solidFill>
                          <a:latin typeface="MyriaMM"/>
                        </a:rPr>
                        <a:t>                                                </a:t>
                      </a:r>
                      <a:r>
                        <a:rPr lang="de-CH" sz="1400" b="0" i="0" u="none" strike="noStrike" dirty="0" smtClean="0">
                          <a:solidFill>
                            <a:srgbClr val="000000"/>
                          </a:solidFill>
                          <a:latin typeface="MyriaMM"/>
                        </a:rPr>
                        <a:t>0</a:t>
                      </a:r>
                      <a:endParaRPr lang="de-CH" sz="1400" b="0" i="0" u="none" strike="noStrike" dirty="0">
                        <a:solidFill>
                          <a:srgbClr val="000000"/>
                        </a:solidFill>
                        <a:latin typeface="MyriaMM"/>
                      </a:endParaRPr>
                    </a:p>
                  </a:txBody>
                  <a:tcPr marL="9525" marR="9525" marT="9525" marB="0" anchor="b"/>
                </a:tc>
              </a:tr>
              <a:tr h="370840">
                <a:tc>
                  <a:txBody>
                    <a:bodyPr/>
                    <a:lstStyle/>
                    <a:p>
                      <a:pPr algn="l" fontAlgn="b"/>
                      <a:r>
                        <a:rPr lang="de-CH" sz="1400" b="1" i="0" u="none" strike="noStrike">
                          <a:solidFill>
                            <a:srgbClr val="000000"/>
                          </a:solidFill>
                          <a:latin typeface="MyriaMM"/>
                        </a:rPr>
                        <a:t>Ergebnis Investitionsrechnung</a:t>
                      </a:r>
                    </a:p>
                  </a:txBody>
                  <a:tcPr marL="9525" marR="9525" marT="9525" marB="0" anchor="b"/>
                </a:tc>
                <a:tc>
                  <a:txBody>
                    <a:bodyPr/>
                    <a:lstStyle/>
                    <a:p>
                      <a:pPr algn="r" fontAlgn="b"/>
                      <a:r>
                        <a:rPr lang="de-CH" sz="1400" b="1" i="0" u="none" strike="noStrike" dirty="0" smtClean="0">
                          <a:solidFill>
                            <a:srgbClr val="000000"/>
                          </a:solidFill>
                          <a:latin typeface="MyriaMM"/>
                        </a:rPr>
                        <a:t>             </a:t>
                      </a:r>
                      <a:r>
                        <a:rPr lang="de-CH" sz="1400" b="1" i="0" u="none" strike="noStrike" dirty="0">
                          <a:solidFill>
                            <a:srgbClr val="000000"/>
                          </a:solidFill>
                          <a:latin typeface="MyriaMM"/>
                        </a:rPr>
                        <a:t>-1'459'500 </a:t>
                      </a:r>
                    </a:p>
                  </a:txBody>
                  <a:tcPr marL="9525" marR="9525" marT="9525" marB="0" anchor="b"/>
                </a:tc>
              </a:tr>
              <a:tr h="370840">
                <a:tc>
                  <a:txBody>
                    <a:bodyPr/>
                    <a:lstStyle/>
                    <a:p>
                      <a:pPr algn="l" fontAlgn="b"/>
                      <a:r>
                        <a:rPr lang="de-CH" sz="1400" b="1" i="0" u="none" strike="noStrike" dirty="0">
                          <a:solidFill>
                            <a:srgbClr val="000000"/>
                          </a:solidFill>
                          <a:latin typeface="MyriaMM"/>
                        </a:rPr>
                        <a:t>Selbstfinanzierung</a:t>
                      </a:r>
                    </a:p>
                  </a:txBody>
                  <a:tcPr marL="9525" marR="9525" marT="9525" marB="0" anchor="b"/>
                </a:tc>
                <a:tc>
                  <a:txBody>
                    <a:bodyPr/>
                    <a:lstStyle/>
                    <a:p>
                      <a:pPr algn="r" fontAlgn="b"/>
                      <a:r>
                        <a:rPr lang="de-CH" sz="1400" b="1" i="0" u="none" strike="noStrike" dirty="0">
                          <a:solidFill>
                            <a:srgbClr val="000000"/>
                          </a:solidFill>
                          <a:latin typeface="MyriaMM"/>
                        </a:rPr>
                        <a:t>                                1'925'100 </a:t>
                      </a:r>
                    </a:p>
                  </a:txBody>
                  <a:tcPr marL="9525" marR="9525" marT="9525" marB="0" anchor="b"/>
                </a:tc>
              </a:tr>
              <a:tr h="370840">
                <a:tc>
                  <a:txBody>
                    <a:bodyPr/>
                    <a:lstStyle/>
                    <a:p>
                      <a:pPr algn="l" fontAlgn="b"/>
                      <a:r>
                        <a:rPr lang="de-CH" sz="1400" b="1" i="0" u="none" strike="noStrike" dirty="0">
                          <a:solidFill>
                            <a:srgbClr val="000000"/>
                          </a:solidFill>
                          <a:latin typeface="MyriaMM"/>
                        </a:rPr>
                        <a:t>Finanzierungsergebnis</a:t>
                      </a:r>
                    </a:p>
                  </a:txBody>
                  <a:tcPr marL="9525" marR="9525" marT="9525" marB="0" anchor="b"/>
                </a:tc>
                <a:tc>
                  <a:txBody>
                    <a:bodyPr/>
                    <a:lstStyle/>
                    <a:p>
                      <a:pPr algn="r" fontAlgn="b"/>
                      <a:r>
                        <a:rPr lang="de-CH" sz="1400" b="1" i="0" u="none" strike="noStrike" dirty="0">
                          <a:solidFill>
                            <a:srgbClr val="000000"/>
                          </a:solidFill>
                          <a:latin typeface="MyriaMM"/>
                        </a:rPr>
                        <a:t>                                    465'600 </a:t>
                      </a:r>
                    </a:p>
                  </a:txBody>
                  <a:tcPr marL="9525" marR="9525" marT="9525" marB="0" anchor="b"/>
                </a:tc>
              </a:tr>
            </a:tbl>
          </a:graphicData>
        </a:graphic>
      </p:graphicFrame>
      <p:sp>
        <p:nvSpPr>
          <p:cNvPr id="4" name="Foliennummernplatzhalter 3"/>
          <p:cNvSpPr>
            <a:spLocks noGrp="1"/>
          </p:cNvSpPr>
          <p:nvPr>
            <p:ph type="sldNum" sz="quarter" idx="11"/>
          </p:nvPr>
        </p:nvSpPr>
        <p:spPr/>
        <p:txBody>
          <a:bodyPr/>
          <a:lstStyle/>
          <a:p>
            <a:fld id="{87674F0A-37BA-4CE3-B1FD-DE57A7E2F2C6}" type="slidenum">
              <a:rPr lang="de-CH" smtClean="0"/>
              <a:pPr/>
              <a:t>44</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Zeitlicher Ablauf des Budgetprozesses</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45</a:t>
            </a:fld>
            <a:endParaRPr lang="de-CH"/>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6" name="Rectangle 3"/>
          <p:cNvSpPr txBox="1">
            <a:spLocks noChangeArrowheads="1"/>
          </p:cNvSpPr>
          <p:nvPr/>
        </p:nvSpPr>
        <p:spPr>
          <a:xfrm>
            <a:off x="630152" y="1340769"/>
            <a:ext cx="4301887" cy="1837750"/>
          </a:xfrm>
          <a:prstGeom prst="rect">
            <a:avLst/>
          </a:prstGeom>
          <a:noFill/>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753"/>
              </a:lnSpc>
              <a:buNone/>
            </a:pPr>
            <a:endParaRPr lang="de-CH" b="1" dirty="0" smtClean="0"/>
          </a:p>
          <a:p>
            <a:pPr marL="233816" indent="-233816">
              <a:buFont typeface="Times" pitchFamily="18" charset="0"/>
              <a:buChar char="•"/>
            </a:pPr>
            <a:r>
              <a:rPr lang="de-CH" dirty="0" smtClean="0">
                <a:cs typeface="Times New Roman" pitchFamily="18" charset="0"/>
              </a:rPr>
              <a:t>Konjunkturdaten evaluieren, (Teuerung) </a:t>
            </a:r>
          </a:p>
          <a:p>
            <a:pPr marL="233816" indent="-233816">
              <a:buFontTx/>
              <a:buChar char="•"/>
            </a:pPr>
            <a:r>
              <a:rPr lang="de-CH" dirty="0" smtClean="0"/>
              <a:t>Finanzwirtschaftliche Ziele setzen</a:t>
            </a:r>
          </a:p>
          <a:p>
            <a:pPr marL="233816" indent="-233816">
              <a:buFontTx/>
              <a:buChar char="•"/>
            </a:pPr>
            <a:r>
              <a:rPr lang="de-CH" dirty="0" smtClean="0"/>
              <a:t>Erstellen Budgetentwurf</a:t>
            </a:r>
          </a:p>
          <a:p>
            <a:pPr marL="233816" indent="-233816">
              <a:buFontTx/>
              <a:buChar char="•"/>
            </a:pPr>
            <a:r>
              <a:rPr lang="de-CH" dirty="0" smtClean="0"/>
              <a:t>Budgetbesprechung /  Abweichungsanalysen</a:t>
            </a:r>
          </a:p>
          <a:p>
            <a:pPr marL="233816" indent="-233816">
              <a:buFontTx/>
              <a:buChar char="•"/>
            </a:pPr>
            <a:r>
              <a:rPr lang="de-CH" dirty="0" smtClean="0"/>
              <a:t>Finanzkommission</a:t>
            </a:r>
          </a:p>
          <a:p>
            <a:pPr marL="233816" indent="-233816">
              <a:buFontTx/>
              <a:buChar char="•"/>
            </a:pPr>
            <a:r>
              <a:rPr lang="de-CH" dirty="0" smtClean="0"/>
              <a:t>Verabschiedungen</a:t>
            </a:r>
            <a:endParaRPr lang="de-CH" b="1" dirty="0" smtClean="0">
              <a:cs typeface="Times New Roman" pitchFamily="18" charset="0"/>
            </a:endParaRPr>
          </a:p>
          <a:p>
            <a:pPr marL="233816" indent="-233816"/>
            <a:endParaRPr lang="de-CH" b="1" dirty="0" smtClean="0"/>
          </a:p>
          <a:p>
            <a:pPr marL="233816" indent="-233816">
              <a:lnSpc>
                <a:spcPts val="1753"/>
              </a:lnSpc>
            </a:pPr>
            <a:endParaRPr lang="de-CH" dirty="0">
              <a:solidFill>
                <a:srgbClr val="000000"/>
              </a:solidFill>
            </a:endParaRPr>
          </a:p>
        </p:txBody>
      </p:sp>
      <p:graphicFrame>
        <p:nvGraphicFramePr>
          <p:cNvPr id="7" name="Group 153"/>
          <p:cNvGraphicFramePr>
            <a:graphicFrameLocks/>
          </p:cNvGraphicFramePr>
          <p:nvPr>
            <p:extLst>
              <p:ext uri="{D42A27DB-BD31-4B8C-83A1-F6EECF244321}">
                <p14:modId xmlns:p14="http://schemas.microsoft.com/office/powerpoint/2010/main" val="1730607095"/>
              </p:ext>
            </p:extLst>
          </p:nvPr>
        </p:nvGraphicFramePr>
        <p:xfrm>
          <a:off x="382981" y="3178519"/>
          <a:ext cx="8378038" cy="2808556"/>
        </p:xfrm>
        <a:graphic>
          <a:graphicData uri="http://schemas.openxmlformats.org/drawingml/2006/table">
            <a:tbl>
              <a:tblPr/>
              <a:tblGrid>
                <a:gridCol w="696698"/>
                <a:gridCol w="700773"/>
                <a:gridCol w="696699"/>
                <a:gridCol w="698057"/>
                <a:gridCol w="699414"/>
                <a:gridCol w="698057"/>
                <a:gridCol w="696699"/>
                <a:gridCol w="699414"/>
                <a:gridCol w="698057"/>
                <a:gridCol w="696699"/>
                <a:gridCol w="692624"/>
                <a:gridCol w="704847"/>
              </a:tblGrid>
              <a:tr h="400194">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charset="0"/>
                          <a:ea typeface="ＭＳ Ｐゴシック" pitchFamily="20" charset="-128"/>
                        </a:rPr>
                        <a:t>Jan</a:t>
                      </a:r>
                      <a:endParaRPr kumimoji="0" lang="de-DE" sz="16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Feb</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Mrz</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April</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Mai</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Juni</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Juli</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Aug</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Sept</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Okt</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Nov</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Dez</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08362">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smtClean="0">
                          <a:ln>
                            <a:noFill/>
                          </a:ln>
                          <a:solidFill>
                            <a:schemeClr val="tx1"/>
                          </a:solidFill>
                          <a:effectLst/>
                          <a:latin typeface="Arial" charset="0"/>
                          <a:ea typeface="ＭＳ Ｐゴシック" pitchFamily="20" charset="-128"/>
                        </a:rPr>
                        <a:t>GR</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smtClean="0">
                          <a:ln>
                            <a:noFill/>
                          </a:ln>
                          <a:solidFill>
                            <a:schemeClr val="tx1"/>
                          </a:solidFill>
                          <a:effectLst/>
                          <a:latin typeface="Arial" charset="0"/>
                          <a:ea typeface="ＭＳ Ｐゴシック" pitchFamily="20" charset="-128"/>
                        </a:rPr>
                        <a:t>Richt-linien</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smtClean="0">
                          <a:ln>
                            <a:noFill/>
                          </a:ln>
                          <a:solidFill>
                            <a:schemeClr val="tx1"/>
                          </a:solidFill>
                          <a:effectLst/>
                          <a:latin typeface="Arial" charset="0"/>
                          <a:ea typeface="ＭＳ Ｐゴシック" pitchFamily="20" charset="-128"/>
                        </a:rPr>
                        <a:t>Bud-get</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smtClean="0">
                          <a:ln>
                            <a:noFill/>
                          </a:ln>
                          <a:solidFill>
                            <a:schemeClr val="tx1"/>
                          </a:solidFill>
                          <a:effectLst/>
                          <a:latin typeface="Arial" charset="0"/>
                          <a:ea typeface="ＭＳ Ｐゴシック" pitchFamily="20" charset="-128"/>
                        </a:rPr>
                        <a:t>Ein-gabe</a:t>
                      </a:r>
                      <a:endParaRPr kumimoji="0" lang="de-DE" sz="15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smtClean="0">
                          <a:ln>
                            <a:noFill/>
                          </a:ln>
                          <a:solidFill>
                            <a:schemeClr val="tx1"/>
                          </a:solidFill>
                          <a:effectLst/>
                          <a:latin typeface="Arial" charset="0"/>
                          <a:ea typeface="ＭＳ Ｐゴシック" pitchFamily="20" charset="-128"/>
                        </a:rPr>
                        <a:t>1. Ent-wurf Bud-get</a:t>
                      </a:r>
                      <a:endParaRPr kumimoji="0" lang="de-DE" sz="15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smtClean="0">
                          <a:ln>
                            <a:noFill/>
                          </a:ln>
                          <a:solidFill>
                            <a:schemeClr val="tx1"/>
                          </a:solidFill>
                          <a:effectLst/>
                          <a:latin typeface="Arial" charset="0"/>
                          <a:ea typeface="ＭＳ Ｐゴシック" pitchFamily="20" charset="-128"/>
                        </a:rPr>
                        <a:t>2. Ent-wurf Bud-get</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smtClean="0">
                          <a:ln>
                            <a:noFill/>
                          </a:ln>
                          <a:solidFill>
                            <a:schemeClr val="tx1"/>
                          </a:solidFill>
                          <a:effectLst/>
                          <a:latin typeface="Arial" charset="0"/>
                          <a:ea typeface="ＭＳ Ｐゴシック" pitchFamily="20" charset="-128"/>
                        </a:rPr>
                        <a:t>Fiko</a:t>
                      </a:r>
                      <a:endParaRPr kumimoji="0" lang="de-DE" sz="15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Stell-</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ung</a:t>
                      </a:r>
                      <a:r>
                        <a:rPr kumimoji="0" lang="de-CH" sz="1500" b="0" i="0" u="none" strike="noStrike" cap="none" normalizeH="0" baseline="0" dirty="0" smtClean="0">
                          <a:ln>
                            <a:noFill/>
                          </a:ln>
                          <a:solidFill>
                            <a:schemeClr val="tx1"/>
                          </a:solidFill>
                          <a:effectLst/>
                          <a:latin typeface="Arial" charset="0"/>
                          <a:ea typeface="ＭＳ Ｐゴシック" pitchFamily="20" charset="-128"/>
                        </a:rPr>
                        <a:t>-na-</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hme</a:t>
                      </a:r>
                      <a:r>
                        <a:rPr kumimoji="0" lang="de-CH" sz="1500" b="0" i="0" u="none" strike="noStrike" cap="none" normalizeH="0" baseline="0" dirty="0" smtClean="0">
                          <a:ln>
                            <a:noFill/>
                          </a:ln>
                          <a:solidFill>
                            <a:schemeClr val="tx1"/>
                          </a:solidFill>
                          <a:effectLst/>
                          <a:latin typeface="Arial" charset="0"/>
                          <a:ea typeface="ＭＳ Ｐゴシック" pitchFamily="20" charset="-128"/>
                        </a:rPr>
                        <a:t> </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Fiko</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Druck Bud-</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get</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31.12lletzterTer-min </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für GV</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Text Box 125"/>
          <p:cNvSpPr txBox="1">
            <a:spLocks noChangeArrowheads="1"/>
          </p:cNvSpPr>
          <p:nvPr/>
        </p:nvSpPr>
        <p:spPr bwMode="auto">
          <a:xfrm>
            <a:off x="445453" y="3907689"/>
            <a:ext cx="8130866" cy="24760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28" tIns="45715" rIns="91428" bIns="45715">
            <a:spAutoFit/>
          </a:bodyPr>
          <a:lstStyle>
            <a:lvl1pPr marL="390525" indent="-390525" defTabSz="1042988" eaLnBrk="0" hangingPunct="0">
              <a:spcBef>
                <a:spcPct val="0"/>
              </a:spcBef>
              <a:defRPr sz="2400">
                <a:solidFill>
                  <a:schemeClr val="tx1"/>
                </a:solidFill>
                <a:latin typeface="Arial" charset="0"/>
                <a:ea typeface="ＭＳ Ｐゴシック" pitchFamily="20" charset="-128"/>
              </a:defRPr>
            </a:lvl1pPr>
            <a:lvl2pPr defTabSz="1042988" eaLnBrk="0" hangingPunct="0">
              <a:spcBef>
                <a:spcPct val="0"/>
              </a:spcBef>
              <a:defRPr sz="2400">
                <a:solidFill>
                  <a:schemeClr val="tx1"/>
                </a:solidFill>
                <a:latin typeface="Arial" charset="0"/>
                <a:ea typeface="ＭＳ Ｐゴシック" pitchFamily="20" charset="-128"/>
              </a:defRPr>
            </a:lvl2pPr>
            <a:lvl3pPr defTabSz="1042988" eaLnBrk="0" hangingPunct="0">
              <a:spcBef>
                <a:spcPct val="0"/>
              </a:spcBef>
              <a:defRPr sz="2400">
                <a:solidFill>
                  <a:schemeClr val="tx1"/>
                </a:solidFill>
                <a:latin typeface="Arial" charset="0"/>
                <a:ea typeface="ＭＳ Ｐゴシック" pitchFamily="20" charset="-128"/>
              </a:defRPr>
            </a:lvl3pPr>
            <a:lvl4pPr defTabSz="1042988" eaLnBrk="0" hangingPunct="0">
              <a:spcBef>
                <a:spcPct val="0"/>
              </a:spcBef>
              <a:defRPr sz="2400">
                <a:solidFill>
                  <a:schemeClr val="tx1"/>
                </a:solidFill>
                <a:latin typeface="Arial" charset="0"/>
                <a:ea typeface="ＭＳ Ｐゴシック" pitchFamily="20" charset="-128"/>
              </a:defRPr>
            </a:lvl4pPr>
            <a:lvl5pPr defTabSz="1042988" eaLnBrk="0" hangingPunct="0">
              <a:spcBef>
                <a:spcPct val="0"/>
              </a:spcBef>
              <a:defRPr sz="2400">
                <a:solidFill>
                  <a:schemeClr val="tx1"/>
                </a:solidFill>
                <a:latin typeface="Arial" charset="0"/>
                <a:ea typeface="ＭＳ Ｐゴシック" pitchFamily="20" charset="-128"/>
              </a:defRPr>
            </a:lvl5pPr>
            <a:lvl6pPr defTabSz="1042988" eaLnBrk="0" fontAlgn="base" hangingPunct="0">
              <a:spcBef>
                <a:spcPct val="0"/>
              </a:spcBef>
              <a:spcAft>
                <a:spcPct val="0"/>
              </a:spcAft>
              <a:defRPr sz="2400">
                <a:solidFill>
                  <a:schemeClr val="tx1"/>
                </a:solidFill>
                <a:latin typeface="Arial" charset="0"/>
                <a:ea typeface="ＭＳ Ｐゴシック" pitchFamily="20" charset="-128"/>
              </a:defRPr>
            </a:lvl6pPr>
            <a:lvl7pPr defTabSz="1042988" eaLnBrk="0" fontAlgn="base" hangingPunct="0">
              <a:spcBef>
                <a:spcPct val="0"/>
              </a:spcBef>
              <a:spcAft>
                <a:spcPct val="0"/>
              </a:spcAft>
              <a:defRPr sz="2400">
                <a:solidFill>
                  <a:schemeClr val="tx1"/>
                </a:solidFill>
                <a:latin typeface="Arial" charset="0"/>
                <a:ea typeface="ＭＳ Ｐゴシック" pitchFamily="20" charset="-128"/>
              </a:defRPr>
            </a:lvl7pPr>
            <a:lvl8pPr defTabSz="1042988" eaLnBrk="0" fontAlgn="base" hangingPunct="0">
              <a:spcBef>
                <a:spcPct val="0"/>
              </a:spcBef>
              <a:spcAft>
                <a:spcPct val="0"/>
              </a:spcAft>
              <a:defRPr sz="2400">
                <a:solidFill>
                  <a:schemeClr val="tx1"/>
                </a:solidFill>
                <a:latin typeface="Arial" charset="0"/>
                <a:ea typeface="ＭＳ Ｐゴシック" pitchFamily="20" charset="-128"/>
              </a:defRPr>
            </a:lvl8pPr>
            <a:lvl9pPr defTabSz="1042988" eaLnBrk="0" fontAlgn="base" hangingPunct="0">
              <a:spcBef>
                <a:spcPct val="0"/>
              </a:spcBef>
              <a:spcAft>
                <a:spcPct val="0"/>
              </a:spcAft>
              <a:defRPr sz="2400">
                <a:solidFill>
                  <a:schemeClr val="tx1"/>
                </a:solidFill>
                <a:latin typeface="Arial" charset="0"/>
                <a:ea typeface="ＭＳ Ｐゴシック" pitchFamily="20" charset="-128"/>
              </a:defRPr>
            </a:lvl9pPr>
          </a:lstStyle>
          <a:p>
            <a:pPr eaLnBrk="1" hangingPunct="1">
              <a:spcBef>
                <a:spcPct val="50000"/>
              </a:spcBef>
            </a:pPr>
            <a:r>
              <a:rPr lang="de-CH" sz="1000"/>
              <a:t>Aktensammlung ganzes Jahr für neues Budget</a:t>
            </a:r>
            <a:endParaRPr lang="de-DE" sz="1000"/>
          </a:p>
        </p:txBody>
      </p:sp>
      <p:sp>
        <p:nvSpPr>
          <p:cNvPr id="9" name="Text Box 138"/>
          <p:cNvSpPr txBox="1">
            <a:spLocks noChangeArrowheads="1"/>
          </p:cNvSpPr>
          <p:nvPr/>
        </p:nvSpPr>
        <p:spPr bwMode="auto">
          <a:xfrm>
            <a:off x="444774" y="3660087"/>
            <a:ext cx="4066112" cy="247602"/>
          </a:xfrm>
          <a:prstGeom prst="rect">
            <a:avLst/>
          </a:prstGeom>
          <a:solidFill>
            <a:srgbClr val="FDB7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28" tIns="45715" rIns="91428" bIns="45715">
            <a:spAutoFit/>
          </a:bodyPr>
          <a:lstStyle>
            <a:lvl1pPr marL="390525" indent="-390525" defTabSz="1042988" eaLnBrk="0" hangingPunct="0">
              <a:spcBef>
                <a:spcPct val="0"/>
              </a:spcBef>
              <a:defRPr sz="2400">
                <a:solidFill>
                  <a:schemeClr val="tx1"/>
                </a:solidFill>
                <a:latin typeface="Arial" charset="0"/>
                <a:ea typeface="ＭＳ Ｐゴシック" pitchFamily="20" charset="-128"/>
              </a:defRPr>
            </a:lvl1pPr>
            <a:lvl2pPr defTabSz="1042988" eaLnBrk="0" hangingPunct="0">
              <a:spcBef>
                <a:spcPct val="0"/>
              </a:spcBef>
              <a:defRPr sz="2400">
                <a:solidFill>
                  <a:schemeClr val="tx1"/>
                </a:solidFill>
                <a:latin typeface="Arial" charset="0"/>
                <a:ea typeface="ＭＳ Ｐゴシック" pitchFamily="20" charset="-128"/>
              </a:defRPr>
            </a:lvl2pPr>
            <a:lvl3pPr defTabSz="1042988" eaLnBrk="0" hangingPunct="0">
              <a:spcBef>
                <a:spcPct val="0"/>
              </a:spcBef>
              <a:defRPr sz="2400">
                <a:solidFill>
                  <a:schemeClr val="tx1"/>
                </a:solidFill>
                <a:latin typeface="Arial" charset="0"/>
                <a:ea typeface="ＭＳ Ｐゴシック" pitchFamily="20" charset="-128"/>
              </a:defRPr>
            </a:lvl3pPr>
            <a:lvl4pPr defTabSz="1042988" eaLnBrk="0" hangingPunct="0">
              <a:spcBef>
                <a:spcPct val="0"/>
              </a:spcBef>
              <a:defRPr sz="2400">
                <a:solidFill>
                  <a:schemeClr val="tx1"/>
                </a:solidFill>
                <a:latin typeface="Arial" charset="0"/>
                <a:ea typeface="ＭＳ Ｐゴシック" pitchFamily="20" charset="-128"/>
              </a:defRPr>
            </a:lvl4pPr>
            <a:lvl5pPr defTabSz="1042988" eaLnBrk="0" hangingPunct="0">
              <a:spcBef>
                <a:spcPct val="0"/>
              </a:spcBef>
              <a:defRPr sz="2400">
                <a:solidFill>
                  <a:schemeClr val="tx1"/>
                </a:solidFill>
                <a:latin typeface="Arial" charset="0"/>
                <a:ea typeface="ＭＳ Ｐゴシック" pitchFamily="20" charset="-128"/>
              </a:defRPr>
            </a:lvl5pPr>
            <a:lvl6pPr defTabSz="1042988" eaLnBrk="0" fontAlgn="base" hangingPunct="0">
              <a:spcBef>
                <a:spcPct val="0"/>
              </a:spcBef>
              <a:spcAft>
                <a:spcPct val="0"/>
              </a:spcAft>
              <a:defRPr sz="2400">
                <a:solidFill>
                  <a:schemeClr val="tx1"/>
                </a:solidFill>
                <a:latin typeface="Arial" charset="0"/>
                <a:ea typeface="ＭＳ Ｐゴシック" pitchFamily="20" charset="-128"/>
              </a:defRPr>
            </a:lvl6pPr>
            <a:lvl7pPr defTabSz="1042988" eaLnBrk="0" fontAlgn="base" hangingPunct="0">
              <a:spcBef>
                <a:spcPct val="0"/>
              </a:spcBef>
              <a:spcAft>
                <a:spcPct val="0"/>
              </a:spcAft>
              <a:defRPr sz="2400">
                <a:solidFill>
                  <a:schemeClr val="tx1"/>
                </a:solidFill>
                <a:latin typeface="Arial" charset="0"/>
                <a:ea typeface="ＭＳ Ｐゴシック" pitchFamily="20" charset="-128"/>
              </a:defRPr>
            </a:lvl7pPr>
            <a:lvl8pPr defTabSz="1042988" eaLnBrk="0" fontAlgn="base" hangingPunct="0">
              <a:spcBef>
                <a:spcPct val="0"/>
              </a:spcBef>
              <a:spcAft>
                <a:spcPct val="0"/>
              </a:spcAft>
              <a:defRPr sz="2400">
                <a:solidFill>
                  <a:schemeClr val="tx1"/>
                </a:solidFill>
                <a:latin typeface="Arial" charset="0"/>
                <a:ea typeface="ＭＳ Ｐゴシック" pitchFamily="20" charset="-128"/>
              </a:defRPr>
            </a:lvl8pPr>
            <a:lvl9pPr defTabSz="1042988" eaLnBrk="0" fontAlgn="base" hangingPunct="0">
              <a:spcBef>
                <a:spcPct val="0"/>
              </a:spcBef>
              <a:spcAft>
                <a:spcPct val="0"/>
              </a:spcAft>
              <a:defRPr sz="2400">
                <a:solidFill>
                  <a:schemeClr val="tx1"/>
                </a:solidFill>
                <a:latin typeface="Arial" charset="0"/>
                <a:ea typeface="ＭＳ Ｐゴシック" pitchFamily="20" charset="-128"/>
              </a:defRPr>
            </a:lvl9pPr>
          </a:lstStyle>
          <a:p>
            <a:pPr eaLnBrk="1" hangingPunct="1">
              <a:spcBef>
                <a:spcPct val="50000"/>
              </a:spcBef>
            </a:pPr>
            <a:r>
              <a:rPr lang="de-CH" sz="1000"/>
              <a:t>Rechnungsabschluss Vorjahresrechnung</a:t>
            </a:r>
            <a:endParaRPr lang="de-DE" sz="1000"/>
          </a:p>
        </p:txBody>
      </p:sp>
    </p:spTree>
    <p:extLst>
      <p:ext uri="{BB962C8B-B14F-4D97-AF65-F5344CB8AC3E}">
        <p14:creationId xmlns:p14="http://schemas.microsoft.com/office/powerpoint/2010/main" val="21857941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Ziel erreicht?</a:t>
            </a:r>
            <a:endParaRPr lang="de-CH" dirty="0"/>
          </a:p>
        </p:txBody>
      </p:sp>
      <p:pic>
        <p:nvPicPr>
          <p:cNvPr id="1026" name="Picture 2" descr="C:\Users\moe\AppData\Local\Microsoft\Windows\Temporary Internet Files\Content.IE5\FEQP1OCO\MC900254364[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424554" y="1785651"/>
            <a:ext cx="2690825" cy="2020881"/>
          </a:xfrm>
          <a:prstGeom prst="rect">
            <a:avLst/>
          </a:prstGeom>
          <a:noFill/>
        </p:spPr>
      </p:pic>
      <p:sp>
        <p:nvSpPr>
          <p:cNvPr id="8" name="Fußzeilenplatzhalter 7"/>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1"/>
          </p:nvPr>
        </p:nvSpPr>
        <p:spPr/>
        <p:txBody>
          <a:bodyPr/>
          <a:lstStyle/>
          <a:p>
            <a:fld id="{87674F0A-37BA-4CE3-B1FD-DE57A7E2F2C6}" type="slidenum">
              <a:rPr lang="de-CH" smtClean="0"/>
              <a:pPr/>
              <a:t>46</a:t>
            </a:fld>
            <a:endParaRPr lang="de-CH"/>
          </a:p>
        </p:txBody>
      </p:sp>
      <p:sp>
        <p:nvSpPr>
          <p:cNvPr id="18" name="Inhaltsplatzhalter 3"/>
          <p:cNvSpPr>
            <a:spLocks noGrp="1"/>
          </p:cNvSpPr>
          <p:nvPr>
            <p:ph idx="1"/>
          </p:nvPr>
        </p:nvSpPr>
        <p:spPr>
          <a:xfrm>
            <a:off x="539552" y="4293096"/>
            <a:ext cx="8229600" cy="1900808"/>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0" indent="0">
              <a:buNone/>
            </a:pPr>
            <a:r>
              <a:rPr lang="de-CH" sz="1600" dirty="0"/>
              <a:t>1.1.6.1.1	Beispiele des öffentlichen Rechnungsmodells</a:t>
            </a:r>
          </a:p>
          <a:p>
            <a:pPr marL="0" indent="0">
              <a:buNone/>
            </a:pPr>
            <a:endParaRPr lang="de-CH" sz="1600" dirty="0"/>
          </a:p>
          <a:p>
            <a:pPr marL="0" indent="0">
              <a:buNone/>
            </a:pPr>
            <a:r>
              <a:rPr lang="de-CH" dirty="0"/>
              <a:t>Ich erkläre anhand eines konkreten Beispiels die Grundsätze des öffentlichen Rechnungsmodells</a:t>
            </a:r>
          </a:p>
        </p:txBody>
      </p:sp>
    </p:spTree>
    <p:extLst>
      <p:ext uri="{BB962C8B-B14F-4D97-AF65-F5344CB8AC3E}">
        <p14:creationId xmlns:p14="http://schemas.microsoft.com/office/powerpoint/2010/main" val="799252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algn="l"/>
            <a:r>
              <a:rPr lang="de-CH" dirty="0" smtClean="0"/>
              <a:t>Aufbau privates Rechnungswesen</a:t>
            </a:r>
            <a:endParaRPr lang="de-CH" dirty="0"/>
          </a:p>
        </p:txBody>
      </p:sp>
      <p:graphicFrame>
        <p:nvGraphicFramePr>
          <p:cNvPr id="12292" name="Object 4"/>
          <p:cNvGraphicFramePr>
            <a:graphicFrameLocks noGrp="1" noChangeAspect="1"/>
          </p:cNvGraphicFramePr>
          <p:nvPr>
            <p:ph idx="1"/>
            <p:extLst>
              <p:ext uri="{D42A27DB-BD31-4B8C-83A1-F6EECF244321}">
                <p14:modId xmlns:p14="http://schemas.microsoft.com/office/powerpoint/2010/main" val="778644781"/>
              </p:ext>
            </p:extLst>
          </p:nvPr>
        </p:nvGraphicFramePr>
        <p:xfrm>
          <a:off x="466725" y="1973263"/>
          <a:ext cx="8167688" cy="3744912"/>
        </p:xfrm>
        <a:graphic>
          <a:graphicData uri="http://schemas.openxmlformats.org/presentationml/2006/ole">
            <mc:AlternateContent xmlns:mc="http://schemas.openxmlformats.org/markup-compatibility/2006">
              <mc:Choice xmlns:v="urn:schemas-microsoft-com:vml" Requires="v">
                <p:oleObj spid="_x0000_s1251" name="Document" r:id="rId4" imgW="8518136" imgH="3905067" progId="Word.Document.8">
                  <p:embed/>
                </p:oleObj>
              </mc:Choice>
              <mc:Fallback>
                <p:oleObj name="Document" r:id="rId4" imgW="8518136" imgH="3905067" progId="Word.Document.8">
                  <p:embed/>
                  <p:pic>
                    <p:nvPicPr>
                      <p:cNvPr id="0" name="Picture 202"/>
                      <p:cNvPicPr>
                        <a:picLocks noGrp="1" noChangeAspect="1" noChangeArrowheads="1"/>
                      </p:cNvPicPr>
                      <p:nvPr/>
                    </p:nvPicPr>
                    <p:blipFill>
                      <a:blip r:embed="rId5"/>
                      <a:srcRect/>
                      <a:stretch>
                        <a:fillRect/>
                      </a:stretch>
                    </p:blipFill>
                    <p:spPr bwMode="auto">
                      <a:xfrm>
                        <a:off x="466725" y="1973263"/>
                        <a:ext cx="8167688" cy="3744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ußzeilenplatzhalter 4"/>
          <p:cNvSpPr>
            <a:spLocks noGrp="1"/>
          </p:cNvSpPr>
          <p:nvPr>
            <p:ph type="ftr" sz="quarter" idx="12"/>
          </p:nvPr>
        </p:nvSpPr>
        <p:spPr>
          <a:xfrm>
            <a:off x="3124200" y="6356350"/>
            <a:ext cx="2895600" cy="365125"/>
          </a:xfrm>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
        <p:nvSpPr>
          <p:cNvPr id="6" name="Foliennummernplatzhalter 3"/>
          <p:cNvSpPr>
            <a:spLocks noGrp="1"/>
          </p:cNvSpPr>
          <p:nvPr>
            <p:ph type="sldNum" sz="quarter" idx="11"/>
          </p:nvPr>
        </p:nvSpPr>
        <p:spPr>
          <a:xfrm>
            <a:off x="6553200" y="6356350"/>
            <a:ext cx="2133600" cy="365125"/>
          </a:xfrm>
        </p:spPr>
        <p:txBody>
          <a:bodyPr/>
          <a:lstStyle/>
          <a:p>
            <a:fld id="{87674F0A-37BA-4CE3-B1FD-DE57A7E2F2C6}" type="slidenum">
              <a:rPr lang="de-CH" smtClean="0"/>
              <a:pPr/>
              <a:t>5</a:t>
            </a:fld>
            <a:endParaRPr lang="de-CH" dirty="0"/>
          </a:p>
        </p:txBody>
      </p:sp>
    </p:spTree>
    <p:extLst>
      <p:ext uri="{BB962C8B-B14F-4D97-AF65-F5344CB8AC3E}">
        <p14:creationId xmlns:p14="http://schemas.microsoft.com/office/powerpoint/2010/main" val="3221126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Gliederung der Bilanz</a:t>
            </a:r>
            <a:endParaRPr lang="de-DE" dirty="0"/>
          </a:p>
        </p:txBody>
      </p:sp>
      <p:pic>
        <p:nvPicPr>
          <p:cNvPr id="1029" name="Picture 5" descr="C:\Dokumente und Einstellungen\moe\Lokale Einstellungen\Temporary Internet Files\Content.IE5\2QWAHZQY\MC900324448[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131840" y="1628800"/>
            <a:ext cx="1944014" cy="1840687"/>
          </a:xfrm>
          <a:prstGeom prst="rect">
            <a:avLst/>
          </a:prstGeom>
          <a:noFill/>
        </p:spPr>
      </p:pic>
      <p:sp>
        <p:nvSpPr>
          <p:cNvPr id="11" name="Textfeld 10"/>
          <p:cNvSpPr txBox="1"/>
          <p:nvPr/>
        </p:nvSpPr>
        <p:spPr>
          <a:xfrm>
            <a:off x="539552" y="2132856"/>
            <a:ext cx="915572" cy="369332"/>
          </a:xfrm>
          <a:prstGeom prst="rect">
            <a:avLst/>
          </a:prstGeom>
          <a:noFill/>
        </p:spPr>
        <p:txBody>
          <a:bodyPr wrap="none" rtlCol="0">
            <a:spAutoFit/>
          </a:bodyPr>
          <a:lstStyle/>
          <a:p>
            <a:r>
              <a:rPr lang="de-CH" b="1" dirty="0" smtClean="0"/>
              <a:t>Aktiven</a:t>
            </a:r>
            <a:endParaRPr lang="de-DE" b="1" dirty="0"/>
          </a:p>
        </p:txBody>
      </p:sp>
      <p:sp>
        <p:nvSpPr>
          <p:cNvPr id="12" name="Textfeld 11"/>
          <p:cNvSpPr txBox="1"/>
          <p:nvPr/>
        </p:nvSpPr>
        <p:spPr>
          <a:xfrm>
            <a:off x="5292080" y="2204864"/>
            <a:ext cx="1184940" cy="369332"/>
          </a:xfrm>
          <a:prstGeom prst="rect">
            <a:avLst/>
          </a:prstGeom>
          <a:noFill/>
        </p:spPr>
        <p:txBody>
          <a:bodyPr wrap="none" rtlCol="0">
            <a:spAutoFit/>
          </a:bodyPr>
          <a:lstStyle/>
          <a:p>
            <a:r>
              <a:rPr lang="de-CH" b="1" dirty="0" smtClean="0">
                <a:solidFill>
                  <a:schemeClr val="accent1"/>
                </a:solidFill>
              </a:rPr>
              <a:t>Passiven</a:t>
            </a:r>
            <a:endParaRPr lang="de-DE" b="1" dirty="0">
              <a:solidFill>
                <a:schemeClr val="accent1"/>
              </a:solidFill>
            </a:endParaRPr>
          </a:p>
        </p:txBody>
      </p:sp>
      <p:sp>
        <p:nvSpPr>
          <p:cNvPr id="13" name="Textfeld 12"/>
          <p:cNvSpPr txBox="1"/>
          <p:nvPr/>
        </p:nvSpPr>
        <p:spPr>
          <a:xfrm>
            <a:off x="539552" y="2564904"/>
            <a:ext cx="2331087" cy="1200329"/>
          </a:xfrm>
          <a:prstGeom prst="rect">
            <a:avLst/>
          </a:prstGeom>
          <a:noFill/>
        </p:spPr>
        <p:txBody>
          <a:bodyPr wrap="none" rtlCol="0">
            <a:spAutoFit/>
          </a:bodyPr>
          <a:lstStyle/>
          <a:p>
            <a:r>
              <a:rPr lang="de-CH" b="1" dirty="0" smtClean="0"/>
              <a:t>Vermögenspositionen</a:t>
            </a:r>
          </a:p>
          <a:p>
            <a:endParaRPr lang="de-CH" b="1" dirty="0" smtClean="0"/>
          </a:p>
          <a:p>
            <a:r>
              <a:rPr lang="de-CH" b="1" dirty="0" smtClean="0"/>
              <a:t>Wie wurde das Kapital</a:t>
            </a:r>
          </a:p>
          <a:p>
            <a:r>
              <a:rPr lang="de-CH" b="1" dirty="0" smtClean="0"/>
              <a:t>investiert?</a:t>
            </a:r>
            <a:endParaRPr lang="de-DE" b="1" dirty="0"/>
          </a:p>
        </p:txBody>
      </p:sp>
      <p:sp>
        <p:nvSpPr>
          <p:cNvPr id="14" name="Textfeld 13"/>
          <p:cNvSpPr txBox="1"/>
          <p:nvPr/>
        </p:nvSpPr>
        <p:spPr>
          <a:xfrm>
            <a:off x="5364088" y="2564904"/>
            <a:ext cx="3155672" cy="923330"/>
          </a:xfrm>
          <a:prstGeom prst="rect">
            <a:avLst/>
          </a:prstGeom>
          <a:noFill/>
          <a:ln>
            <a:noFill/>
          </a:ln>
        </p:spPr>
        <p:txBody>
          <a:bodyPr wrap="none" rtlCol="0">
            <a:spAutoFit/>
          </a:bodyPr>
          <a:lstStyle/>
          <a:p>
            <a:r>
              <a:rPr lang="de-CH" b="1" dirty="0" smtClean="0">
                <a:solidFill>
                  <a:schemeClr val="accent1"/>
                </a:solidFill>
              </a:rPr>
              <a:t>Verpflichtungen</a:t>
            </a:r>
          </a:p>
          <a:p>
            <a:endParaRPr lang="de-CH" b="1" dirty="0" smtClean="0">
              <a:solidFill>
                <a:schemeClr val="accent1"/>
              </a:solidFill>
            </a:endParaRPr>
          </a:p>
          <a:p>
            <a:r>
              <a:rPr lang="de-CH" b="1" dirty="0" smtClean="0">
                <a:solidFill>
                  <a:schemeClr val="accent1"/>
                </a:solidFill>
              </a:rPr>
              <a:t>Woher kommt das Kapital?</a:t>
            </a:r>
            <a:endParaRPr lang="de-DE" b="1" dirty="0">
              <a:solidFill>
                <a:schemeClr val="accent1"/>
              </a:solidFill>
            </a:endParaRPr>
          </a:p>
        </p:txBody>
      </p:sp>
      <p:sp>
        <p:nvSpPr>
          <p:cNvPr id="15" name="Textfeld 14"/>
          <p:cNvSpPr txBox="1"/>
          <p:nvPr/>
        </p:nvSpPr>
        <p:spPr>
          <a:xfrm>
            <a:off x="539552" y="4293096"/>
            <a:ext cx="7738722" cy="830997"/>
          </a:xfrm>
          <a:prstGeom prst="rect">
            <a:avLst/>
          </a:prstGeom>
          <a:noFill/>
        </p:spPr>
        <p:txBody>
          <a:bodyPr wrap="none" rtlCol="0">
            <a:spAutoFit/>
          </a:bodyPr>
          <a:lstStyle/>
          <a:p>
            <a:r>
              <a:rPr lang="de-CH" sz="2400" dirty="0" smtClean="0"/>
              <a:t>Die Bilanz stellt eine Momentaufnahme der Vermögens- und</a:t>
            </a:r>
          </a:p>
          <a:p>
            <a:r>
              <a:rPr lang="de-CH" sz="2400" dirty="0" smtClean="0"/>
              <a:t>Schuldverhältnisse eines Unternehmens dar.</a:t>
            </a:r>
            <a:endParaRPr lang="de-DE" sz="2400" dirty="0"/>
          </a:p>
        </p:txBody>
      </p:sp>
      <p:sp>
        <p:nvSpPr>
          <p:cNvPr id="10" name="Fußzeilenplatzhalter 4"/>
          <p:cNvSpPr>
            <a:spLocks noGrp="1"/>
          </p:cNvSpPr>
          <p:nvPr>
            <p:ph type="ftr" sz="quarter" idx="12"/>
          </p:nvPr>
        </p:nvSpPr>
        <p:spPr>
          <a:xfrm>
            <a:off x="3124200" y="6356350"/>
            <a:ext cx="2895600" cy="365125"/>
          </a:xfrm>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
        <p:nvSpPr>
          <p:cNvPr id="16" name="Foliennummernplatzhalter 3"/>
          <p:cNvSpPr>
            <a:spLocks noGrp="1"/>
          </p:cNvSpPr>
          <p:nvPr>
            <p:ph type="sldNum" sz="quarter" idx="11"/>
          </p:nvPr>
        </p:nvSpPr>
        <p:spPr>
          <a:xfrm>
            <a:off x="6553200" y="6356350"/>
            <a:ext cx="2133600" cy="365125"/>
          </a:xfrm>
        </p:spPr>
        <p:txBody>
          <a:bodyPr/>
          <a:lstStyle/>
          <a:p>
            <a:fld id="{87674F0A-37BA-4CE3-B1FD-DE57A7E2F2C6}" type="slidenum">
              <a:rPr lang="de-CH" smtClean="0"/>
              <a:pPr/>
              <a:t>6</a:t>
            </a:fld>
            <a:endParaRPr lang="de-CH" dirty="0"/>
          </a:p>
        </p:txBody>
      </p:sp>
    </p:spTree>
    <p:extLst>
      <p:ext uri="{BB962C8B-B14F-4D97-AF65-F5344CB8AC3E}">
        <p14:creationId xmlns:p14="http://schemas.microsoft.com/office/powerpoint/2010/main" val="442579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Erfolgsrechnung</a:t>
            </a:r>
            <a:endParaRPr lang="de-DE" dirty="0"/>
          </a:p>
        </p:txBody>
      </p:sp>
      <p:pic>
        <p:nvPicPr>
          <p:cNvPr id="1025" name="Picture 1" descr="C:\Dokumente und Einstellungen\moe\Lokale Einstellungen\Temporary Internet Files\Content.IE5\L9NCYVYN\MC900217466[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83568" y="1772816"/>
            <a:ext cx="1241130" cy="1224136"/>
          </a:xfrm>
          <a:prstGeom prst="rect">
            <a:avLst/>
          </a:prstGeom>
          <a:noFill/>
        </p:spPr>
      </p:pic>
      <p:pic>
        <p:nvPicPr>
          <p:cNvPr id="1028" name="Picture 4" descr="C:\Dokumente und Einstellungen\moe\Lokale Einstellungen\Temporary Internet Files\Content.IE5\FMMH1MTI\MC900286869[1].wmf"/>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6444208" y="1916832"/>
            <a:ext cx="1584176" cy="1143680"/>
          </a:xfrm>
          <a:prstGeom prst="rect">
            <a:avLst/>
          </a:prstGeom>
          <a:noFill/>
        </p:spPr>
      </p:pic>
      <p:sp>
        <p:nvSpPr>
          <p:cNvPr id="8" name="Textfeld 7"/>
          <p:cNvSpPr txBox="1"/>
          <p:nvPr/>
        </p:nvSpPr>
        <p:spPr>
          <a:xfrm>
            <a:off x="2123728" y="1988840"/>
            <a:ext cx="4337021" cy="1200329"/>
          </a:xfrm>
          <a:prstGeom prst="rect">
            <a:avLst/>
          </a:prstGeom>
          <a:noFill/>
        </p:spPr>
        <p:txBody>
          <a:bodyPr wrap="none" rtlCol="0">
            <a:spAutoFit/>
          </a:bodyPr>
          <a:lstStyle/>
          <a:p>
            <a:r>
              <a:rPr lang="de-CH" sz="2400" dirty="0" smtClean="0"/>
              <a:t>Die Erfolgsrechnung zeigt die </a:t>
            </a:r>
            <a:br>
              <a:rPr lang="de-CH" sz="2400" dirty="0" smtClean="0"/>
            </a:br>
            <a:r>
              <a:rPr lang="de-CH" sz="2400" dirty="0" smtClean="0"/>
              <a:t>Geschäftstätigkeit während </a:t>
            </a:r>
            <a:br>
              <a:rPr lang="de-CH" sz="2400" dirty="0" smtClean="0"/>
            </a:br>
            <a:r>
              <a:rPr lang="de-CH" sz="2400" dirty="0" smtClean="0"/>
              <a:t>eines bestimmten Zeitraums auf. </a:t>
            </a:r>
            <a:endParaRPr lang="de-DE" sz="2400" dirty="0"/>
          </a:p>
        </p:txBody>
      </p:sp>
      <p:sp>
        <p:nvSpPr>
          <p:cNvPr id="9" name="Textfeld 8"/>
          <p:cNvSpPr txBox="1"/>
          <p:nvPr/>
        </p:nvSpPr>
        <p:spPr>
          <a:xfrm>
            <a:off x="683568" y="3356992"/>
            <a:ext cx="1151021" cy="400110"/>
          </a:xfrm>
          <a:prstGeom prst="rect">
            <a:avLst/>
          </a:prstGeom>
          <a:noFill/>
        </p:spPr>
        <p:txBody>
          <a:bodyPr wrap="none" rtlCol="0">
            <a:spAutoFit/>
          </a:bodyPr>
          <a:lstStyle/>
          <a:p>
            <a:r>
              <a:rPr lang="de-CH" sz="2000" b="1" dirty="0" smtClean="0"/>
              <a:t>Aufwand</a:t>
            </a:r>
            <a:endParaRPr lang="de-DE" sz="2000" b="1" dirty="0"/>
          </a:p>
        </p:txBody>
      </p:sp>
      <p:sp>
        <p:nvSpPr>
          <p:cNvPr id="10" name="Textfeld 9"/>
          <p:cNvSpPr txBox="1"/>
          <p:nvPr/>
        </p:nvSpPr>
        <p:spPr>
          <a:xfrm>
            <a:off x="6732240" y="3429000"/>
            <a:ext cx="823431" cy="400110"/>
          </a:xfrm>
          <a:prstGeom prst="rect">
            <a:avLst/>
          </a:prstGeom>
          <a:noFill/>
        </p:spPr>
        <p:txBody>
          <a:bodyPr wrap="none" rtlCol="0">
            <a:spAutoFit/>
          </a:bodyPr>
          <a:lstStyle/>
          <a:p>
            <a:r>
              <a:rPr lang="de-CH" sz="2000" b="1" dirty="0" smtClean="0"/>
              <a:t>Ertrag</a:t>
            </a:r>
            <a:endParaRPr lang="de-DE" sz="2000" b="1" dirty="0"/>
          </a:p>
        </p:txBody>
      </p:sp>
      <p:cxnSp>
        <p:nvCxnSpPr>
          <p:cNvPr id="12" name="Gerade Verbindung 11"/>
          <p:cNvCxnSpPr/>
          <p:nvPr/>
        </p:nvCxnSpPr>
        <p:spPr>
          <a:xfrm>
            <a:off x="3995936" y="3212976"/>
            <a:ext cx="0" cy="273630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611560" y="3861048"/>
            <a:ext cx="712879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Fußzeilenplatzhalter 4"/>
          <p:cNvSpPr>
            <a:spLocks noGrp="1"/>
          </p:cNvSpPr>
          <p:nvPr>
            <p:ph type="ftr" sz="quarter" idx="12"/>
          </p:nvPr>
        </p:nvSpPr>
        <p:spPr>
          <a:xfrm>
            <a:off x="3124200" y="6356350"/>
            <a:ext cx="2895600" cy="365125"/>
          </a:xfrm>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
        <p:nvSpPr>
          <p:cNvPr id="13" name="Foliennummernplatzhalter 3"/>
          <p:cNvSpPr>
            <a:spLocks noGrp="1"/>
          </p:cNvSpPr>
          <p:nvPr>
            <p:ph type="sldNum" sz="quarter" idx="11"/>
          </p:nvPr>
        </p:nvSpPr>
        <p:spPr>
          <a:xfrm>
            <a:off x="6553200" y="6356350"/>
            <a:ext cx="2133600" cy="365125"/>
          </a:xfrm>
        </p:spPr>
        <p:txBody>
          <a:bodyPr/>
          <a:lstStyle/>
          <a:p>
            <a:fld id="{87674F0A-37BA-4CE3-B1FD-DE57A7E2F2C6}" type="slidenum">
              <a:rPr lang="de-CH" smtClean="0"/>
              <a:pPr/>
              <a:t>7</a:t>
            </a:fld>
            <a:endParaRPr lang="de-CH" dirty="0"/>
          </a:p>
        </p:txBody>
      </p:sp>
    </p:spTree>
    <p:extLst>
      <p:ext uri="{BB962C8B-B14F-4D97-AF65-F5344CB8AC3E}">
        <p14:creationId xmlns:p14="http://schemas.microsoft.com/office/powerpoint/2010/main" val="2284312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87674F0A-37BA-4CE3-B1FD-DE57A7E2F2C6}" type="slidenum">
              <a:rPr lang="de-CH" smtClean="0"/>
              <a:pPr/>
              <a:t>8</a:t>
            </a:fld>
            <a:endParaRPr lang="de-CH" dirty="0"/>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dirty="0"/>
          </a:p>
        </p:txBody>
      </p:sp>
      <p:sp>
        <p:nvSpPr>
          <p:cNvPr id="6" name="Titel 1"/>
          <p:cNvSpPr txBox="1">
            <a:spLocks/>
          </p:cNvSpPr>
          <p:nvPr/>
        </p:nvSpPr>
        <p:spPr>
          <a:xfrm>
            <a:off x="457200" y="836712"/>
            <a:ext cx="8229600" cy="72008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de-CH" dirty="0" smtClean="0"/>
              <a:t>Wesentliche Unterschiede</a:t>
            </a:r>
            <a:endParaRPr lang="de-CH" dirty="0"/>
          </a:p>
        </p:txBody>
      </p:sp>
      <p:sp>
        <p:nvSpPr>
          <p:cNvPr id="7" name="Textplatzhalter 2"/>
          <p:cNvSpPr txBox="1">
            <a:spLocks/>
          </p:cNvSpPr>
          <p:nvPr/>
        </p:nvSpPr>
        <p:spPr>
          <a:xfrm>
            <a:off x="457200" y="1535113"/>
            <a:ext cx="4040188" cy="6397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dirty="0" smtClean="0"/>
              <a:t>Private Unternehmung</a:t>
            </a:r>
            <a:endParaRPr lang="de-CH" dirty="0"/>
          </a:p>
        </p:txBody>
      </p:sp>
      <p:sp>
        <p:nvSpPr>
          <p:cNvPr id="8" name="Inhaltsplatzhalter 3"/>
          <p:cNvSpPr txBox="1">
            <a:spLocks/>
          </p:cNvSpPr>
          <p:nvPr/>
        </p:nvSpPr>
        <p:spPr>
          <a:xfrm>
            <a:off x="457200" y="2174875"/>
            <a:ext cx="4040188" cy="3951288"/>
          </a:xfrm>
          <a:prstGeom prst="rect">
            <a:avLst/>
          </a:prstGeom>
          <a:solidFill>
            <a:schemeClr val="tx2">
              <a:lumMod val="20000"/>
              <a:lumOff val="80000"/>
            </a:schemeClr>
          </a:solidFill>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de-CH" dirty="0" smtClean="0"/>
              <a:t>Zielsetzung</a:t>
            </a:r>
          </a:p>
          <a:p>
            <a:r>
              <a:rPr lang="de-CH" dirty="0" smtClean="0"/>
              <a:t>Gewinn</a:t>
            </a:r>
          </a:p>
          <a:p>
            <a:r>
              <a:rPr lang="de-CH" dirty="0" smtClean="0"/>
              <a:t>Rentabilität</a:t>
            </a:r>
          </a:p>
          <a:p>
            <a:r>
              <a:rPr lang="de-CH" dirty="0" smtClean="0"/>
              <a:t>Reservebildung</a:t>
            </a:r>
          </a:p>
          <a:p>
            <a:pPr>
              <a:buFont typeface="Arial" pitchFamily="34" charset="0"/>
              <a:buNone/>
            </a:pPr>
            <a:r>
              <a:rPr lang="de-CH" dirty="0" smtClean="0"/>
              <a:t>Abschreibungen</a:t>
            </a:r>
          </a:p>
          <a:p>
            <a:r>
              <a:rPr lang="de-CH" dirty="0" smtClean="0"/>
              <a:t>Betriebswirtschaftlich</a:t>
            </a:r>
          </a:p>
          <a:p>
            <a:r>
              <a:rPr lang="de-CH" dirty="0" smtClean="0"/>
              <a:t>Nutzungsdauer/Leistung</a:t>
            </a:r>
          </a:p>
          <a:p>
            <a:pPr>
              <a:buFont typeface="Arial" pitchFamily="34" charset="0"/>
              <a:buNone/>
            </a:pPr>
            <a:r>
              <a:rPr lang="de-CH" dirty="0" smtClean="0"/>
              <a:t>Unternehmensführung</a:t>
            </a:r>
          </a:p>
          <a:p>
            <a:r>
              <a:rPr lang="de-CH" dirty="0" smtClean="0"/>
              <a:t>Verwaltungsrat</a:t>
            </a:r>
          </a:p>
          <a:p>
            <a:pPr>
              <a:buFont typeface="Arial" pitchFamily="34" charset="0"/>
              <a:buNone/>
            </a:pPr>
            <a:endParaRPr lang="de-CH" dirty="0" smtClean="0"/>
          </a:p>
          <a:p>
            <a:endParaRPr lang="de-CH" dirty="0"/>
          </a:p>
        </p:txBody>
      </p:sp>
      <p:sp>
        <p:nvSpPr>
          <p:cNvPr id="9" name="Textplatzhalter 4"/>
          <p:cNvSpPr txBox="1">
            <a:spLocks/>
          </p:cNvSpPr>
          <p:nvPr/>
        </p:nvSpPr>
        <p:spPr>
          <a:xfrm>
            <a:off x="4645025" y="1535113"/>
            <a:ext cx="4319463"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400" dirty="0" smtClean="0"/>
              <a:t>Öffentliches Gemeinwesen</a:t>
            </a:r>
            <a:endParaRPr lang="de-CH" sz="2400" dirty="0"/>
          </a:p>
        </p:txBody>
      </p:sp>
      <p:sp>
        <p:nvSpPr>
          <p:cNvPr id="10" name="Inhaltsplatzhalter 5"/>
          <p:cNvSpPr txBox="1">
            <a:spLocks/>
          </p:cNvSpPr>
          <p:nvPr/>
        </p:nvSpPr>
        <p:spPr>
          <a:xfrm>
            <a:off x="4645025" y="2174875"/>
            <a:ext cx="4041775" cy="3951288"/>
          </a:xfrm>
          <a:prstGeom prst="rect">
            <a:avLst/>
          </a:prstGeom>
          <a:solidFill>
            <a:schemeClr val="accent3">
              <a:lumMod val="40000"/>
              <a:lumOff val="60000"/>
            </a:schemeClr>
          </a:solidFill>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de-CH" dirty="0" smtClean="0"/>
              <a:t>Zielsetzung</a:t>
            </a:r>
          </a:p>
          <a:p>
            <a:r>
              <a:rPr lang="de-CH" dirty="0" smtClean="0"/>
              <a:t>auf Dauer ausgeglichen</a:t>
            </a:r>
          </a:p>
          <a:p>
            <a:r>
              <a:rPr lang="de-CH" dirty="0" smtClean="0"/>
              <a:t>Kostendeckend</a:t>
            </a:r>
          </a:p>
          <a:p>
            <a:r>
              <a:rPr lang="de-CH" u="sng" dirty="0" smtClean="0"/>
              <a:t>Keine</a:t>
            </a:r>
            <a:r>
              <a:rPr lang="de-CH" dirty="0" smtClean="0"/>
              <a:t> Reservebildung</a:t>
            </a:r>
          </a:p>
          <a:p>
            <a:pPr>
              <a:buFont typeface="Arial" pitchFamily="34" charset="0"/>
              <a:buNone/>
            </a:pPr>
            <a:r>
              <a:rPr lang="de-CH" dirty="0" smtClean="0"/>
              <a:t>Abschreibungen</a:t>
            </a:r>
          </a:p>
          <a:p>
            <a:r>
              <a:rPr lang="de-CH" dirty="0" smtClean="0"/>
              <a:t>Betriebswirtschaftlich</a:t>
            </a:r>
          </a:p>
          <a:p>
            <a:r>
              <a:rPr lang="de-CH" dirty="0" smtClean="0"/>
              <a:t>vom Anschaffungswert</a:t>
            </a:r>
          </a:p>
          <a:p>
            <a:pPr>
              <a:buFont typeface="Arial" pitchFamily="34" charset="0"/>
              <a:buNone/>
            </a:pPr>
            <a:r>
              <a:rPr lang="de-CH" dirty="0" smtClean="0"/>
              <a:t>Politische Führung</a:t>
            </a:r>
          </a:p>
          <a:p>
            <a:r>
              <a:rPr lang="de-CH" dirty="0" smtClean="0"/>
              <a:t>Stadt-/Gemeinderat</a:t>
            </a:r>
            <a:endParaRPr lang="de-CH" dirty="0"/>
          </a:p>
        </p:txBody>
      </p:sp>
    </p:spTree>
    <p:extLst>
      <p:ext uri="{BB962C8B-B14F-4D97-AF65-F5344CB8AC3E}">
        <p14:creationId xmlns:p14="http://schemas.microsoft.com/office/powerpoint/2010/main" val="650187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lgn="l"/>
            <a:r>
              <a:rPr lang="de-CH" sz="2800" dirty="0"/>
              <a:t/>
            </a:r>
            <a:br>
              <a:rPr lang="de-CH" sz="2800" dirty="0"/>
            </a:br>
            <a:r>
              <a:rPr lang="de-CH" sz="3100" dirty="0"/>
              <a:t>Aufbau Ö</a:t>
            </a:r>
            <a:r>
              <a:rPr lang="de-CH" sz="3100" dirty="0" smtClean="0"/>
              <a:t>ffentliches Rechnungsmodell</a:t>
            </a:r>
            <a:endParaRPr lang="de-CH" sz="3100" dirty="0"/>
          </a:p>
        </p:txBody>
      </p:sp>
      <p:pic>
        <p:nvPicPr>
          <p:cNvPr id="8" name="Picture 5" descr="C:\Dokumente und Einstellungen\moe\Lokale Einstellungen\Temporary Internet Files\Content.IE5\2QWAHZQY\MC900324448[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7092280" y="2564904"/>
            <a:ext cx="1008112" cy="954529"/>
          </a:xfrm>
          <a:prstGeom prst="rect">
            <a:avLst/>
          </a:prstGeom>
          <a:noFill/>
        </p:spPr>
      </p:pic>
      <p:sp>
        <p:nvSpPr>
          <p:cNvPr id="9" name="Textfeld 8"/>
          <p:cNvSpPr txBox="1"/>
          <p:nvPr/>
        </p:nvSpPr>
        <p:spPr>
          <a:xfrm>
            <a:off x="6445065" y="2081657"/>
            <a:ext cx="2448272" cy="369332"/>
          </a:xfrm>
          <a:prstGeom prst="rect">
            <a:avLst/>
          </a:prstGeom>
          <a:solidFill>
            <a:schemeClr val="accent1">
              <a:lumMod val="60000"/>
              <a:lumOff val="40000"/>
            </a:schemeClr>
          </a:solidFill>
        </p:spPr>
        <p:txBody>
          <a:bodyPr wrap="square" rtlCol="0">
            <a:spAutoFit/>
          </a:bodyPr>
          <a:lstStyle/>
          <a:p>
            <a:pPr algn="ctr"/>
            <a:r>
              <a:rPr lang="de-CH" dirty="0" smtClean="0"/>
              <a:t>Bilanz</a:t>
            </a:r>
            <a:endParaRPr lang="de-CH" dirty="0"/>
          </a:p>
        </p:txBody>
      </p:sp>
      <p:pic>
        <p:nvPicPr>
          <p:cNvPr id="11" name="Picture 1" descr="C:\Dokumente und Einstellungen\moe\Lokale Einstellungen\Temporary Internet Files\Content.IE5\L9NCYVYN\MC900217466[1].wmf"/>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395536" y="3140968"/>
            <a:ext cx="665066" cy="655960"/>
          </a:xfrm>
          <a:prstGeom prst="rect">
            <a:avLst/>
          </a:prstGeom>
          <a:noFill/>
        </p:spPr>
      </p:pic>
      <p:pic>
        <p:nvPicPr>
          <p:cNvPr id="12" name="Picture 4" descr="C:\Dokumente und Einstellungen\moe\Lokale Einstellungen\Temporary Internet Files\Content.IE5\FMMH1MTI\MC900286869[1].wmf"/>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1475656" y="3356992"/>
            <a:ext cx="720080" cy="519855"/>
          </a:xfrm>
          <a:prstGeom prst="rect">
            <a:avLst/>
          </a:prstGeom>
          <a:noFill/>
        </p:spPr>
      </p:pic>
      <p:pic>
        <p:nvPicPr>
          <p:cNvPr id="2054" name="Picture 6" descr="C:\Users\moe\AppData\Local\Microsoft\Windows\Temporary Internet Files\Content.IE5\CXL58WID\MP900444397[1].jpg"/>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2987824" y="2774227"/>
            <a:ext cx="1183278" cy="792112"/>
          </a:xfrm>
          <a:prstGeom prst="rect">
            <a:avLst/>
          </a:prstGeom>
          <a:noFill/>
        </p:spPr>
      </p:pic>
      <p:cxnSp>
        <p:nvCxnSpPr>
          <p:cNvPr id="21" name="Gerade Verbindung 20"/>
          <p:cNvCxnSpPr/>
          <p:nvPr/>
        </p:nvCxnSpPr>
        <p:spPr>
          <a:xfrm>
            <a:off x="7596336" y="3645024"/>
            <a:ext cx="0" cy="208823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a:off x="6876256" y="3933056"/>
            <a:ext cx="13681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215516" y="2061891"/>
            <a:ext cx="2304256" cy="369332"/>
          </a:xfrm>
          <a:prstGeom prst="rect">
            <a:avLst/>
          </a:prstGeom>
          <a:solidFill>
            <a:schemeClr val="tx2">
              <a:lumMod val="20000"/>
              <a:lumOff val="80000"/>
            </a:schemeClr>
          </a:solidFill>
        </p:spPr>
        <p:txBody>
          <a:bodyPr wrap="square" rtlCol="0">
            <a:spAutoFit/>
          </a:bodyPr>
          <a:lstStyle/>
          <a:p>
            <a:r>
              <a:rPr lang="de-CH" dirty="0" smtClean="0"/>
              <a:t>Erfolgsrechnung</a:t>
            </a:r>
            <a:endParaRPr lang="de-CH" dirty="0"/>
          </a:p>
        </p:txBody>
      </p:sp>
      <p:cxnSp>
        <p:nvCxnSpPr>
          <p:cNvPr id="26" name="Gerade Verbindung 25"/>
          <p:cNvCxnSpPr/>
          <p:nvPr/>
        </p:nvCxnSpPr>
        <p:spPr>
          <a:xfrm>
            <a:off x="1259632" y="3356992"/>
            <a:ext cx="0" cy="21602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323528" y="3933056"/>
            <a:ext cx="208823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a:off x="4355976" y="3140968"/>
            <a:ext cx="0" cy="266429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3059832" y="2061891"/>
            <a:ext cx="2376264" cy="369332"/>
          </a:xfrm>
          <a:prstGeom prst="rect">
            <a:avLst/>
          </a:prstGeom>
          <a:solidFill>
            <a:schemeClr val="tx2">
              <a:lumMod val="20000"/>
              <a:lumOff val="80000"/>
            </a:schemeClr>
          </a:solidFill>
        </p:spPr>
        <p:txBody>
          <a:bodyPr wrap="square" rtlCol="0">
            <a:spAutoFit/>
          </a:bodyPr>
          <a:lstStyle/>
          <a:p>
            <a:r>
              <a:rPr lang="de-CH" dirty="0" smtClean="0"/>
              <a:t>Investitionsrechnung</a:t>
            </a:r>
            <a:endParaRPr lang="de-CH" dirty="0"/>
          </a:p>
        </p:txBody>
      </p:sp>
      <p:pic>
        <p:nvPicPr>
          <p:cNvPr id="2063" name="Picture 15" descr="C:\Program Files (x86)\Microsoft Office\MEDIA\CAGCAT10\j0090386.wmf"/>
          <p:cNvPicPr>
            <a:picLocks noChangeAspect="1" noChangeArrowheads="1"/>
          </p:cNvPicPr>
          <p:nvPr/>
        </p:nvPicPr>
        <p:blipFill>
          <a:blip r:embed="rId7" cstate="print">
            <a:duotone>
              <a:prstClr val="black"/>
              <a:schemeClr val="accent1">
                <a:tint val="45000"/>
                <a:satMod val="400000"/>
              </a:schemeClr>
            </a:duotone>
          </a:blip>
          <a:srcRect/>
          <a:stretch>
            <a:fillRect/>
          </a:stretch>
        </p:blipFill>
        <p:spPr bwMode="auto">
          <a:xfrm>
            <a:off x="4425730" y="2727097"/>
            <a:ext cx="1152129" cy="821646"/>
          </a:xfrm>
          <a:prstGeom prst="rect">
            <a:avLst/>
          </a:prstGeom>
          <a:noFill/>
        </p:spPr>
      </p:pic>
      <p:pic>
        <p:nvPicPr>
          <p:cNvPr id="2062" name="Picture 14" descr="C:\Users\moe\AppData\Local\Microsoft\Windows\Temporary Internet Files\Content.IE5\BFW3IPQF\MC900282392[1].wmf"/>
          <p:cNvPicPr>
            <a:picLocks noChangeAspect="1" noChangeArrowheads="1"/>
          </p:cNvPicPr>
          <p:nvPr/>
        </p:nvPicPr>
        <p:blipFill>
          <a:blip r:embed="rId8" cstate="print">
            <a:duotone>
              <a:prstClr val="black"/>
              <a:schemeClr val="accent1">
                <a:tint val="45000"/>
                <a:satMod val="400000"/>
              </a:schemeClr>
            </a:duotone>
          </a:blip>
          <a:srcRect/>
          <a:stretch>
            <a:fillRect/>
          </a:stretch>
        </p:blipFill>
        <p:spPr bwMode="auto">
          <a:xfrm>
            <a:off x="4716016" y="3109231"/>
            <a:ext cx="891782" cy="820404"/>
          </a:xfrm>
          <a:prstGeom prst="rect">
            <a:avLst/>
          </a:prstGeom>
          <a:noFill/>
        </p:spPr>
      </p:pic>
      <p:cxnSp>
        <p:nvCxnSpPr>
          <p:cNvPr id="39" name="Gerade Verbindung 38"/>
          <p:cNvCxnSpPr/>
          <p:nvPr/>
        </p:nvCxnSpPr>
        <p:spPr>
          <a:xfrm>
            <a:off x="2987824" y="3933056"/>
            <a:ext cx="25202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Fußzeilenplatzhalter 4"/>
          <p:cNvSpPr>
            <a:spLocks noGrp="1"/>
          </p:cNvSpPr>
          <p:nvPr>
            <p:ph type="ftr" sz="quarter" idx="12"/>
          </p:nvPr>
        </p:nvSpPr>
        <p:spPr>
          <a:xfrm>
            <a:off x="3124200" y="6356350"/>
            <a:ext cx="2895600" cy="365125"/>
          </a:xfrm>
        </p:spPr>
        <p:txBody>
          <a:bodyPr/>
          <a:lstStyle/>
          <a:p>
            <a:r>
              <a:rPr lang="de-CH" dirty="0" smtClean="0"/>
              <a:t>© Branche Öffentliche Verwaltung/ Administration </a:t>
            </a:r>
            <a:r>
              <a:rPr lang="de-CH" dirty="0" err="1" smtClean="0"/>
              <a:t>publique</a:t>
            </a:r>
            <a:r>
              <a:rPr lang="de-CH" dirty="0" smtClean="0"/>
              <a:t>/ </a:t>
            </a:r>
            <a:r>
              <a:rPr lang="de-CH" dirty="0" err="1" smtClean="0"/>
              <a:t>Amministrazione</a:t>
            </a:r>
            <a:r>
              <a:rPr lang="de-CH" dirty="0" smtClean="0"/>
              <a:t> </a:t>
            </a:r>
            <a:r>
              <a:rPr lang="de-CH" dirty="0" err="1" smtClean="0"/>
              <a:t>pubblica</a:t>
            </a:r>
            <a:endParaRPr lang="de-CH" dirty="0"/>
          </a:p>
        </p:txBody>
      </p:sp>
      <p:sp>
        <p:nvSpPr>
          <p:cNvPr id="19" name="Foliennummernplatzhalter 3"/>
          <p:cNvSpPr>
            <a:spLocks noGrp="1"/>
          </p:cNvSpPr>
          <p:nvPr>
            <p:ph type="sldNum" sz="quarter" idx="11"/>
          </p:nvPr>
        </p:nvSpPr>
        <p:spPr>
          <a:xfrm>
            <a:off x="6553200" y="6356350"/>
            <a:ext cx="2133600" cy="365125"/>
          </a:xfrm>
        </p:spPr>
        <p:txBody>
          <a:bodyPr/>
          <a:lstStyle/>
          <a:p>
            <a:fld id="{87674F0A-37BA-4CE3-B1FD-DE57A7E2F2C6}" type="slidenum">
              <a:rPr lang="de-CH" smtClean="0"/>
              <a:pPr/>
              <a:t>9</a:t>
            </a:fld>
            <a:endParaRPr lang="de-CH" dirty="0"/>
          </a:p>
        </p:txBody>
      </p:sp>
    </p:spTree>
    <p:extLst>
      <p:ext uri="{BB962C8B-B14F-4D97-AF65-F5344CB8AC3E}">
        <p14:creationId xmlns:p14="http://schemas.microsoft.com/office/powerpoint/2010/main" val="3256970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1411E25A99DA24BB3E9476FEC3D7572" ma:contentTypeVersion="0" ma:contentTypeDescription="Ein neues Dokument erstellen." ma:contentTypeScope="" ma:versionID="b57719e60849cb2503bce0210e3718ab">
  <xsd:schema xmlns:xsd="http://www.w3.org/2001/XMLSchema" xmlns:p="http://schemas.microsoft.com/office/2006/metadata/properties" targetNamespace="http://schemas.microsoft.com/office/2006/metadata/properties" ma:root="true" ma:fieldsID="246f02dd96380beb4f7cdcce14d77f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B581FD-E0AE-4C41-B100-1BAED8BE2B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1773F09-86C6-49DA-9C6F-61D5E2D33B21}">
  <ds:schemaRefs>
    <ds:schemaRef ds:uri="http://purl.org/dc/term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842F1BD6-CDB8-4528-A967-5215E31117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Vorlage Präsentation</Template>
  <TotalTime>0</TotalTime>
  <Words>2170</Words>
  <Application>Microsoft Office PowerPoint</Application>
  <PresentationFormat>Bildschirmpräsentation (4:3)</PresentationFormat>
  <Paragraphs>689</Paragraphs>
  <Slides>46</Slides>
  <Notes>21</Notes>
  <HiddenSlides>0</HiddenSlides>
  <MMClips>0</MMClips>
  <ScaleCrop>false</ScaleCrop>
  <HeadingPairs>
    <vt:vector size="6" baseType="variant">
      <vt:variant>
        <vt:lpstr>Design</vt:lpstr>
      </vt:variant>
      <vt:variant>
        <vt:i4>3</vt:i4>
      </vt:variant>
      <vt:variant>
        <vt:lpstr>Eingebettete OLE-Server</vt:lpstr>
      </vt:variant>
      <vt:variant>
        <vt:i4>1</vt:i4>
      </vt:variant>
      <vt:variant>
        <vt:lpstr>Folientitel</vt:lpstr>
      </vt:variant>
      <vt:variant>
        <vt:i4>46</vt:i4>
      </vt:variant>
    </vt:vector>
  </HeadingPairs>
  <TitlesOfParts>
    <vt:vector size="50" baseType="lpstr">
      <vt:lpstr>Vorlage Präsentation</vt:lpstr>
      <vt:lpstr>1_Benutzerdefiniertes Design</vt:lpstr>
      <vt:lpstr>Benutzerdefiniertes Design</vt:lpstr>
      <vt:lpstr>Microsoft Word 97 - 2003 Document</vt:lpstr>
      <vt:lpstr>Modul G-08/1a Finanzen</vt:lpstr>
      <vt:lpstr>Zielsetzung</vt:lpstr>
      <vt:lpstr>Ablauf 1/2</vt:lpstr>
      <vt:lpstr>Ablauf 2/2</vt:lpstr>
      <vt:lpstr>Aufbau privates Rechnungswesen</vt:lpstr>
      <vt:lpstr>Gliederung der Bilanz</vt:lpstr>
      <vt:lpstr>Die Erfolgsrechnung</vt:lpstr>
      <vt:lpstr>PowerPoint-Präsentation</vt:lpstr>
      <vt:lpstr> Aufbau Öffentliches Rechnungsmodell</vt:lpstr>
      <vt:lpstr>Rechtliche Grundlagen</vt:lpstr>
      <vt:lpstr>Rechtsgrundlagen</vt:lpstr>
      <vt:lpstr>Haushaltsgrundsätze</vt:lpstr>
      <vt:lpstr>Grundsätze Rechnungslegung</vt:lpstr>
      <vt:lpstr>HRM2 – Aufbau/Anforderungen</vt:lpstr>
      <vt:lpstr>Erfolgsrechnung</vt:lpstr>
      <vt:lpstr>Investitionsrechnung</vt:lpstr>
      <vt:lpstr>Gruppenarbeit – Auftragserteilung</vt:lpstr>
      <vt:lpstr>Gliederung der Rechnung</vt:lpstr>
      <vt:lpstr>HRM2 Kontenplan: ER Artengliederung</vt:lpstr>
      <vt:lpstr>HRM2 Kontenplan: ER Artengliederung </vt:lpstr>
      <vt:lpstr>PowerPoint-Präsentation</vt:lpstr>
      <vt:lpstr>Gliederung der Kontierung Kontonummer 1506.3100.00</vt:lpstr>
      <vt:lpstr>HRM2 Kontenplan: IR Artengliederung </vt:lpstr>
      <vt:lpstr>HRM2 Kontenplan: IR Artengliederung </vt:lpstr>
      <vt:lpstr>PowerPoint-Präsentation</vt:lpstr>
      <vt:lpstr>Kontenplan HRM2: Bilanz (Sachgruppen)</vt:lpstr>
      <vt:lpstr> Aktiven</vt:lpstr>
      <vt:lpstr>Passiven</vt:lpstr>
      <vt:lpstr>Spezialfinanzierungen (SF)</vt:lpstr>
      <vt:lpstr>PowerPoint-Präsentation</vt:lpstr>
      <vt:lpstr>Plenumsarbeit</vt:lpstr>
      <vt:lpstr>Investitionsbegriff</vt:lpstr>
      <vt:lpstr>Anlagekategorien/Abschreibungsdauern (Auszug)</vt:lpstr>
      <vt:lpstr>Aktivierungsgrenze</vt:lpstr>
      <vt:lpstr>Kreditarten</vt:lpstr>
      <vt:lpstr>Kontenplan HRM2</vt:lpstr>
      <vt:lpstr>Wichtiges Führungsinstrument</vt:lpstr>
      <vt:lpstr>Budgetzahlen</vt:lpstr>
      <vt:lpstr>Kreditbewilligung (§ 19 FiV)</vt:lpstr>
      <vt:lpstr>Budget Aufbau / Inhalt 1/2</vt:lpstr>
      <vt:lpstr>Budget Aufbau / Inhalt 2/2</vt:lpstr>
      <vt:lpstr>Ergebnis</vt:lpstr>
      <vt:lpstr>3-stufige Erfolgsrechnung </vt:lpstr>
      <vt:lpstr>Finanzierungsausweis</vt:lpstr>
      <vt:lpstr>Zeitlicher Ablauf des Budgetprozesses</vt:lpstr>
      <vt:lpstr>Ziel erreicht?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üK 1</dc:title>
  <dc:creator>moe;richard.schraner@fislisbach.ch</dc:creator>
  <cp:lastModifiedBy>Richard Schraner</cp:lastModifiedBy>
  <cp:revision>1457</cp:revision>
  <cp:lastPrinted>2014-06-24T11:41:50Z</cp:lastPrinted>
  <dcterms:created xsi:type="dcterms:W3CDTF">2011-08-03T10:23:25Z</dcterms:created>
  <dcterms:modified xsi:type="dcterms:W3CDTF">2014-06-24T12:08:30Z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0x010100B1411E25A99DA24BB3E9476FEC3D7572</vt:lpwstr>
  </property>
</Properties>
</file>