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theme/themeOverride1.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672" r:id="rId5"/>
    <p:sldMasterId id="2147483660" r:id="rId6"/>
  </p:sldMasterIdLst>
  <p:notesMasterIdLst>
    <p:notesMasterId r:id="rId63"/>
  </p:notesMasterIdLst>
  <p:handoutMasterIdLst>
    <p:handoutMasterId r:id="rId64"/>
  </p:handoutMasterIdLst>
  <p:sldIdLst>
    <p:sldId id="256" r:id="rId7"/>
    <p:sldId id="258" r:id="rId8"/>
    <p:sldId id="263" r:id="rId9"/>
    <p:sldId id="264" r:id="rId10"/>
    <p:sldId id="331" r:id="rId11"/>
    <p:sldId id="262" r:id="rId12"/>
    <p:sldId id="383" r:id="rId13"/>
    <p:sldId id="300" r:id="rId14"/>
    <p:sldId id="332" r:id="rId15"/>
    <p:sldId id="333" r:id="rId16"/>
    <p:sldId id="334" r:id="rId17"/>
    <p:sldId id="335" r:id="rId18"/>
    <p:sldId id="338" r:id="rId19"/>
    <p:sldId id="336" r:id="rId20"/>
    <p:sldId id="337"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7" r:id="rId38"/>
    <p:sldId id="361" r:id="rId39"/>
    <p:sldId id="355" r:id="rId40"/>
    <p:sldId id="356" r:id="rId41"/>
    <p:sldId id="359" r:id="rId42"/>
    <p:sldId id="360" r:id="rId43"/>
    <p:sldId id="362" r:id="rId44"/>
    <p:sldId id="358" r:id="rId45"/>
    <p:sldId id="363" r:id="rId46"/>
    <p:sldId id="364" r:id="rId47"/>
    <p:sldId id="365" r:id="rId48"/>
    <p:sldId id="366" r:id="rId49"/>
    <p:sldId id="368" r:id="rId50"/>
    <p:sldId id="369" r:id="rId51"/>
    <p:sldId id="370" r:id="rId52"/>
    <p:sldId id="367" r:id="rId53"/>
    <p:sldId id="371" r:id="rId54"/>
    <p:sldId id="376" r:id="rId55"/>
    <p:sldId id="377" r:id="rId56"/>
    <p:sldId id="378" r:id="rId57"/>
    <p:sldId id="379" r:id="rId58"/>
    <p:sldId id="380" r:id="rId59"/>
    <p:sldId id="381" r:id="rId60"/>
    <p:sldId id="382" r:id="rId61"/>
    <p:sldId id="297" r:id="rId62"/>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5" autoAdjust="0"/>
    <p:restoredTop sz="80466" autoAdjust="0"/>
  </p:normalViewPr>
  <p:slideViewPr>
    <p:cSldViewPr>
      <p:cViewPr>
        <p:scale>
          <a:sx n="66" d="100"/>
          <a:sy n="66" d="100"/>
        </p:scale>
        <p:origin x="-3054" y="-9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2A8A09-453A-453B-91CE-F5CF214B4C50}" type="doc">
      <dgm:prSet loTypeId="urn:microsoft.com/office/officeart/2005/8/layout/pyramid2" loCatId="pyramid" qsTypeId="urn:microsoft.com/office/officeart/2005/8/quickstyle/simple1" qsCatId="simple" csTypeId="urn:microsoft.com/office/officeart/2005/8/colors/accent1_2" csCatId="accent1" phldr="1"/>
      <dgm:spPr/>
    </dgm:pt>
    <dgm:pt modelId="{88F98B9D-E600-449B-BD4E-BFA31F29730D}">
      <dgm:prSet phldrT="[Text]"/>
      <dgm:spPr/>
      <dgm:t>
        <a:bodyPr/>
        <a:lstStyle/>
        <a:p>
          <a:r>
            <a:rPr lang="de-CH" dirty="0" smtClean="0"/>
            <a:t>Verordnung</a:t>
          </a:r>
          <a:endParaRPr lang="de-CH" dirty="0"/>
        </a:p>
      </dgm:t>
    </dgm:pt>
    <dgm:pt modelId="{C2952A18-EFCD-4A28-BAC1-AE96981372B2}" type="parTrans" cxnId="{9D648620-1528-4212-A1A0-967D29F42C4B}">
      <dgm:prSet/>
      <dgm:spPr/>
      <dgm:t>
        <a:bodyPr/>
        <a:lstStyle/>
        <a:p>
          <a:endParaRPr lang="de-CH"/>
        </a:p>
      </dgm:t>
    </dgm:pt>
    <dgm:pt modelId="{A43617C6-7514-48D5-AFA9-B9AF064AF4DD}" type="sibTrans" cxnId="{9D648620-1528-4212-A1A0-967D29F42C4B}">
      <dgm:prSet/>
      <dgm:spPr/>
      <dgm:t>
        <a:bodyPr/>
        <a:lstStyle/>
        <a:p>
          <a:endParaRPr lang="de-CH"/>
        </a:p>
      </dgm:t>
    </dgm:pt>
    <dgm:pt modelId="{BC39EA5C-ED2A-4E56-96A3-0718D4B9ADF8}">
      <dgm:prSet phldrT="[Text]"/>
      <dgm:spPr/>
      <dgm:t>
        <a:bodyPr/>
        <a:lstStyle/>
        <a:p>
          <a:r>
            <a:rPr lang="de-CH" dirty="0" smtClean="0"/>
            <a:t>Gesetz</a:t>
          </a:r>
          <a:endParaRPr lang="de-CH" dirty="0"/>
        </a:p>
      </dgm:t>
    </dgm:pt>
    <dgm:pt modelId="{93FB32AD-24CD-4BC3-9136-1C8434A8F15A}" type="parTrans" cxnId="{1A343FBD-0D63-4F07-9857-E6B31746465F}">
      <dgm:prSet/>
      <dgm:spPr/>
      <dgm:t>
        <a:bodyPr/>
        <a:lstStyle/>
        <a:p>
          <a:endParaRPr lang="de-CH"/>
        </a:p>
      </dgm:t>
    </dgm:pt>
    <dgm:pt modelId="{D71581D6-E567-478F-802B-F5A818668ACA}" type="sibTrans" cxnId="{1A343FBD-0D63-4F07-9857-E6B31746465F}">
      <dgm:prSet/>
      <dgm:spPr/>
      <dgm:t>
        <a:bodyPr/>
        <a:lstStyle/>
        <a:p>
          <a:endParaRPr lang="de-CH"/>
        </a:p>
      </dgm:t>
    </dgm:pt>
    <dgm:pt modelId="{595FE64B-8FAA-4FA6-B295-4227690DFDD7}">
      <dgm:prSet phldrT="[Text]"/>
      <dgm:spPr/>
      <dgm:t>
        <a:bodyPr/>
        <a:lstStyle/>
        <a:p>
          <a:r>
            <a:rPr lang="de-CH" dirty="0" smtClean="0"/>
            <a:t>Verfassung</a:t>
          </a:r>
          <a:endParaRPr lang="de-CH" dirty="0"/>
        </a:p>
      </dgm:t>
    </dgm:pt>
    <dgm:pt modelId="{597397A3-483A-43B5-9A10-BFCA2F7747F7}" type="parTrans" cxnId="{7D116680-5D37-41AB-A48F-A29596EADE2B}">
      <dgm:prSet/>
      <dgm:spPr/>
      <dgm:t>
        <a:bodyPr/>
        <a:lstStyle/>
        <a:p>
          <a:endParaRPr lang="de-CH"/>
        </a:p>
      </dgm:t>
    </dgm:pt>
    <dgm:pt modelId="{79DB65A4-CB2F-44FA-AB42-0B62040CB376}" type="sibTrans" cxnId="{7D116680-5D37-41AB-A48F-A29596EADE2B}">
      <dgm:prSet/>
      <dgm:spPr/>
      <dgm:t>
        <a:bodyPr/>
        <a:lstStyle/>
        <a:p>
          <a:endParaRPr lang="de-CH"/>
        </a:p>
      </dgm:t>
    </dgm:pt>
    <dgm:pt modelId="{25583902-20CB-4D88-B6CF-DECC749F0427}" type="pres">
      <dgm:prSet presAssocID="{A52A8A09-453A-453B-91CE-F5CF214B4C50}" presName="compositeShape" presStyleCnt="0">
        <dgm:presLayoutVars>
          <dgm:dir/>
          <dgm:resizeHandles/>
        </dgm:presLayoutVars>
      </dgm:prSet>
      <dgm:spPr/>
    </dgm:pt>
    <dgm:pt modelId="{7CAFBD00-5F2B-48DA-860D-8B898E511C65}" type="pres">
      <dgm:prSet presAssocID="{A52A8A09-453A-453B-91CE-F5CF214B4C50}" presName="pyramid" presStyleLbl="node1" presStyleIdx="0" presStyleCnt="1"/>
      <dgm:spPr/>
    </dgm:pt>
    <dgm:pt modelId="{30855A63-332B-403E-8C13-CCEED07EF78B}" type="pres">
      <dgm:prSet presAssocID="{A52A8A09-453A-453B-91CE-F5CF214B4C50}" presName="theList" presStyleCnt="0"/>
      <dgm:spPr/>
    </dgm:pt>
    <dgm:pt modelId="{1221B20B-46F6-450F-B2A8-A6E9FD9AA114}" type="pres">
      <dgm:prSet presAssocID="{88F98B9D-E600-449B-BD4E-BFA31F29730D}" presName="aNode" presStyleLbl="fgAcc1" presStyleIdx="0" presStyleCnt="3">
        <dgm:presLayoutVars>
          <dgm:bulletEnabled val="1"/>
        </dgm:presLayoutVars>
      </dgm:prSet>
      <dgm:spPr/>
      <dgm:t>
        <a:bodyPr/>
        <a:lstStyle/>
        <a:p>
          <a:endParaRPr lang="de-CH"/>
        </a:p>
      </dgm:t>
    </dgm:pt>
    <dgm:pt modelId="{65AA7DDA-602D-45BC-8D56-237721E0DC92}" type="pres">
      <dgm:prSet presAssocID="{88F98B9D-E600-449B-BD4E-BFA31F29730D}" presName="aSpace" presStyleCnt="0"/>
      <dgm:spPr/>
    </dgm:pt>
    <dgm:pt modelId="{A8D1C9FE-FB8F-4613-BFDB-AC46BCC675F9}" type="pres">
      <dgm:prSet presAssocID="{BC39EA5C-ED2A-4E56-96A3-0718D4B9ADF8}" presName="aNode" presStyleLbl="fgAcc1" presStyleIdx="1" presStyleCnt="3">
        <dgm:presLayoutVars>
          <dgm:bulletEnabled val="1"/>
        </dgm:presLayoutVars>
      </dgm:prSet>
      <dgm:spPr/>
      <dgm:t>
        <a:bodyPr/>
        <a:lstStyle/>
        <a:p>
          <a:endParaRPr lang="de-CH"/>
        </a:p>
      </dgm:t>
    </dgm:pt>
    <dgm:pt modelId="{12EBA749-686E-41B6-99AB-C5200659A584}" type="pres">
      <dgm:prSet presAssocID="{BC39EA5C-ED2A-4E56-96A3-0718D4B9ADF8}" presName="aSpace" presStyleCnt="0"/>
      <dgm:spPr/>
    </dgm:pt>
    <dgm:pt modelId="{56EBA93B-8908-4C4D-99AC-2DD636336339}" type="pres">
      <dgm:prSet presAssocID="{595FE64B-8FAA-4FA6-B295-4227690DFDD7}" presName="aNode" presStyleLbl="fgAcc1" presStyleIdx="2" presStyleCnt="3">
        <dgm:presLayoutVars>
          <dgm:bulletEnabled val="1"/>
        </dgm:presLayoutVars>
      </dgm:prSet>
      <dgm:spPr/>
      <dgm:t>
        <a:bodyPr/>
        <a:lstStyle/>
        <a:p>
          <a:endParaRPr lang="de-CH"/>
        </a:p>
      </dgm:t>
    </dgm:pt>
    <dgm:pt modelId="{9D898EEB-F7D2-4DAB-AC60-CBA85FBDC000}" type="pres">
      <dgm:prSet presAssocID="{595FE64B-8FAA-4FA6-B295-4227690DFDD7}" presName="aSpace" presStyleCnt="0"/>
      <dgm:spPr/>
    </dgm:pt>
  </dgm:ptLst>
  <dgm:cxnLst>
    <dgm:cxn modelId="{FB426464-8233-424F-B9AC-D6C8BB80F49E}" type="presOf" srcId="{595FE64B-8FAA-4FA6-B295-4227690DFDD7}" destId="{56EBA93B-8908-4C4D-99AC-2DD636336339}" srcOrd="0" destOrd="0" presId="urn:microsoft.com/office/officeart/2005/8/layout/pyramid2"/>
    <dgm:cxn modelId="{1A343FBD-0D63-4F07-9857-E6B31746465F}" srcId="{A52A8A09-453A-453B-91CE-F5CF214B4C50}" destId="{BC39EA5C-ED2A-4E56-96A3-0718D4B9ADF8}" srcOrd="1" destOrd="0" parTransId="{93FB32AD-24CD-4BC3-9136-1C8434A8F15A}" sibTransId="{D71581D6-E567-478F-802B-F5A818668ACA}"/>
    <dgm:cxn modelId="{9D648620-1528-4212-A1A0-967D29F42C4B}" srcId="{A52A8A09-453A-453B-91CE-F5CF214B4C50}" destId="{88F98B9D-E600-449B-BD4E-BFA31F29730D}" srcOrd="0" destOrd="0" parTransId="{C2952A18-EFCD-4A28-BAC1-AE96981372B2}" sibTransId="{A43617C6-7514-48D5-AFA9-B9AF064AF4DD}"/>
    <dgm:cxn modelId="{7D116680-5D37-41AB-A48F-A29596EADE2B}" srcId="{A52A8A09-453A-453B-91CE-F5CF214B4C50}" destId="{595FE64B-8FAA-4FA6-B295-4227690DFDD7}" srcOrd="2" destOrd="0" parTransId="{597397A3-483A-43B5-9A10-BFCA2F7747F7}" sibTransId="{79DB65A4-CB2F-44FA-AB42-0B62040CB376}"/>
    <dgm:cxn modelId="{47B38D8A-7E16-4D5E-895C-5576F6F6FCA6}" type="presOf" srcId="{88F98B9D-E600-449B-BD4E-BFA31F29730D}" destId="{1221B20B-46F6-450F-B2A8-A6E9FD9AA114}" srcOrd="0" destOrd="0" presId="urn:microsoft.com/office/officeart/2005/8/layout/pyramid2"/>
    <dgm:cxn modelId="{41ED9956-BF1E-42D8-BD1C-6089542E7CEE}" type="presOf" srcId="{A52A8A09-453A-453B-91CE-F5CF214B4C50}" destId="{25583902-20CB-4D88-B6CF-DECC749F0427}" srcOrd="0" destOrd="0" presId="urn:microsoft.com/office/officeart/2005/8/layout/pyramid2"/>
    <dgm:cxn modelId="{16D75BE9-8C6B-4DFA-99D1-C445B70DAC3C}" type="presOf" srcId="{BC39EA5C-ED2A-4E56-96A3-0718D4B9ADF8}" destId="{A8D1C9FE-FB8F-4613-BFDB-AC46BCC675F9}" srcOrd="0" destOrd="0" presId="urn:microsoft.com/office/officeart/2005/8/layout/pyramid2"/>
    <dgm:cxn modelId="{1AD1880C-34BE-449A-ACA7-0038D865FD72}" type="presParOf" srcId="{25583902-20CB-4D88-B6CF-DECC749F0427}" destId="{7CAFBD00-5F2B-48DA-860D-8B898E511C65}" srcOrd="0" destOrd="0" presId="urn:microsoft.com/office/officeart/2005/8/layout/pyramid2"/>
    <dgm:cxn modelId="{51DBD822-650A-4358-82A3-91CD129B8FE9}" type="presParOf" srcId="{25583902-20CB-4D88-B6CF-DECC749F0427}" destId="{30855A63-332B-403E-8C13-CCEED07EF78B}" srcOrd="1" destOrd="0" presId="urn:microsoft.com/office/officeart/2005/8/layout/pyramid2"/>
    <dgm:cxn modelId="{CD24FA6F-346B-4BBE-BDB9-CCC0E7CA9A1E}" type="presParOf" srcId="{30855A63-332B-403E-8C13-CCEED07EF78B}" destId="{1221B20B-46F6-450F-B2A8-A6E9FD9AA114}" srcOrd="0" destOrd="0" presId="urn:microsoft.com/office/officeart/2005/8/layout/pyramid2"/>
    <dgm:cxn modelId="{5C9DAEE1-770D-4A00-A7F8-84BA62C1CFEF}" type="presParOf" srcId="{30855A63-332B-403E-8C13-CCEED07EF78B}" destId="{65AA7DDA-602D-45BC-8D56-237721E0DC92}" srcOrd="1" destOrd="0" presId="urn:microsoft.com/office/officeart/2005/8/layout/pyramid2"/>
    <dgm:cxn modelId="{7B36031A-6B6B-4960-82F0-D5104B1D3C3F}" type="presParOf" srcId="{30855A63-332B-403E-8C13-CCEED07EF78B}" destId="{A8D1C9FE-FB8F-4613-BFDB-AC46BCC675F9}" srcOrd="2" destOrd="0" presId="urn:microsoft.com/office/officeart/2005/8/layout/pyramid2"/>
    <dgm:cxn modelId="{09B85BFE-161B-48D8-87CF-9D0875F10F30}" type="presParOf" srcId="{30855A63-332B-403E-8C13-CCEED07EF78B}" destId="{12EBA749-686E-41B6-99AB-C5200659A584}" srcOrd="3" destOrd="0" presId="urn:microsoft.com/office/officeart/2005/8/layout/pyramid2"/>
    <dgm:cxn modelId="{10459541-06C5-40C2-B445-51ED6B002313}" type="presParOf" srcId="{30855A63-332B-403E-8C13-CCEED07EF78B}" destId="{56EBA93B-8908-4C4D-99AC-2DD636336339}" srcOrd="4" destOrd="0" presId="urn:microsoft.com/office/officeart/2005/8/layout/pyramid2"/>
    <dgm:cxn modelId="{E4FC80DA-254B-4A64-B6D7-60E22776641B}" type="presParOf" srcId="{30855A63-332B-403E-8C13-CCEED07EF78B}" destId="{9D898EEB-F7D2-4DAB-AC60-CBA85FBDC000}"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0E2954-2736-41A0-94EA-CC6734031EB6}" type="doc">
      <dgm:prSet loTypeId="urn:microsoft.com/office/officeart/2009/3/layout/BlockDescendingList" loCatId="list" qsTypeId="urn:microsoft.com/office/officeart/2005/8/quickstyle/simple1" qsCatId="simple" csTypeId="urn:microsoft.com/office/officeart/2005/8/colors/accent1_2" csCatId="accent1" phldr="1"/>
      <dgm:spPr/>
      <dgm:t>
        <a:bodyPr/>
        <a:lstStyle/>
        <a:p>
          <a:endParaRPr lang="de-CH"/>
        </a:p>
      </dgm:t>
    </dgm:pt>
    <dgm:pt modelId="{AC0298A0-931B-4E21-BB40-9BE14B821FAD}">
      <dgm:prSet phldrT="[Text]"/>
      <dgm:spPr/>
      <dgm:t>
        <a:bodyPr/>
        <a:lstStyle/>
        <a:p>
          <a:r>
            <a:rPr lang="de-CH" dirty="0" smtClean="0"/>
            <a:t>Bund</a:t>
          </a:r>
          <a:endParaRPr lang="de-CH" dirty="0"/>
        </a:p>
      </dgm:t>
    </dgm:pt>
    <dgm:pt modelId="{E689A846-7E38-4436-8541-E258B56F672E}" type="parTrans" cxnId="{A432FB58-ED26-485B-BCD0-4567FA417870}">
      <dgm:prSet/>
      <dgm:spPr/>
      <dgm:t>
        <a:bodyPr/>
        <a:lstStyle/>
        <a:p>
          <a:endParaRPr lang="de-CH"/>
        </a:p>
      </dgm:t>
    </dgm:pt>
    <dgm:pt modelId="{861FF60B-612E-4E00-AD89-AECB14AD7411}" type="sibTrans" cxnId="{A432FB58-ED26-485B-BCD0-4567FA417870}">
      <dgm:prSet/>
      <dgm:spPr/>
      <dgm:t>
        <a:bodyPr/>
        <a:lstStyle/>
        <a:p>
          <a:endParaRPr lang="de-CH"/>
        </a:p>
      </dgm:t>
    </dgm:pt>
    <dgm:pt modelId="{9CE47718-B954-46F2-A539-9C166307BE7D}">
      <dgm:prSet phldrT="[Text]"/>
      <dgm:spPr/>
      <dgm:t>
        <a:bodyPr/>
        <a:lstStyle/>
        <a:p>
          <a:r>
            <a:rPr lang="de-CH" dirty="0" smtClean="0"/>
            <a:t>Bundes-verfassung</a:t>
          </a:r>
        </a:p>
        <a:p>
          <a:endParaRPr lang="de-CH" dirty="0"/>
        </a:p>
      </dgm:t>
    </dgm:pt>
    <dgm:pt modelId="{9BA75AE7-9F16-4E92-AD14-C90C3EF81EC6}" type="parTrans" cxnId="{7C05B79E-379A-46FC-A8D0-CC67E67B8CE3}">
      <dgm:prSet/>
      <dgm:spPr/>
      <dgm:t>
        <a:bodyPr/>
        <a:lstStyle/>
        <a:p>
          <a:endParaRPr lang="de-CH"/>
        </a:p>
      </dgm:t>
    </dgm:pt>
    <dgm:pt modelId="{A653C652-6A5B-43EC-8A56-B68145881384}" type="sibTrans" cxnId="{7C05B79E-379A-46FC-A8D0-CC67E67B8CE3}">
      <dgm:prSet/>
      <dgm:spPr/>
      <dgm:t>
        <a:bodyPr/>
        <a:lstStyle/>
        <a:p>
          <a:endParaRPr lang="de-CH"/>
        </a:p>
      </dgm:t>
    </dgm:pt>
    <dgm:pt modelId="{B708CBEC-5ABA-4B3B-A8E7-FCEDA7FAEC1D}">
      <dgm:prSet phldrT="[Text]"/>
      <dgm:spPr/>
      <dgm:t>
        <a:bodyPr/>
        <a:lstStyle/>
        <a:p>
          <a:r>
            <a:rPr lang="de-CH" dirty="0" smtClean="0"/>
            <a:t>Bundes-gesetze</a:t>
          </a:r>
        </a:p>
        <a:p>
          <a:endParaRPr lang="de-CH" dirty="0" smtClean="0"/>
        </a:p>
        <a:p>
          <a:r>
            <a:rPr lang="de-CH" dirty="0" smtClean="0"/>
            <a:t>Verordnungen</a:t>
          </a:r>
        </a:p>
        <a:p>
          <a:r>
            <a:rPr lang="de-CH" dirty="0" smtClean="0"/>
            <a:t>des Bundes</a:t>
          </a:r>
          <a:endParaRPr lang="de-CH" dirty="0"/>
        </a:p>
      </dgm:t>
    </dgm:pt>
    <dgm:pt modelId="{1BC79B69-492E-4A2B-9A01-485FE18083A0}" type="parTrans" cxnId="{B6ED384B-3CEA-4AA1-92A1-51288AE2B7F0}">
      <dgm:prSet/>
      <dgm:spPr/>
      <dgm:t>
        <a:bodyPr/>
        <a:lstStyle/>
        <a:p>
          <a:endParaRPr lang="de-CH"/>
        </a:p>
      </dgm:t>
    </dgm:pt>
    <dgm:pt modelId="{DC39C735-2CD1-4A68-A046-0ED781B0C90B}" type="sibTrans" cxnId="{B6ED384B-3CEA-4AA1-92A1-51288AE2B7F0}">
      <dgm:prSet/>
      <dgm:spPr/>
      <dgm:t>
        <a:bodyPr/>
        <a:lstStyle/>
        <a:p>
          <a:endParaRPr lang="de-CH"/>
        </a:p>
      </dgm:t>
    </dgm:pt>
    <dgm:pt modelId="{6BC854D5-B806-4AF5-A1B1-5D2D50AB7997}">
      <dgm:prSet phldrT="[Text]"/>
      <dgm:spPr/>
      <dgm:t>
        <a:bodyPr/>
        <a:lstStyle/>
        <a:p>
          <a:r>
            <a:rPr lang="de-CH" dirty="0" smtClean="0"/>
            <a:t>Kanton</a:t>
          </a:r>
          <a:endParaRPr lang="de-CH" dirty="0"/>
        </a:p>
      </dgm:t>
    </dgm:pt>
    <dgm:pt modelId="{E142A0C3-F7D8-4704-B620-0057D2CD6D9D}" type="parTrans" cxnId="{58F58F0E-582D-4AE6-AAF2-02281AA09B3D}">
      <dgm:prSet/>
      <dgm:spPr/>
      <dgm:t>
        <a:bodyPr/>
        <a:lstStyle/>
        <a:p>
          <a:endParaRPr lang="de-CH"/>
        </a:p>
      </dgm:t>
    </dgm:pt>
    <dgm:pt modelId="{099B2E09-E2B3-4256-9425-2498FDF41457}" type="sibTrans" cxnId="{58F58F0E-582D-4AE6-AAF2-02281AA09B3D}">
      <dgm:prSet/>
      <dgm:spPr/>
      <dgm:t>
        <a:bodyPr/>
        <a:lstStyle/>
        <a:p>
          <a:endParaRPr lang="de-CH"/>
        </a:p>
      </dgm:t>
    </dgm:pt>
    <dgm:pt modelId="{3E23F659-6174-44AC-BE1B-359734565C62}">
      <dgm:prSet phldrT="[Text]"/>
      <dgm:spPr/>
      <dgm:t>
        <a:bodyPr/>
        <a:lstStyle/>
        <a:p>
          <a:r>
            <a:rPr lang="de-CH" dirty="0" err="1" smtClean="0"/>
            <a:t>Kantonsver</a:t>
          </a:r>
          <a:r>
            <a:rPr lang="de-CH" dirty="0" smtClean="0"/>
            <a:t>-</a:t>
          </a:r>
        </a:p>
        <a:p>
          <a:r>
            <a:rPr lang="de-CH" dirty="0" err="1" smtClean="0"/>
            <a:t>fassung</a:t>
          </a:r>
          <a:endParaRPr lang="de-CH" dirty="0" smtClean="0"/>
        </a:p>
        <a:p>
          <a:endParaRPr lang="de-CH" dirty="0" smtClean="0"/>
        </a:p>
        <a:p>
          <a:r>
            <a:rPr lang="de-CH" dirty="0" smtClean="0"/>
            <a:t>Kantonales</a:t>
          </a:r>
        </a:p>
        <a:p>
          <a:r>
            <a:rPr lang="de-CH" dirty="0" smtClean="0"/>
            <a:t>Gesetz</a:t>
          </a:r>
        </a:p>
        <a:p>
          <a:endParaRPr lang="de-CH" dirty="0" smtClean="0"/>
        </a:p>
        <a:p>
          <a:r>
            <a:rPr lang="de-CH" dirty="0" smtClean="0"/>
            <a:t>Verordnung</a:t>
          </a:r>
        </a:p>
        <a:p>
          <a:r>
            <a:rPr lang="de-CH" dirty="0" smtClean="0"/>
            <a:t>des Kantons</a:t>
          </a:r>
        </a:p>
        <a:p>
          <a:endParaRPr lang="de-CH" dirty="0"/>
        </a:p>
      </dgm:t>
    </dgm:pt>
    <dgm:pt modelId="{EFD94275-673C-4A77-B98D-615EEAE1ED41}" type="parTrans" cxnId="{AD59E162-151E-40B2-B164-742823C94F3C}">
      <dgm:prSet/>
      <dgm:spPr/>
      <dgm:t>
        <a:bodyPr/>
        <a:lstStyle/>
        <a:p>
          <a:endParaRPr lang="de-CH"/>
        </a:p>
      </dgm:t>
    </dgm:pt>
    <dgm:pt modelId="{0ECF0F86-D7A2-471A-B43C-CCF35F518F05}" type="sibTrans" cxnId="{AD59E162-151E-40B2-B164-742823C94F3C}">
      <dgm:prSet/>
      <dgm:spPr/>
      <dgm:t>
        <a:bodyPr/>
        <a:lstStyle/>
        <a:p>
          <a:endParaRPr lang="de-CH"/>
        </a:p>
      </dgm:t>
    </dgm:pt>
    <dgm:pt modelId="{9D13D9F3-C974-4C8D-B3DC-D3E388FD0FFC}">
      <dgm:prSet phldrT="[Text]"/>
      <dgm:spPr/>
      <dgm:t>
        <a:bodyPr/>
        <a:lstStyle/>
        <a:p>
          <a:r>
            <a:rPr lang="de-CH" dirty="0" smtClean="0"/>
            <a:t>Gemeinden</a:t>
          </a:r>
          <a:endParaRPr lang="de-CH" dirty="0"/>
        </a:p>
      </dgm:t>
    </dgm:pt>
    <dgm:pt modelId="{83CC739A-65E1-45CD-8E97-C7D1D5ABEF44}" type="parTrans" cxnId="{F880FCD5-5813-433B-9D13-CBD1F94586E4}">
      <dgm:prSet/>
      <dgm:spPr/>
      <dgm:t>
        <a:bodyPr/>
        <a:lstStyle/>
        <a:p>
          <a:endParaRPr lang="de-CH"/>
        </a:p>
      </dgm:t>
    </dgm:pt>
    <dgm:pt modelId="{1CB01D7E-D337-43D3-B73E-2A395A112CC1}" type="sibTrans" cxnId="{F880FCD5-5813-433B-9D13-CBD1F94586E4}">
      <dgm:prSet/>
      <dgm:spPr/>
      <dgm:t>
        <a:bodyPr/>
        <a:lstStyle/>
        <a:p>
          <a:endParaRPr lang="de-CH"/>
        </a:p>
      </dgm:t>
    </dgm:pt>
    <dgm:pt modelId="{DED44D17-A7D3-46DA-88C4-2F65A08050BF}">
      <dgm:prSet phldrT="[Text]"/>
      <dgm:spPr/>
      <dgm:t>
        <a:bodyPr/>
        <a:lstStyle/>
        <a:p>
          <a:r>
            <a:rPr lang="de-CH" dirty="0" smtClean="0"/>
            <a:t>Gemeinde-</a:t>
          </a:r>
        </a:p>
        <a:p>
          <a:r>
            <a:rPr lang="de-CH" dirty="0" err="1" smtClean="0"/>
            <a:t>ordnung</a:t>
          </a:r>
          <a:r>
            <a:rPr lang="de-CH" dirty="0" smtClean="0"/>
            <a:t> </a:t>
          </a:r>
        </a:p>
        <a:p>
          <a:r>
            <a:rPr lang="de-CH" dirty="0" smtClean="0"/>
            <a:t>oder</a:t>
          </a:r>
        </a:p>
        <a:p>
          <a:r>
            <a:rPr lang="de-CH" dirty="0" smtClean="0"/>
            <a:t>Gemeinde</a:t>
          </a:r>
        </a:p>
        <a:p>
          <a:r>
            <a:rPr lang="de-CH" dirty="0" smtClean="0"/>
            <a:t>organisations-</a:t>
          </a:r>
        </a:p>
        <a:p>
          <a:r>
            <a:rPr lang="de-CH" dirty="0" err="1" smtClean="0"/>
            <a:t>reglement</a:t>
          </a:r>
          <a:endParaRPr lang="de-CH" dirty="0" smtClean="0"/>
        </a:p>
        <a:p>
          <a:endParaRPr lang="de-CH" dirty="0"/>
        </a:p>
      </dgm:t>
    </dgm:pt>
    <dgm:pt modelId="{1165901F-13DA-4A7D-AF84-608A7666FCC2}" type="parTrans" cxnId="{25F3960D-61E7-4999-B2E2-866A8165B1B7}">
      <dgm:prSet/>
      <dgm:spPr/>
      <dgm:t>
        <a:bodyPr/>
        <a:lstStyle/>
        <a:p>
          <a:endParaRPr lang="de-CH"/>
        </a:p>
      </dgm:t>
    </dgm:pt>
    <dgm:pt modelId="{A8398801-37C8-4AD9-83D5-0A3AC67F4B19}" type="sibTrans" cxnId="{25F3960D-61E7-4999-B2E2-866A8165B1B7}">
      <dgm:prSet/>
      <dgm:spPr/>
      <dgm:t>
        <a:bodyPr/>
        <a:lstStyle/>
        <a:p>
          <a:endParaRPr lang="de-CH"/>
        </a:p>
      </dgm:t>
    </dgm:pt>
    <dgm:pt modelId="{5842FDB7-7678-4F79-AAE7-7C98BA61A137}">
      <dgm:prSet phldrT="[Text]"/>
      <dgm:spPr/>
      <dgm:t>
        <a:bodyPr/>
        <a:lstStyle/>
        <a:p>
          <a:r>
            <a:rPr lang="de-CH" dirty="0" smtClean="0"/>
            <a:t>Reglement</a:t>
          </a:r>
        </a:p>
        <a:p>
          <a:r>
            <a:rPr lang="de-CH" dirty="0" smtClean="0"/>
            <a:t>oder</a:t>
          </a:r>
        </a:p>
        <a:p>
          <a:r>
            <a:rPr lang="de-CH" dirty="0" smtClean="0"/>
            <a:t>Beschluss</a:t>
          </a:r>
          <a:endParaRPr lang="de-CH" dirty="0"/>
        </a:p>
      </dgm:t>
    </dgm:pt>
    <dgm:pt modelId="{F6FBBC97-A341-4C7B-94AF-D7132DAE5817}" type="parTrans" cxnId="{443A5423-1E7D-4A6C-983F-256DC1BC93E7}">
      <dgm:prSet/>
      <dgm:spPr/>
      <dgm:t>
        <a:bodyPr/>
        <a:lstStyle/>
        <a:p>
          <a:endParaRPr lang="de-CH"/>
        </a:p>
      </dgm:t>
    </dgm:pt>
    <dgm:pt modelId="{E7AF4BDE-3795-401E-9891-05D6461A5EE3}" type="sibTrans" cxnId="{443A5423-1E7D-4A6C-983F-256DC1BC93E7}">
      <dgm:prSet/>
      <dgm:spPr/>
      <dgm:t>
        <a:bodyPr/>
        <a:lstStyle/>
        <a:p>
          <a:endParaRPr lang="de-CH"/>
        </a:p>
      </dgm:t>
    </dgm:pt>
    <dgm:pt modelId="{539F1934-7966-443A-8EDE-82A859A403F1}" type="pres">
      <dgm:prSet presAssocID="{E90E2954-2736-41A0-94EA-CC6734031EB6}" presName="Name0" presStyleCnt="0">
        <dgm:presLayoutVars>
          <dgm:chMax val="7"/>
          <dgm:chPref val="7"/>
          <dgm:dir/>
          <dgm:animLvl val="lvl"/>
        </dgm:presLayoutVars>
      </dgm:prSet>
      <dgm:spPr/>
      <dgm:t>
        <a:bodyPr/>
        <a:lstStyle/>
        <a:p>
          <a:endParaRPr lang="de-CH"/>
        </a:p>
      </dgm:t>
    </dgm:pt>
    <dgm:pt modelId="{0BCB2567-6C53-4F48-BE5D-D3534D1EA0FD}" type="pres">
      <dgm:prSet presAssocID="{AC0298A0-931B-4E21-BB40-9BE14B821FAD}" presName="parentText_1" presStyleLbl="node1" presStyleIdx="0" presStyleCnt="3">
        <dgm:presLayoutVars>
          <dgm:chMax val="1"/>
          <dgm:chPref val="1"/>
          <dgm:bulletEnabled val="1"/>
        </dgm:presLayoutVars>
      </dgm:prSet>
      <dgm:spPr/>
      <dgm:t>
        <a:bodyPr/>
        <a:lstStyle/>
        <a:p>
          <a:endParaRPr lang="de-CH"/>
        </a:p>
      </dgm:t>
    </dgm:pt>
    <dgm:pt modelId="{85F8F536-3AC4-4078-B311-43319358298A}" type="pres">
      <dgm:prSet presAssocID="{AC0298A0-931B-4E21-BB40-9BE14B821FAD}" presName="childText_1" presStyleLbl="node1" presStyleIdx="0" presStyleCnt="3">
        <dgm:presLayoutVars>
          <dgm:chMax val="0"/>
          <dgm:chPref val="0"/>
          <dgm:bulletEnabled val="1"/>
        </dgm:presLayoutVars>
      </dgm:prSet>
      <dgm:spPr/>
      <dgm:t>
        <a:bodyPr/>
        <a:lstStyle/>
        <a:p>
          <a:endParaRPr lang="de-CH"/>
        </a:p>
      </dgm:t>
    </dgm:pt>
    <dgm:pt modelId="{4677D944-F106-430D-9476-D1ED2FF2BE34}" type="pres">
      <dgm:prSet presAssocID="{AC0298A0-931B-4E21-BB40-9BE14B821FAD}" presName="accentShape_1" presStyleCnt="0"/>
      <dgm:spPr/>
    </dgm:pt>
    <dgm:pt modelId="{CA7A1104-74FF-407C-B2CC-79AE4127C47D}" type="pres">
      <dgm:prSet presAssocID="{AC0298A0-931B-4E21-BB40-9BE14B821FAD}" presName="imageRepeatNode" presStyleLbl="node1" presStyleIdx="0" presStyleCnt="3"/>
      <dgm:spPr/>
      <dgm:t>
        <a:bodyPr/>
        <a:lstStyle/>
        <a:p>
          <a:endParaRPr lang="de-CH"/>
        </a:p>
      </dgm:t>
    </dgm:pt>
    <dgm:pt modelId="{028C23A2-ED07-422A-81E2-5CE517D19584}" type="pres">
      <dgm:prSet presAssocID="{6BC854D5-B806-4AF5-A1B1-5D2D50AB7997}" presName="parentText_2" presStyleLbl="node1" presStyleIdx="0" presStyleCnt="3">
        <dgm:presLayoutVars>
          <dgm:chMax val="1"/>
          <dgm:chPref val="1"/>
          <dgm:bulletEnabled val="1"/>
        </dgm:presLayoutVars>
      </dgm:prSet>
      <dgm:spPr/>
      <dgm:t>
        <a:bodyPr/>
        <a:lstStyle/>
        <a:p>
          <a:endParaRPr lang="de-CH"/>
        </a:p>
      </dgm:t>
    </dgm:pt>
    <dgm:pt modelId="{E71606F6-2658-4921-96A0-220B4F638691}" type="pres">
      <dgm:prSet presAssocID="{6BC854D5-B806-4AF5-A1B1-5D2D50AB7997}" presName="childText_2" presStyleLbl="node2" presStyleIdx="0" presStyleCnt="0">
        <dgm:presLayoutVars>
          <dgm:chMax val="0"/>
          <dgm:chPref val="0"/>
          <dgm:bulletEnabled val="1"/>
        </dgm:presLayoutVars>
      </dgm:prSet>
      <dgm:spPr/>
      <dgm:t>
        <a:bodyPr/>
        <a:lstStyle/>
        <a:p>
          <a:endParaRPr lang="de-CH"/>
        </a:p>
      </dgm:t>
    </dgm:pt>
    <dgm:pt modelId="{43D19933-D778-4369-9913-9B8F819CA2DE}" type="pres">
      <dgm:prSet presAssocID="{6BC854D5-B806-4AF5-A1B1-5D2D50AB7997}" presName="accentShape_2" presStyleCnt="0"/>
      <dgm:spPr/>
    </dgm:pt>
    <dgm:pt modelId="{E6D9DF5D-871C-40AF-A2F7-6DB31AB592BF}" type="pres">
      <dgm:prSet presAssocID="{6BC854D5-B806-4AF5-A1B1-5D2D50AB7997}" presName="imageRepeatNode" presStyleLbl="node1" presStyleIdx="1" presStyleCnt="3"/>
      <dgm:spPr/>
      <dgm:t>
        <a:bodyPr/>
        <a:lstStyle/>
        <a:p>
          <a:endParaRPr lang="de-CH"/>
        </a:p>
      </dgm:t>
    </dgm:pt>
    <dgm:pt modelId="{DDACA667-DEA3-4783-9359-0D1B5C2FBEED}" type="pres">
      <dgm:prSet presAssocID="{9D13D9F3-C974-4C8D-B3DC-D3E388FD0FFC}" presName="parentText_3" presStyleLbl="node1" presStyleIdx="1" presStyleCnt="3">
        <dgm:presLayoutVars>
          <dgm:chMax val="1"/>
          <dgm:chPref val="1"/>
          <dgm:bulletEnabled val="1"/>
        </dgm:presLayoutVars>
      </dgm:prSet>
      <dgm:spPr/>
      <dgm:t>
        <a:bodyPr/>
        <a:lstStyle/>
        <a:p>
          <a:endParaRPr lang="de-CH"/>
        </a:p>
      </dgm:t>
    </dgm:pt>
    <dgm:pt modelId="{3FC0F9EA-65F7-4AE3-9009-A29EC7D4327F}" type="pres">
      <dgm:prSet presAssocID="{9D13D9F3-C974-4C8D-B3DC-D3E388FD0FFC}" presName="childText_3" presStyleLbl="node2" presStyleIdx="0" presStyleCnt="0">
        <dgm:presLayoutVars>
          <dgm:chMax val="0"/>
          <dgm:chPref val="0"/>
          <dgm:bulletEnabled val="1"/>
        </dgm:presLayoutVars>
      </dgm:prSet>
      <dgm:spPr/>
      <dgm:t>
        <a:bodyPr/>
        <a:lstStyle/>
        <a:p>
          <a:endParaRPr lang="de-CH"/>
        </a:p>
      </dgm:t>
    </dgm:pt>
    <dgm:pt modelId="{5D7E8A61-9575-4532-98F3-F9167466E067}" type="pres">
      <dgm:prSet presAssocID="{9D13D9F3-C974-4C8D-B3DC-D3E388FD0FFC}" presName="accentShape_3" presStyleCnt="0"/>
      <dgm:spPr/>
    </dgm:pt>
    <dgm:pt modelId="{9527D941-BDC4-4903-9403-C3FAB5B077F2}" type="pres">
      <dgm:prSet presAssocID="{9D13D9F3-C974-4C8D-B3DC-D3E388FD0FFC}" presName="imageRepeatNode" presStyleLbl="node1" presStyleIdx="2" presStyleCnt="3"/>
      <dgm:spPr/>
      <dgm:t>
        <a:bodyPr/>
        <a:lstStyle/>
        <a:p>
          <a:endParaRPr lang="de-CH"/>
        </a:p>
      </dgm:t>
    </dgm:pt>
  </dgm:ptLst>
  <dgm:cxnLst>
    <dgm:cxn modelId="{F880FCD5-5813-433B-9D13-CBD1F94586E4}" srcId="{E90E2954-2736-41A0-94EA-CC6734031EB6}" destId="{9D13D9F3-C974-4C8D-B3DC-D3E388FD0FFC}" srcOrd="2" destOrd="0" parTransId="{83CC739A-65E1-45CD-8E97-C7D1D5ABEF44}" sibTransId="{1CB01D7E-D337-43D3-B73E-2A395A112CC1}"/>
    <dgm:cxn modelId="{7D34AF9B-CE66-4169-B957-250936EB5CB9}" type="presOf" srcId="{9D13D9F3-C974-4C8D-B3DC-D3E388FD0FFC}" destId="{9527D941-BDC4-4903-9403-C3FAB5B077F2}" srcOrd="1" destOrd="0" presId="urn:microsoft.com/office/officeart/2009/3/layout/BlockDescendingList"/>
    <dgm:cxn modelId="{25F3960D-61E7-4999-B2E2-866A8165B1B7}" srcId="{9D13D9F3-C974-4C8D-B3DC-D3E388FD0FFC}" destId="{DED44D17-A7D3-46DA-88C4-2F65A08050BF}" srcOrd="0" destOrd="0" parTransId="{1165901F-13DA-4A7D-AF84-608A7666FCC2}" sibTransId="{A8398801-37C8-4AD9-83D5-0A3AC67F4B19}"/>
    <dgm:cxn modelId="{3E2B18F7-72FA-475E-A4E6-76F14B4A6729}" type="presOf" srcId="{AC0298A0-931B-4E21-BB40-9BE14B821FAD}" destId="{CA7A1104-74FF-407C-B2CC-79AE4127C47D}" srcOrd="1" destOrd="0" presId="urn:microsoft.com/office/officeart/2009/3/layout/BlockDescendingList"/>
    <dgm:cxn modelId="{90B52CB0-1A86-4DB8-85F6-962F83FF3511}" type="presOf" srcId="{AC0298A0-931B-4E21-BB40-9BE14B821FAD}" destId="{0BCB2567-6C53-4F48-BE5D-D3534D1EA0FD}" srcOrd="0" destOrd="0" presId="urn:microsoft.com/office/officeart/2009/3/layout/BlockDescendingList"/>
    <dgm:cxn modelId="{58F58F0E-582D-4AE6-AAF2-02281AA09B3D}" srcId="{E90E2954-2736-41A0-94EA-CC6734031EB6}" destId="{6BC854D5-B806-4AF5-A1B1-5D2D50AB7997}" srcOrd="1" destOrd="0" parTransId="{E142A0C3-F7D8-4704-B620-0057D2CD6D9D}" sibTransId="{099B2E09-E2B3-4256-9425-2498FDF41457}"/>
    <dgm:cxn modelId="{C3581C1C-7A78-4D61-88E6-0B9099D5F83B}" type="presOf" srcId="{B708CBEC-5ABA-4B3B-A8E7-FCEDA7FAEC1D}" destId="{85F8F536-3AC4-4078-B311-43319358298A}" srcOrd="0" destOrd="1" presId="urn:microsoft.com/office/officeart/2009/3/layout/BlockDescendingList"/>
    <dgm:cxn modelId="{89093136-1824-430B-A09C-E15329A358D9}" type="presOf" srcId="{3E23F659-6174-44AC-BE1B-359734565C62}" destId="{E71606F6-2658-4921-96A0-220B4F638691}" srcOrd="0" destOrd="0" presId="urn:microsoft.com/office/officeart/2009/3/layout/BlockDescendingList"/>
    <dgm:cxn modelId="{B6ED384B-3CEA-4AA1-92A1-51288AE2B7F0}" srcId="{AC0298A0-931B-4E21-BB40-9BE14B821FAD}" destId="{B708CBEC-5ABA-4B3B-A8E7-FCEDA7FAEC1D}" srcOrd="1" destOrd="0" parTransId="{1BC79B69-492E-4A2B-9A01-485FE18083A0}" sibTransId="{DC39C735-2CD1-4A68-A046-0ED781B0C90B}"/>
    <dgm:cxn modelId="{7FC47159-85FD-4AF7-B79F-DE4BF6A81B55}" type="presOf" srcId="{DED44D17-A7D3-46DA-88C4-2F65A08050BF}" destId="{3FC0F9EA-65F7-4AE3-9009-A29EC7D4327F}" srcOrd="0" destOrd="0" presId="urn:microsoft.com/office/officeart/2009/3/layout/BlockDescendingList"/>
    <dgm:cxn modelId="{F975D6A5-9814-40EF-8B1D-83CC675E1CD3}" type="presOf" srcId="{E90E2954-2736-41A0-94EA-CC6734031EB6}" destId="{539F1934-7966-443A-8EDE-82A859A403F1}" srcOrd="0" destOrd="0" presId="urn:microsoft.com/office/officeart/2009/3/layout/BlockDescendingList"/>
    <dgm:cxn modelId="{68BE7212-5BCD-4981-AD4A-C4DE409B477E}" type="presOf" srcId="{5842FDB7-7678-4F79-AAE7-7C98BA61A137}" destId="{3FC0F9EA-65F7-4AE3-9009-A29EC7D4327F}" srcOrd="0" destOrd="1" presId="urn:microsoft.com/office/officeart/2009/3/layout/BlockDescendingList"/>
    <dgm:cxn modelId="{30831387-8A10-4AFD-BA1E-F381C73E39F1}" type="presOf" srcId="{9D13D9F3-C974-4C8D-B3DC-D3E388FD0FFC}" destId="{DDACA667-DEA3-4783-9359-0D1B5C2FBEED}" srcOrd="0" destOrd="0" presId="urn:microsoft.com/office/officeart/2009/3/layout/BlockDescendingList"/>
    <dgm:cxn modelId="{A432FB58-ED26-485B-BCD0-4567FA417870}" srcId="{E90E2954-2736-41A0-94EA-CC6734031EB6}" destId="{AC0298A0-931B-4E21-BB40-9BE14B821FAD}" srcOrd="0" destOrd="0" parTransId="{E689A846-7E38-4436-8541-E258B56F672E}" sibTransId="{861FF60B-612E-4E00-AD89-AECB14AD7411}"/>
    <dgm:cxn modelId="{7C05B79E-379A-46FC-A8D0-CC67E67B8CE3}" srcId="{AC0298A0-931B-4E21-BB40-9BE14B821FAD}" destId="{9CE47718-B954-46F2-A539-9C166307BE7D}" srcOrd="0" destOrd="0" parTransId="{9BA75AE7-9F16-4E92-AD14-C90C3EF81EC6}" sibTransId="{A653C652-6A5B-43EC-8A56-B68145881384}"/>
    <dgm:cxn modelId="{A7D12F93-3EE5-4385-BE6B-A206F96F84A6}" type="presOf" srcId="{9CE47718-B954-46F2-A539-9C166307BE7D}" destId="{85F8F536-3AC4-4078-B311-43319358298A}" srcOrd="0" destOrd="0" presId="urn:microsoft.com/office/officeart/2009/3/layout/BlockDescendingList"/>
    <dgm:cxn modelId="{1914FCDC-8407-4872-BAD4-B13A89F20E4C}" type="presOf" srcId="{6BC854D5-B806-4AF5-A1B1-5D2D50AB7997}" destId="{E6D9DF5D-871C-40AF-A2F7-6DB31AB592BF}" srcOrd="1" destOrd="0" presId="urn:microsoft.com/office/officeart/2009/3/layout/BlockDescendingList"/>
    <dgm:cxn modelId="{40AD27B6-ED5F-4A7F-9FC0-F91922A177DF}" type="presOf" srcId="{6BC854D5-B806-4AF5-A1B1-5D2D50AB7997}" destId="{028C23A2-ED07-422A-81E2-5CE517D19584}" srcOrd="0" destOrd="0" presId="urn:microsoft.com/office/officeart/2009/3/layout/BlockDescendingList"/>
    <dgm:cxn modelId="{443A5423-1E7D-4A6C-983F-256DC1BC93E7}" srcId="{9D13D9F3-C974-4C8D-B3DC-D3E388FD0FFC}" destId="{5842FDB7-7678-4F79-AAE7-7C98BA61A137}" srcOrd="1" destOrd="0" parTransId="{F6FBBC97-A341-4C7B-94AF-D7132DAE5817}" sibTransId="{E7AF4BDE-3795-401E-9891-05D6461A5EE3}"/>
    <dgm:cxn modelId="{AD59E162-151E-40B2-B164-742823C94F3C}" srcId="{6BC854D5-B806-4AF5-A1B1-5D2D50AB7997}" destId="{3E23F659-6174-44AC-BE1B-359734565C62}" srcOrd="0" destOrd="0" parTransId="{EFD94275-673C-4A77-B98D-615EEAE1ED41}" sibTransId="{0ECF0F86-D7A2-471A-B43C-CCF35F518F05}"/>
    <dgm:cxn modelId="{C6370885-3B59-482F-8139-1D4638AE7A31}" type="presParOf" srcId="{539F1934-7966-443A-8EDE-82A859A403F1}" destId="{0BCB2567-6C53-4F48-BE5D-D3534D1EA0FD}" srcOrd="0" destOrd="0" presId="urn:microsoft.com/office/officeart/2009/3/layout/BlockDescendingList"/>
    <dgm:cxn modelId="{3DAB1D5E-7FED-4320-B98E-2F65A2BCAAC8}" type="presParOf" srcId="{539F1934-7966-443A-8EDE-82A859A403F1}" destId="{85F8F536-3AC4-4078-B311-43319358298A}" srcOrd="1" destOrd="0" presId="urn:microsoft.com/office/officeart/2009/3/layout/BlockDescendingList"/>
    <dgm:cxn modelId="{61835554-1F64-43C4-B3C9-FD069572B2EE}" type="presParOf" srcId="{539F1934-7966-443A-8EDE-82A859A403F1}" destId="{4677D944-F106-430D-9476-D1ED2FF2BE34}" srcOrd="2" destOrd="0" presId="urn:microsoft.com/office/officeart/2009/3/layout/BlockDescendingList"/>
    <dgm:cxn modelId="{96BA7E59-E810-4202-A7B8-028EC462A7E7}" type="presParOf" srcId="{4677D944-F106-430D-9476-D1ED2FF2BE34}" destId="{CA7A1104-74FF-407C-B2CC-79AE4127C47D}" srcOrd="0" destOrd="0" presId="urn:microsoft.com/office/officeart/2009/3/layout/BlockDescendingList"/>
    <dgm:cxn modelId="{E22A4559-6E67-44DB-9003-7245604FF0A7}" type="presParOf" srcId="{539F1934-7966-443A-8EDE-82A859A403F1}" destId="{028C23A2-ED07-422A-81E2-5CE517D19584}" srcOrd="3" destOrd="0" presId="urn:microsoft.com/office/officeart/2009/3/layout/BlockDescendingList"/>
    <dgm:cxn modelId="{651075B5-3D52-469C-9490-1513A25835F4}" type="presParOf" srcId="{539F1934-7966-443A-8EDE-82A859A403F1}" destId="{E71606F6-2658-4921-96A0-220B4F638691}" srcOrd="4" destOrd="0" presId="urn:microsoft.com/office/officeart/2009/3/layout/BlockDescendingList"/>
    <dgm:cxn modelId="{912ED429-6EE0-4D18-A2D4-909080A29C3D}" type="presParOf" srcId="{539F1934-7966-443A-8EDE-82A859A403F1}" destId="{43D19933-D778-4369-9913-9B8F819CA2DE}" srcOrd="5" destOrd="0" presId="urn:microsoft.com/office/officeart/2009/3/layout/BlockDescendingList"/>
    <dgm:cxn modelId="{6D29E11B-C6FC-4CF4-9BE0-373A978EBB07}" type="presParOf" srcId="{43D19933-D778-4369-9913-9B8F819CA2DE}" destId="{E6D9DF5D-871C-40AF-A2F7-6DB31AB592BF}" srcOrd="0" destOrd="0" presId="urn:microsoft.com/office/officeart/2009/3/layout/BlockDescendingList"/>
    <dgm:cxn modelId="{FF78F79C-70D9-4E86-9AAD-94A3D1229527}" type="presParOf" srcId="{539F1934-7966-443A-8EDE-82A859A403F1}" destId="{DDACA667-DEA3-4783-9359-0D1B5C2FBEED}" srcOrd="6" destOrd="0" presId="urn:microsoft.com/office/officeart/2009/3/layout/BlockDescendingList"/>
    <dgm:cxn modelId="{C430FCBA-1643-4D44-8E1E-89B954E70824}" type="presParOf" srcId="{539F1934-7966-443A-8EDE-82A859A403F1}" destId="{3FC0F9EA-65F7-4AE3-9009-A29EC7D4327F}" srcOrd="7" destOrd="0" presId="urn:microsoft.com/office/officeart/2009/3/layout/BlockDescendingList"/>
    <dgm:cxn modelId="{FAF81732-BD2A-4258-9FC6-4FC836B9FE86}" type="presParOf" srcId="{539F1934-7966-443A-8EDE-82A859A403F1}" destId="{5D7E8A61-9575-4532-98F3-F9167466E067}" srcOrd="8" destOrd="0" presId="urn:microsoft.com/office/officeart/2009/3/layout/BlockDescendingList"/>
    <dgm:cxn modelId="{4B61FE3C-E33D-4711-928F-8278E33E2CAA}" type="presParOf" srcId="{5D7E8A61-9575-4532-98F3-F9167466E067}" destId="{9527D941-BDC4-4903-9403-C3FAB5B077F2}" srcOrd="0" destOrd="0" presId="urn:microsoft.com/office/officeart/2009/3/layout/BlockDescending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A7A2CF-8F25-44F3-B1DC-15A6E83645F3}" type="doc">
      <dgm:prSet loTypeId="urn:microsoft.com/office/officeart/2005/8/layout/pyramid2" loCatId="pyramid" qsTypeId="urn:microsoft.com/office/officeart/2005/8/quickstyle/simple1" qsCatId="simple" csTypeId="urn:microsoft.com/office/officeart/2005/8/colors/accent1_2" csCatId="accent1" phldr="1"/>
      <dgm:spPr/>
    </dgm:pt>
    <dgm:pt modelId="{B6FB44F6-E86A-407B-BB21-4FD96C35FDC7}">
      <dgm:prSet phldrT="[Text]"/>
      <dgm:spPr/>
      <dgm:t>
        <a:bodyPr/>
        <a:lstStyle/>
        <a:p>
          <a:r>
            <a:rPr lang="de-CH" dirty="0" smtClean="0"/>
            <a:t>Beschwerde</a:t>
          </a:r>
          <a:endParaRPr lang="de-CH" dirty="0"/>
        </a:p>
      </dgm:t>
    </dgm:pt>
    <dgm:pt modelId="{EF13A97F-21C8-43C2-ADFB-CA7ED5E6CAA3}" type="parTrans" cxnId="{5DCC6B41-93F6-4B54-BE58-DFEC7EC4C9F8}">
      <dgm:prSet/>
      <dgm:spPr/>
      <dgm:t>
        <a:bodyPr/>
        <a:lstStyle/>
        <a:p>
          <a:endParaRPr lang="de-CH"/>
        </a:p>
      </dgm:t>
    </dgm:pt>
    <dgm:pt modelId="{CF06DCC3-6B2B-4414-8F50-2640DFEC0815}" type="sibTrans" cxnId="{5DCC6B41-93F6-4B54-BE58-DFEC7EC4C9F8}">
      <dgm:prSet/>
      <dgm:spPr/>
      <dgm:t>
        <a:bodyPr/>
        <a:lstStyle/>
        <a:p>
          <a:endParaRPr lang="de-CH"/>
        </a:p>
      </dgm:t>
    </dgm:pt>
    <dgm:pt modelId="{14AC466C-8E67-41FF-8A4B-55B5BAA4A6B7}">
      <dgm:prSet phldrT="[Text]"/>
      <dgm:spPr/>
      <dgm:t>
        <a:bodyPr/>
        <a:lstStyle/>
        <a:p>
          <a:r>
            <a:rPr lang="de-CH" dirty="0" smtClean="0"/>
            <a:t>Rekurs</a:t>
          </a:r>
          <a:endParaRPr lang="de-CH" dirty="0"/>
        </a:p>
      </dgm:t>
    </dgm:pt>
    <dgm:pt modelId="{02976492-669C-499A-AD77-8444F2D6EFC3}" type="parTrans" cxnId="{FA16D5CC-4534-49D1-A7EE-DCE826BD830D}">
      <dgm:prSet/>
      <dgm:spPr/>
      <dgm:t>
        <a:bodyPr/>
        <a:lstStyle/>
        <a:p>
          <a:endParaRPr lang="de-CH"/>
        </a:p>
      </dgm:t>
    </dgm:pt>
    <dgm:pt modelId="{9DCEA2E2-CB4C-43F9-AA5D-E5331FCB4AF2}" type="sibTrans" cxnId="{FA16D5CC-4534-49D1-A7EE-DCE826BD830D}">
      <dgm:prSet/>
      <dgm:spPr/>
      <dgm:t>
        <a:bodyPr/>
        <a:lstStyle/>
        <a:p>
          <a:endParaRPr lang="de-CH"/>
        </a:p>
      </dgm:t>
    </dgm:pt>
    <dgm:pt modelId="{05CF548C-2C49-4EDE-8D0F-BE4EF07BF600}">
      <dgm:prSet phldrT="[Text]"/>
      <dgm:spPr/>
      <dgm:t>
        <a:bodyPr/>
        <a:lstStyle/>
        <a:p>
          <a:r>
            <a:rPr lang="de-CH" dirty="0" err="1" smtClean="0"/>
            <a:t>Einsprache</a:t>
          </a:r>
          <a:endParaRPr lang="de-CH" dirty="0"/>
        </a:p>
      </dgm:t>
    </dgm:pt>
    <dgm:pt modelId="{76D01F63-E7CE-4353-AF84-90FA920D2BAB}" type="parTrans" cxnId="{5172D27E-27B9-4A5C-A0B4-232201C68E1B}">
      <dgm:prSet/>
      <dgm:spPr/>
      <dgm:t>
        <a:bodyPr/>
        <a:lstStyle/>
        <a:p>
          <a:endParaRPr lang="de-CH"/>
        </a:p>
      </dgm:t>
    </dgm:pt>
    <dgm:pt modelId="{38DA8182-70D1-4430-A1A1-2D9064BE7266}" type="sibTrans" cxnId="{5172D27E-27B9-4A5C-A0B4-232201C68E1B}">
      <dgm:prSet/>
      <dgm:spPr/>
      <dgm:t>
        <a:bodyPr/>
        <a:lstStyle/>
        <a:p>
          <a:endParaRPr lang="de-CH"/>
        </a:p>
      </dgm:t>
    </dgm:pt>
    <dgm:pt modelId="{BAA1C558-89AF-4792-B6BC-7A446094BCA3}" type="pres">
      <dgm:prSet presAssocID="{92A7A2CF-8F25-44F3-B1DC-15A6E83645F3}" presName="compositeShape" presStyleCnt="0">
        <dgm:presLayoutVars>
          <dgm:dir/>
          <dgm:resizeHandles/>
        </dgm:presLayoutVars>
      </dgm:prSet>
      <dgm:spPr/>
    </dgm:pt>
    <dgm:pt modelId="{D642A377-79F6-4020-AB91-718C606B146F}" type="pres">
      <dgm:prSet presAssocID="{92A7A2CF-8F25-44F3-B1DC-15A6E83645F3}" presName="pyramid" presStyleLbl="node1" presStyleIdx="0" presStyleCnt="1"/>
      <dgm:spPr/>
    </dgm:pt>
    <dgm:pt modelId="{7EA57EDD-4F2B-480B-ADED-7E0CB163E01D}" type="pres">
      <dgm:prSet presAssocID="{92A7A2CF-8F25-44F3-B1DC-15A6E83645F3}" presName="theList" presStyleCnt="0"/>
      <dgm:spPr/>
    </dgm:pt>
    <dgm:pt modelId="{0DF9E2C1-40F5-463C-A3EC-5E1B325C9BA3}" type="pres">
      <dgm:prSet presAssocID="{B6FB44F6-E86A-407B-BB21-4FD96C35FDC7}" presName="aNode" presStyleLbl="fgAcc1" presStyleIdx="0" presStyleCnt="3">
        <dgm:presLayoutVars>
          <dgm:bulletEnabled val="1"/>
        </dgm:presLayoutVars>
      </dgm:prSet>
      <dgm:spPr/>
      <dgm:t>
        <a:bodyPr/>
        <a:lstStyle/>
        <a:p>
          <a:endParaRPr lang="de-CH"/>
        </a:p>
      </dgm:t>
    </dgm:pt>
    <dgm:pt modelId="{107C34E5-274E-4E83-80C6-255B11943AA9}" type="pres">
      <dgm:prSet presAssocID="{B6FB44F6-E86A-407B-BB21-4FD96C35FDC7}" presName="aSpace" presStyleCnt="0"/>
      <dgm:spPr/>
    </dgm:pt>
    <dgm:pt modelId="{20626C08-274C-47CA-BB4C-D4944F21F243}" type="pres">
      <dgm:prSet presAssocID="{14AC466C-8E67-41FF-8A4B-55B5BAA4A6B7}" presName="aNode" presStyleLbl="fgAcc1" presStyleIdx="1" presStyleCnt="3">
        <dgm:presLayoutVars>
          <dgm:bulletEnabled val="1"/>
        </dgm:presLayoutVars>
      </dgm:prSet>
      <dgm:spPr/>
      <dgm:t>
        <a:bodyPr/>
        <a:lstStyle/>
        <a:p>
          <a:endParaRPr lang="de-CH"/>
        </a:p>
      </dgm:t>
    </dgm:pt>
    <dgm:pt modelId="{32E5BF27-5039-4143-8B5D-DB2D8017824E}" type="pres">
      <dgm:prSet presAssocID="{14AC466C-8E67-41FF-8A4B-55B5BAA4A6B7}" presName="aSpace" presStyleCnt="0"/>
      <dgm:spPr/>
    </dgm:pt>
    <dgm:pt modelId="{CA23D0F5-AA7B-4B72-BBBE-9C9810F8960F}" type="pres">
      <dgm:prSet presAssocID="{05CF548C-2C49-4EDE-8D0F-BE4EF07BF600}" presName="aNode" presStyleLbl="fgAcc1" presStyleIdx="2" presStyleCnt="3">
        <dgm:presLayoutVars>
          <dgm:bulletEnabled val="1"/>
        </dgm:presLayoutVars>
      </dgm:prSet>
      <dgm:spPr/>
      <dgm:t>
        <a:bodyPr/>
        <a:lstStyle/>
        <a:p>
          <a:endParaRPr lang="de-CH"/>
        </a:p>
      </dgm:t>
    </dgm:pt>
    <dgm:pt modelId="{135D28A1-CECB-4B94-833A-023394C99844}" type="pres">
      <dgm:prSet presAssocID="{05CF548C-2C49-4EDE-8D0F-BE4EF07BF600}" presName="aSpace" presStyleCnt="0"/>
      <dgm:spPr/>
    </dgm:pt>
  </dgm:ptLst>
  <dgm:cxnLst>
    <dgm:cxn modelId="{7727AE7F-4948-423D-B217-3F80154E2B6C}" type="presOf" srcId="{05CF548C-2C49-4EDE-8D0F-BE4EF07BF600}" destId="{CA23D0F5-AA7B-4B72-BBBE-9C9810F8960F}" srcOrd="0" destOrd="0" presId="urn:microsoft.com/office/officeart/2005/8/layout/pyramid2"/>
    <dgm:cxn modelId="{5172D27E-27B9-4A5C-A0B4-232201C68E1B}" srcId="{92A7A2CF-8F25-44F3-B1DC-15A6E83645F3}" destId="{05CF548C-2C49-4EDE-8D0F-BE4EF07BF600}" srcOrd="2" destOrd="0" parTransId="{76D01F63-E7CE-4353-AF84-90FA920D2BAB}" sibTransId="{38DA8182-70D1-4430-A1A1-2D9064BE7266}"/>
    <dgm:cxn modelId="{842AB1C8-6605-4192-80CB-541F675DA49D}" type="presOf" srcId="{B6FB44F6-E86A-407B-BB21-4FD96C35FDC7}" destId="{0DF9E2C1-40F5-463C-A3EC-5E1B325C9BA3}" srcOrd="0" destOrd="0" presId="urn:microsoft.com/office/officeart/2005/8/layout/pyramid2"/>
    <dgm:cxn modelId="{FA16D5CC-4534-49D1-A7EE-DCE826BD830D}" srcId="{92A7A2CF-8F25-44F3-B1DC-15A6E83645F3}" destId="{14AC466C-8E67-41FF-8A4B-55B5BAA4A6B7}" srcOrd="1" destOrd="0" parTransId="{02976492-669C-499A-AD77-8444F2D6EFC3}" sibTransId="{9DCEA2E2-CB4C-43F9-AA5D-E5331FCB4AF2}"/>
    <dgm:cxn modelId="{634EB8E7-4F63-4D3D-BA5A-012010828A7E}" type="presOf" srcId="{92A7A2CF-8F25-44F3-B1DC-15A6E83645F3}" destId="{BAA1C558-89AF-4792-B6BC-7A446094BCA3}" srcOrd="0" destOrd="0" presId="urn:microsoft.com/office/officeart/2005/8/layout/pyramid2"/>
    <dgm:cxn modelId="{5DCC6B41-93F6-4B54-BE58-DFEC7EC4C9F8}" srcId="{92A7A2CF-8F25-44F3-B1DC-15A6E83645F3}" destId="{B6FB44F6-E86A-407B-BB21-4FD96C35FDC7}" srcOrd="0" destOrd="0" parTransId="{EF13A97F-21C8-43C2-ADFB-CA7ED5E6CAA3}" sibTransId="{CF06DCC3-6B2B-4414-8F50-2640DFEC0815}"/>
    <dgm:cxn modelId="{8263EF77-1917-45D2-A425-E71C538344C0}" type="presOf" srcId="{14AC466C-8E67-41FF-8A4B-55B5BAA4A6B7}" destId="{20626C08-274C-47CA-BB4C-D4944F21F243}" srcOrd="0" destOrd="0" presId="urn:microsoft.com/office/officeart/2005/8/layout/pyramid2"/>
    <dgm:cxn modelId="{65016043-4E6E-45FC-8223-2102FE125B5D}" type="presParOf" srcId="{BAA1C558-89AF-4792-B6BC-7A446094BCA3}" destId="{D642A377-79F6-4020-AB91-718C606B146F}" srcOrd="0" destOrd="0" presId="urn:microsoft.com/office/officeart/2005/8/layout/pyramid2"/>
    <dgm:cxn modelId="{0189115B-4BDA-49FE-96AB-964C9205C81A}" type="presParOf" srcId="{BAA1C558-89AF-4792-B6BC-7A446094BCA3}" destId="{7EA57EDD-4F2B-480B-ADED-7E0CB163E01D}" srcOrd="1" destOrd="0" presId="urn:microsoft.com/office/officeart/2005/8/layout/pyramid2"/>
    <dgm:cxn modelId="{914BE703-C5C3-447C-A0AE-67DEF9D2A05E}" type="presParOf" srcId="{7EA57EDD-4F2B-480B-ADED-7E0CB163E01D}" destId="{0DF9E2C1-40F5-463C-A3EC-5E1B325C9BA3}" srcOrd="0" destOrd="0" presId="urn:microsoft.com/office/officeart/2005/8/layout/pyramid2"/>
    <dgm:cxn modelId="{22AC42C2-F8BB-4605-858A-E94DB66DB27E}" type="presParOf" srcId="{7EA57EDD-4F2B-480B-ADED-7E0CB163E01D}" destId="{107C34E5-274E-4E83-80C6-255B11943AA9}" srcOrd="1" destOrd="0" presId="urn:microsoft.com/office/officeart/2005/8/layout/pyramid2"/>
    <dgm:cxn modelId="{4BC85FE3-5A65-4F6C-9AE6-A0477AC944D9}" type="presParOf" srcId="{7EA57EDD-4F2B-480B-ADED-7E0CB163E01D}" destId="{20626C08-274C-47CA-BB4C-D4944F21F243}" srcOrd="2" destOrd="0" presId="urn:microsoft.com/office/officeart/2005/8/layout/pyramid2"/>
    <dgm:cxn modelId="{F8615404-7137-488B-992B-31F73B4E646A}" type="presParOf" srcId="{7EA57EDD-4F2B-480B-ADED-7E0CB163E01D}" destId="{32E5BF27-5039-4143-8B5D-DB2D8017824E}" srcOrd="3" destOrd="0" presId="urn:microsoft.com/office/officeart/2005/8/layout/pyramid2"/>
    <dgm:cxn modelId="{80026141-1D95-4B96-B1EF-A54E55E3A088}" type="presParOf" srcId="{7EA57EDD-4F2B-480B-ADED-7E0CB163E01D}" destId="{CA23D0F5-AA7B-4B72-BBBE-9C9810F8960F}" srcOrd="4" destOrd="0" presId="urn:microsoft.com/office/officeart/2005/8/layout/pyramid2"/>
    <dgm:cxn modelId="{A29E7E77-EF17-4C6C-ABE4-10503912AF3D}" type="presParOf" srcId="{7EA57EDD-4F2B-480B-ADED-7E0CB163E01D}" destId="{135D28A1-CECB-4B94-833A-023394C99844}"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8FF177C-A279-4176-9405-5838BFA8184C}" type="datetimeFigureOut">
              <a:rPr lang="de-CH" smtClean="0"/>
              <a:pPr/>
              <a:t>19.11.2014</a:t>
            </a:fld>
            <a:endParaRPr lang="de-CH"/>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3AB09CB-EF5F-4AFD-8FB7-7562A9D1B9A6}" type="slidenum">
              <a:rPr lang="de-CH" smtClean="0"/>
              <a:pPr/>
              <a:t>‹Nr.›</a:t>
            </a:fld>
            <a:endParaRPr lang="de-CH"/>
          </a:p>
        </p:txBody>
      </p:sp>
    </p:spTree>
    <p:extLst>
      <p:ext uri="{BB962C8B-B14F-4D97-AF65-F5344CB8AC3E}">
        <p14:creationId xmlns:p14="http://schemas.microsoft.com/office/powerpoint/2010/main" val="1140613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16823F-8271-4E40-8173-30F60AD3F097}" type="datetimeFigureOut">
              <a:rPr lang="de-DE" smtClean="0"/>
              <a:pPr/>
              <a:t>19.11.2014</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288227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a:t>
            </a:fld>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Der Bürger kann sich vor unabhängigen Gerichten auf die Grundrechte berufen, um sich vor der Willkür des Staates zu schützen.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a:t>
            </a:fld>
            <a:endParaRPr lang="de-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12</a:t>
            </a:fld>
            <a:endParaRPr lang="de-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13</a:t>
            </a:fld>
            <a:endParaRPr lang="de-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Verbindlichkeit der Auskünfte: immer klären, ob die Auskunft</a:t>
            </a:r>
            <a:r>
              <a:rPr lang="de-CH" baseline="0" dirty="0" smtClean="0"/>
              <a:t> schriftlich oder mündlich zu erteilen ist und ob die Frage auch genügend </a:t>
            </a:r>
            <a:r>
              <a:rPr lang="de-CH" baseline="0" smtClean="0"/>
              <a:t>geklärt ist!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16</a:t>
            </a:fld>
            <a:endParaRPr lang="de-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 Verfassung</a:t>
            </a:r>
            <a:r>
              <a:rPr lang="de-CH" baseline="0" dirty="0" smtClean="0"/>
              <a:t> ist die Grundordnung eines Staates. Sie legt die wichtigsten Prinzipien des staatlichen Handelns und die Grundsätze im Verhältnis zwischen Bürgerin, Bürger und dem Staat fest.</a:t>
            </a:r>
          </a:p>
          <a:p>
            <a:r>
              <a:rPr lang="de-CH" baseline="0" dirty="0" smtClean="0"/>
              <a:t>Bundesverfassung und 26 Kantonsverfassungen.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19</a:t>
            </a:fld>
            <a:endParaRPr lang="de-CH"/>
          </a:p>
        </p:txBody>
      </p:sp>
    </p:spTree>
    <p:extLst>
      <p:ext uri="{BB962C8B-B14F-4D97-AF65-F5344CB8AC3E}">
        <p14:creationId xmlns:p14="http://schemas.microsoft.com/office/powerpoint/2010/main" val="3621175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a:t>
            </a:r>
            <a:r>
              <a:rPr lang="de-CH" baseline="0" dirty="0" smtClean="0"/>
              <a:t> Verfassung als oberstes Gesetz bestimmt die Staats- und Regierungsform, den Aufbau und die Organisation des Staatswesens, die Bestellung und die Befugnisse der Behörden, die Grundrechte und Pflichten der Staatsbürgerinnen und Staatsbürger, das Verhältnis von Staat und Kirche, von Staat und Wirtschaft etc. =&gt; siehe Register 05</a:t>
            </a:r>
          </a:p>
          <a:p>
            <a:r>
              <a:rPr lang="de-CH" baseline="0" dirty="0" smtClean="0"/>
              <a:t>Die Aufgabenteilung zwischen Gesamtstaat und den Gliedstaaten ist für einen Bundesstaat ganz wichtig. </a:t>
            </a:r>
          </a:p>
          <a:p>
            <a:endParaRPr lang="de-CH" baseline="0" dirty="0" smtClean="0"/>
          </a:p>
          <a:p>
            <a:r>
              <a:rPr lang="de-CH" baseline="0" dirty="0" smtClean="0"/>
              <a:t>Die Verfassung ist die Grundlage für die ganze Rechtsordnung. Auf dieser Grundlage werden die Einzelheiten in den Gesetzen geregelt. Die Verfassung steht über den Gesetzen und so darf kein Gesetz im Widerspruch zur Verfassung stehen.</a:t>
            </a:r>
          </a:p>
          <a:p>
            <a:endParaRPr lang="de-CH" baseline="0" dirty="0" smtClean="0"/>
          </a:p>
          <a:p>
            <a:r>
              <a:rPr lang="de-CH" baseline="0" dirty="0" smtClean="0"/>
              <a:t>Die Verordnungen regeln die Einzelheiten des Vollzugs eines Gesetzes.</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20</a:t>
            </a:fld>
            <a:endParaRPr lang="de-CH"/>
          </a:p>
        </p:txBody>
      </p:sp>
    </p:spTree>
    <p:extLst>
      <p:ext uri="{BB962C8B-B14F-4D97-AF65-F5344CB8AC3E}">
        <p14:creationId xmlns:p14="http://schemas.microsoft.com/office/powerpoint/2010/main" val="390343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Öffentliches Recht:</a:t>
            </a:r>
          </a:p>
          <a:p>
            <a:r>
              <a:rPr lang="de-CH" dirty="0" smtClean="0"/>
              <a:t>Regelt die Rechtsbeziehung</a:t>
            </a:r>
            <a:r>
              <a:rPr lang="de-CH" baseline="0" dirty="0" smtClean="0"/>
              <a:t> zwischen Bürgerinnen und Bürgern und dem Staat.</a:t>
            </a:r>
          </a:p>
          <a:p>
            <a:r>
              <a:rPr lang="de-CH" baseline="0" dirty="0" smtClean="0"/>
              <a:t>Es wird im öffentlichen Interesse erlassen und dient der Erfüllung öffentlicher Aufgaben.</a:t>
            </a:r>
          </a:p>
          <a:p>
            <a:r>
              <a:rPr lang="de-CH" baseline="0" dirty="0" smtClean="0"/>
              <a:t>Das öffentliche Recht regelt, was Einzelne dem Staat schulden.</a:t>
            </a:r>
          </a:p>
          <a:p>
            <a:r>
              <a:rPr lang="de-CH" baseline="0" dirty="0" smtClean="0"/>
              <a:t>=&gt; Strafrecht, Steuerrecht, Verfahrensrecht</a:t>
            </a:r>
          </a:p>
          <a:p>
            <a:endParaRPr lang="de-CH" baseline="0" dirty="0" smtClean="0"/>
          </a:p>
          <a:p>
            <a:r>
              <a:rPr lang="de-CH" baseline="0" dirty="0" smtClean="0"/>
              <a:t>Privatrecht:</a:t>
            </a:r>
          </a:p>
          <a:p>
            <a:r>
              <a:rPr lang="de-CH" baseline="0" dirty="0" smtClean="0"/>
              <a:t>Regelt die Rechtsbeziehung zwischen gleichgeordneten, gleichwertigen Personen (Rechtssubjekten).</a:t>
            </a:r>
          </a:p>
          <a:p>
            <a:r>
              <a:rPr lang="de-CH" baseline="0" dirty="0" smtClean="0"/>
              <a:t>Es wird hauptsächlich zur Wahrung privater Interessen erlassen.</a:t>
            </a:r>
          </a:p>
          <a:p>
            <a:r>
              <a:rPr lang="de-CH" baseline="0" dirty="0" smtClean="0"/>
              <a:t>Das Privatrecht regelt, was Einzelne einander schulden.</a:t>
            </a:r>
          </a:p>
          <a:p>
            <a:r>
              <a:rPr lang="de-CH" baseline="0" dirty="0" smtClean="0"/>
              <a:t>=&gt; Mietrecht, Arbeitsrecht, Kaufrecht</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23</a:t>
            </a:fld>
            <a:endParaRPr lang="de-CH"/>
          </a:p>
        </p:txBody>
      </p:sp>
    </p:spTree>
    <p:extLst>
      <p:ext uri="{BB962C8B-B14F-4D97-AF65-F5344CB8AC3E}">
        <p14:creationId xmlns:p14="http://schemas.microsoft.com/office/powerpoint/2010/main" val="1398407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Lösung:</a:t>
            </a:r>
          </a:p>
          <a:p>
            <a:r>
              <a:rPr lang="de-CH" dirty="0" smtClean="0"/>
              <a:t>Kaufvertrag = Privatrecht</a:t>
            </a:r>
          </a:p>
          <a:p>
            <a:r>
              <a:rPr lang="de-CH" dirty="0" smtClean="0"/>
              <a:t>Baubewilligungsverfahren</a:t>
            </a:r>
            <a:r>
              <a:rPr lang="de-CH" baseline="0" dirty="0" smtClean="0"/>
              <a:t> = öffentliches Recht</a:t>
            </a:r>
          </a:p>
          <a:p>
            <a:r>
              <a:rPr lang="de-CH" baseline="0" dirty="0" smtClean="0"/>
              <a:t>Kreditbewilligung der Gemeindeversammlung = öffentliches Recht</a:t>
            </a:r>
          </a:p>
          <a:p>
            <a:r>
              <a:rPr lang="de-CH" baseline="0" dirty="0" smtClean="0"/>
              <a:t>Miete Garage = Privatrecht (weil Gemeinde nicht in hoheitlicher Funktion auftritt, sondern in diesem Fall eine gleichgestellte Person ist </a:t>
            </a:r>
            <a:br>
              <a:rPr lang="de-CH" baseline="0" dirty="0" smtClean="0"/>
            </a:br>
            <a:r>
              <a:rPr lang="de-CH" baseline="0" dirty="0" smtClean="0"/>
              <a:t>(Mieter – </a:t>
            </a:r>
            <a:r>
              <a:rPr lang="de-CH" baseline="0" dirty="0" err="1" smtClean="0"/>
              <a:t>Vermieterbeziehung</a:t>
            </a:r>
            <a:r>
              <a:rPr lang="de-CH" baseline="0" dirty="0" smtClean="0"/>
              <a:t>).</a:t>
            </a:r>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24</a:t>
            </a:fld>
            <a:endParaRPr lang="de-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Wird nur kurz angeschnitten,</a:t>
            </a:r>
            <a:r>
              <a:rPr lang="de-CH" baseline="0" dirty="0" smtClean="0"/>
              <a:t> da eigentlich Berufsschulstoff.</a:t>
            </a:r>
          </a:p>
          <a:p>
            <a:r>
              <a:rPr lang="de-CH" baseline="0" dirty="0" smtClean="0"/>
              <a:t>Dient zum Bewusstwerden der Abgrenzung zum Öffentlichen Recht.</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27</a:t>
            </a:fld>
            <a:endParaRPr lang="de-C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Hinweis</a:t>
            </a:r>
            <a:r>
              <a:rPr lang="de-CH" baseline="0" dirty="0" smtClean="0"/>
              <a:t> für die Fachreferentin, den Fachreferenten:</a:t>
            </a:r>
            <a:endParaRPr lang="de-CH" dirty="0" smtClean="0"/>
          </a:p>
          <a:p>
            <a:r>
              <a:rPr lang="de-CH" dirty="0" smtClean="0"/>
              <a:t>Wenn Internetanschluss</a:t>
            </a:r>
            <a:r>
              <a:rPr lang="de-CH" baseline="0" dirty="0" smtClean="0"/>
              <a:t> vorhanden, ist es sinnvoll, aufzuzeigen, wie ein bestimmter Artikel gesucht werden kann.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32</a:t>
            </a:fld>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Begründung:</a:t>
            </a:r>
            <a:r>
              <a:rPr lang="de-CH" baseline="0" dirty="0" smtClean="0"/>
              <a:t> </a:t>
            </a:r>
          </a:p>
          <a:p>
            <a:r>
              <a:rPr lang="de-CH" baseline="0" dirty="0" smtClean="0"/>
              <a:t>Staatliches Handeln begründet auf einem Gesetzesauftrag. Die Tätigkeit der Verwaltung und ihrer Mitarbeiterinnen und Mitarbeiter beruht auf einer solchen gesetzlichen Grundlage. Die Verfassung statuiert zum Schutz der Bürgerinnen und Bürger «rechtsstaatliche Grundsätze», an die sich Behörden und Verwaltung halten.</a:t>
            </a:r>
          </a:p>
        </p:txBody>
      </p:sp>
      <p:sp>
        <p:nvSpPr>
          <p:cNvPr id="4" name="Foliennummernplatzhalter 3"/>
          <p:cNvSpPr>
            <a:spLocks noGrp="1"/>
          </p:cNvSpPr>
          <p:nvPr>
            <p:ph type="sldNum" sz="quarter" idx="10"/>
          </p:nvPr>
        </p:nvSpPr>
        <p:spPr/>
        <p:txBody>
          <a:bodyPr/>
          <a:lstStyle/>
          <a:p>
            <a:fld id="{B4A389DC-B868-4A76-93F1-E20505CB5D10}" type="slidenum">
              <a:rPr lang="de-CH" smtClean="0"/>
              <a:pPr/>
              <a:t>2</a:t>
            </a:fld>
            <a:endParaRPr lang="de-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Hinweis</a:t>
            </a:r>
            <a:r>
              <a:rPr lang="de-CH" baseline="0" dirty="0" smtClean="0"/>
              <a:t> für die Fachreferentin, den Fachreferenten:</a:t>
            </a:r>
            <a:endParaRPr lang="de-CH" dirty="0" smtClean="0"/>
          </a:p>
          <a:p>
            <a:r>
              <a:rPr lang="de-CH" dirty="0" smtClean="0"/>
              <a:t>Wenn Internetanschluss</a:t>
            </a:r>
            <a:r>
              <a:rPr lang="de-CH" baseline="0" dirty="0" smtClean="0"/>
              <a:t> vorhanden, ist es sinnvoll, aufzuzeigen, wie ein bestimmter Artikel gesucht werden kann.</a:t>
            </a:r>
            <a:endParaRPr lang="de-CH"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33</a:t>
            </a:fld>
            <a:endParaRPr lang="de-C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Nehmen</a:t>
            </a:r>
            <a:r>
              <a:rPr lang="de-CH" baseline="0" dirty="0" smtClean="0"/>
              <a:t> Sie zwei – drei gute Formulierungen aus der Klasse auf.</a:t>
            </a:r>
          </a:p>
          <a:p>
            <a:r>
              <a:rPr lang="de-CH" baseline="0" dirty="0" smtClean="0"/>
              <a:t>Siehe dazu Folie 23 </a:t>
            </a:r>
            <a:r>
              <a:rPr lang="de-CH" baseline="0" smtClean="0"/>
              <a:t>mit Kommentar.</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34</a:t>
            </a:fld>
            <a:endParaRPr lang="de-C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35</a:t>
            </a:fld>
            <a:endParaRPr lang="de-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36</a:t>
            </a:fld>
            <a:endParaRPr lang="de-C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37</a:t>
            </a:fld>
            <a:endParaRPr lang="de-CH"/>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38</a:t>
            </a:fld>
            <a:endParaRPr lang="de-CH"/>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39</a:t>
            </a:fld>
            <a:endParaRPr lang="de-CH"/>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40</a:t>
            </a:fld>
            <a:endParaRPr lang="de-CH"/>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baseline="0" dirty="0" smtClean="0">
                <a:solidFill>
                  <a:schemeClr val="tx1"/>
                </a:solidFill>
                <a:latin typeface="+mn-lt"/>
                <a:ea typeface="+mn-ea"/>
                <a:cs typeface="+mn-cs"/>
              </a:rPr>
              <a:t>Bei der </a:t>
            </a:r>
            <a:r>
              <a:rPr lang="de-CH" sz="1200" b="1" kern="1200" baseline="0" dirty="0" smtClean="0">
                <a:solidFill>
                  <a:schemeClr val="tx1"/>
                </a:solidFill>
                <a:latin typeface="+mn-lt"/>
                <a:ea typeface="+mn-ea"/>
                <a:cs typeface="+mn-cs"/>
              </a:rPr>
              <a:t>elektronischen Zustellung </a:t>
            </a:r>
            <a:r>
              <a:rPr lang="de-CH" sz="1200" kern="1200" baseline="0" dirty="0" smtClean="0">
                <a:solidFill>
                  <a:schemeClr val="tx1"/>
                </a:solidFill>
                <a:latin typeface="+mn-lt"/>
                <a:ea typeface="+mn-ea"/>
                <a:cs typeface="+mn-cs"/>
              </a:rPr>
              <a:t>ist die Frist gewahrt, wenn der</a:t>
            </a:r>
          </a:p>
          <a:p>
            <a:r>
              <a:rPr lang="de-CH" sz="1200" kern="1200" baseline="0" dirty="0" smtClean="0">
                <a:solidFill>
                  <a:schemeClr val="tx1"/>
                </a:solidFill>
                <a:latin typeface="+mn-lt"/>
                <a:ea typeface="+mn-ea"/>
                <a:cs typeface="+mn-cs"/>
              </a:rPr>
              <a:t>Empfang bei der Zustelladresse der Behörde vor Ablauf der Frist durch</a:t>
            </a:r>
          </a:p>
          <a:p>
            <a:r>
              <a:rPr lang="de-CH" sz="1200" kern="1200" baseline="0" dirty="0" smtClean="0">
                <a:solidFill>
                  <a:schemeClr val="tx1"/>
                </a:solidFill>
                <a:latin typeface="+mn-lt"/>
                <a:ea typeface="+mn-ea"/>
                <a:cs typeface="+mn-cs"/>
              </a:rPr>
              <a:t>das betreffende Informatiksystem bestätigt worden ist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41</a:t>
            </a:fld>
            <a:endParaRPr lang="de-CH"/>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42</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Begründung: </a:t>
            </a:r>
          </a:p>
          <a:p>
            <a:r>
              <a:rPr lang="de-CH" dirty="0" smtClean="0"/>
              <a:t>Die Bundesverfassung, die</a:t>
            </a:r>
            <a:r>
              <a:rPr lang="de-CH" baseline="0" dirty="0" smtClean="0"/>
              <a:t> Kantonsverfassungen, die Gesetze sowie die Gesetze und Verordnungen auf den verschiedenen Stufen regeln die Zuständigkeiten und die Befugnisse von Behörden und die Aufgabenteilung zwischen dem Gesamtstaat und den Gliedstaaten.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a:t>
            </a:fld>
            <a:endParaRPr lang="de-CH"/>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Hinweis für Fachreferentin/Fachreferent:</a:t>
            </a:r>
            <a:r>
              <a:rPr lang="de-CH" baseline="0" dirty="0" smtClean="0"/>
              <a:t> </a:t>
            </a:r>
            <a:r>
              <a:rPr lang="de-CH" dirty="0" smtClean="0"/>
              <a:t>Zeigen Sie an einem </a:t>
            </a:r>
            <a:r>
              <a:rPr lang="de-CH" b="1" dirty="0" smtClean="0"/>
              <a:t>einfachen Beispiel </a:t>
            </a:r>
            <a:r>
              <a:rPr lang="de-CH" dirty="0" smtClean="0"/>
              <a:t>ein Verwaltungsverfahren auf.</a:t>
            </a:r>
          </a:p>
          <a:p>
            <a:r>
              <a:rPr lang="de-CH" baseline="0" dirty="0" smtClean="0"/>
              <a:t>Was soll im Beispiel enthalten sein</a:t>
            </a:r>
            <a:r>
              <a:rPr lang="de-CH" dirty="0" smtClean="0"/>
              <a:t>:</a:t>
            </a:r>
          </a:p>
          <a:p>
            <a:pPr>
              <a:buFont typeface="Arial" pitchFamily="34" charset="0"/>
              <a:buChar char="•"/>
            </a:pPr>
            <a:r>
              <a:rPr lang="de-CH" dirty="0" smtClean="0"/>
              <a:t>Eingabe eines Begehrens</a:t>
            </a:r>
            <a:r>
              <a:rPr lang="de-CH" baseline="0" dirty="0" smtClean="0"/>
              <a:t> </a:t>
            </a:r>
            <a:r>
              <a:rPr lang="de-CH" dirty="0" smtClean="0"/>
              <a:t>an eine Behörde</a:t>
            </a:r>
          </a:p>
          <a:p>
            <a:pPr>
              <a:buFont typeface="Arial" pitchFamily="34" charset="0"/>
              <a:buChar char="•"/>
            </a:pPr>
            <a:r>
              <a:rPr lang="de-CH" dirty="0" smtClean="0"/>
              <a:t>Was passiert, wenn</a:t>
            </a:r>
            <a:r>
              <a:rPr lang="de-CH" baseline="0" dirty="0" smtClean="0"/>
              <a:t> die Eingabe nicht den Anforderungen entspricht? =&gt; Nachfrist für die Verbesserung.</a:t>
            </a:r>
          </a:p>
          <a:p>
            <a:pPr>
              <a:buFont typeface="Arial" pitchFamily="34" charset="0"/>
              <a:buChar char="•"/>
            </a:pPr>
            <a:r>
              <a:rPr lang="de-CH" baseline="0" dirty="0" smtClean="0"/>
              <a:t>Ermittlung des Sachverhaltes durch die Behörde</a:t>
            </a:r>
          </a:p>
          <a:p>
            <a:pPr>
              <a:buFont typeface="Arial" pitchFamily="34" charset="0"/>
              <a:buChar char="•"/>
            </a:pPr>
            <a:r>
              <a:rPr lang="de-CH" baseline="0" dirty="0" smtClean="0"/>
              <a:t>Gewährung des rechtlichen Gehörs (vor Erlass des Entscheides).</a:t>
            </a:r>
          </a:p>
          <a:p>
            <a:pPr>
              <a:buFont typeface="Arial" pitchFamily="34" charset="0"/>
              <a:buChar char="•"/>
            </a:pPr>
            <a:r>
              <a:rPr lang="de-CH" baseline="0" dirty="0" smtClean="0"/>
              <a:t>Einsicht in die für den Entscheid massgebenden Akten für die Beteiligten/Betroffenen des Entscheides (Akteneinsichtsrecht)</a:t>
            </a:r>
          </a:p>
          <a:p>
            <a:pPr>
              <a:buFont typeface="Arial" pitchFamily="34" charset="0"/>
              <a:buChar char="•"/>
            </a:pPr>
            <a:r>
              <a:rPr lang="de-CH" baseline="0" dirty="0" err="1" smtClean="0"/>
              <a:t>Entscheidfindung</a:t>
            </a:r>
            <a:r>
              <a:rPr lang="de-CH" baseline="0" dirty="0" smtClean="0"/>
              <a:t> der Behörde aufgrund des Sachverhaltes</a:t>
            </a:r>
          </a:p>
          <a:p>
            <a:pPr>
              <a:buFont typeface="Arial" pitchFamily="34" charset="0"/>
              <a:buChar char="•"/>
            </a:pPr>
            <a:r>
              <a:rPr lang="de-CH" baseline="0" dirty="0" smtClean="0"/>
              <a:t>Gesetzesauslegung</a:t>
            </a:r>
          </a:p>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43</a:t>
            </a:fld>
            <a:endParaRPr lang="de-CH"/>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Beispiele</a:t>
            </a:r>
            <a:r>
              <a:rPr lang="de-CH" baseline="0" dirty="0" smtClean="0"/>
              <a:t> von Verfügungen!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46</a:t>
            </a:fld>
            <a:endParaRPr lang="de-CH"/>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47</a:t>
            </a:fld>
            <a:endParaRPr lang="de-CH"/>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48</a:t>
            </a:fld>
            <a:endParaRPr lang="de-CH"/>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dirty="0" smtClean="0"/>
              <a:t>Mit Rechtsmitteln können Verfügungen und Entscheide der </a:t>
            </a:r>
          </a:p>
          <a:p>
            <a:r>
              <a:rPr lang="de-CH" sz="1200" dirty="0" smtClean="0"/>
              <a:t>Behörden angefochten werden.</a:t>
            </a:r>
          </a:p>
          <a:p>
            <a:r>
              <a:rPr lang="de-CH" sz="1200" dirty="0" smtClean="0"/>
              <a:t>Eine andere Instanz überprüft die getroffenen Entscheide nochmals.</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49</a:t>
            </a:fld>
            <a:endParaRPr lang="de-CH"/>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b="1" dirty="0" smtClean="0"/>
              <a:t>Kantonale</a:t>
            </a:r>
            <a:r>
              <a:rPr lang="de-CH" b="1" baseline="0" dirty="0" smtClean="0"/>
              <a:t> Anpassungen</a:t>
            </a:r>
          </a:p>
          <a:p>
            <a:r>
              <a:rPr lang="de-CH" b="0" baseline="0" dirty="0" smtClean="0"/>
              <a:t>Mit einem Rekurs kann ein Verwaltungsentscheid an die nächsthöhere Rechtsmittelinstanz weitergezogen werden!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51</a:t>
            </a:fld>
            <a:endParaRPr lang="de-CH"/>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Grundsätzlich ist zum Rekurs berechtigt,</a:t>
            </a:r>
            <a:r>
              <a:rPr lang="de-CH" baseline="0" dirty="0" smtClean="0"/>
              <a:t> wer durch einen Entscheid berührt wird und ein schutzwürdiges Interesse an der Aufhebung oder der Änderung hat und die im entsprechenden Gesetz festgelegten Personen, Behörden, Organisationen.</a:t>
            </a:r>
          </a:p>
          <a:p>
            <a:endParaRPr lang="de-CH" baseline="0" dirty="0" smtClean="0"/>
          </a:p>
          <a:p>
            <a:r>
              <a:rPr lang="de-CH" baseline="0" dirty="0" smtClean="0"/>
              <a:t>Kosten:</a:t>
            </a:r>
          </a:p>
          <a:p>
            <a:r>
              <a:rPr lang="de-CH" baseline="0" dirty="0" smtClean="0"/>
              <a:t>Unterliegt eine Person nur teilweise, werden die Kosten aufgeteilt.</a:t>
            </a:r>
          </a:p>
          <a:p>
            <a:r>
              <a:rPr lang="de-CH" baseline="0" dirty="0" smtClean="0"/>
              <a:t>Unter Umständen kann ganz auf die Erhebung von Kosten verzichtet werden.</a:t>
            </a:r>
          </a:p>
        </p:txBody>
      </p:sp>
      <p:sp>
        <p:nvSpPr>
          <p:cNvPr id="4" name="Foliennummernplatzhalter 3"/>
          <p:cNvSpPr>
            <a:spLocks noGrp="1"/>
          </p:cNvSpPr>
          <p:nvPr>
            <p:ph type="sldNum" sz="quarter" idx="10"/>
          </p:nvPr>
        </p:nvSpPr>
        <p:spPr/>
        <p:txBody>
          <a:bodyPr/>
          <a:lstStyle/>
          <a:p>
            <a:fld id="{B4A389DC-B868-4A76-93F1-E20505CB5D10}" type="slidenum">
              <a:rPr lang="de-CH" smtClean="0"/>
              <a:pPr/>
              <a:t>52</a:t>
            </a:fld>
            <a:endParaRPr lang="de-CH"/>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53</a:t>
            </a:fld>
            <a:endParaRPr lang="de-CH"/>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baseline="0" dirty="0" smtClean="0"/>
              <a:t>Kosten:</a:t>
            </a:r>
          </a:p>
          <a:p>
            <a:r>
              <a:rPr lang="de-CH" baseline="0" dirty="0" smtClean="0"/>
              <a:t>Unterliegt eine Person nur teilweise, werden die Kosten aufgeteilt.</a:t>
            </a:r>
          </a:p>
          <a:p>
            <a:r>
              <a:rPr lang="de-CH" baseline="0" dirty="0" smtClean="0"/>
              <a:t>Unter Umständen kann ganz auf die Erhebung von Kosten verzichtet werden.</a:t>
            </a:r>
          </a:p>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54</a:t>
            </a:fld>
            <a:endParaRPr lang="de-CH"/>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b="1" kern="1200" baseline="0" dirty="0" smtClean="0">
                <a:solidFill>
                  <a:schemeClr val="tx1"/>
                </a:solidFill>
                <a:latin typeface="+mn-lt"/>
                <a:ea typeface="+mn-ea"/>
                <a:cs typeface="+mn-cs"/>
              </a:rPr>
              <a:t>Revision</a:t>
            </a:r>
          </a:p>
          <a:p>
            <a:r>
              <a:rPr lang="de-CH" sz="1200" kern="1200" baseline="0" dirty="0" smtClean="0">
                <a:solidFill>
                  <a:schemeClr val="tx1"/>
                </a:solidFill>
                <a:latin typeface="+mn-lt"/>
                <a:ea typeface="+mn-ea"/>
                <a:cs typeface="+mn-cs"/>
              </a:rPr>
              <a:t>Mittels Revision kann nach Abschluss eines Verfahrens, unter bestimmten Voraussetzungen, ein Entscheid nochmals überprüft werden. Beispielsweise wenn nach Abschluss des Verfahrens neue erhebliche Tatsachen und Beweismittel entdeckt werden.</a:t>
            </a:r>
          </a:p>
          <a:p>
            <a:r>
              <a:rPr lang="de-CH" sz="1200" b="1" kern="1200" baseline="0" dirty="0" smtClean="0">
                <a:solidFill>
                  <a:schemeClr val="tx1"/>
                </a:solidFill>
                <a:latin typeface="+mn-lt"/>
                <a:ea typeface="+mn-ea"/>
                <a:cs typeface="+mn-cs"/>
              </a:rPr>
              <a:t>Aufsichtsbeschwerde</a:t>
            </a:r>
          </a:p>
          <a:p>
            <a:r>
              <a:rPr lang="de-CH" sz="1200" kern="1200" baseline="0" dirty="0" smtClean="0">
                <a:solidFill>
                  <a:schemeClr val="tx1"/>
                </a:solidFill>
                <a:latin typeface="+mn-lt"/>
                <a:ea typeface="+mn-ea"/>
                <a:cs typeface="+mn-cs"/>
              </a:rPr>
              <a:t>Mit einer Aufsichtsbeschwerde kann ausserhalb eines Rechtsverfahrens beispielsweise das Verhalten einer Behörde gerügt werden.</a:t>
            </a:r>
          </a:p>
          <a:p>
            <a:r>
              <a:rPr lang="de-CH" sz="1200" b="1" kern="1200" baseline="0" dirty="0" smtClean="0">
                <a:solidFill>
                  <a:schemeClr val="tx1"/>
                </a:solidFill>
                <a:latin typeface="+mn-lt"/>
                <a:ea typeface="+mn-ea"/>
                <a:cs typeface="+mn-cs"/>
              </a:rPr>
              <a:t>Anzeige</a:t>
            </a:r>
          </a:p>
          <a:p>
            <a:r>
              <a:rPr lang="de-CH" sz="1200" kern="1200" baseline="0" dirty="0" smtClean="0">
                <a:solidFill>
                  <a:schemeClr val="tx1"/>
                </a:solidFill>
                <a:latin typeface="+mn-lt"/>
                <a:ea typeface="+mn-ea"/>
                <a:cs typeface="+mn-cs"/>
              </a:rPr>
              <a:t>Mit einer Anzeige kann man fordern, dass ein bestimmter Sachverhalt überprüft wird, ohne dass man am Verfahren beteiligt ist. Es muss ein öffentliches Interesse an der Klärung des Sachverhaltes bestehen, das ein Einschreiten der Behörden fordert.</a:t>
            </a:r>
          </a:p>
        </p:txBody>
      </p:sp>
      <p:sp>
        <p:nvSpPr>
          <p:cNvPr id="4" name="Foliennummernplatzhalter 3"/>
          <p:cNvSpPr>
            <a:spLocks noGrp="1"/>
          </p:cNvSpPr>
          <p:nvPr>
            <p:ph type="sldNum" sz="quarter" idx="10"/>
          </p:nvPr>
        </p:nvSpPr>
        <p:spPr/>
        <p:txBody>
          <a:bodyPr/>
          <a:lstStyle/>
          <a:p>
            <a:fld id="{B4A389DC-B868-4A76-93F1-E20505CB5D10}" type="slidenum">
              <a:rPr lang="de-CH" smtClean="0"/>
              <a:pPr/>
              <a:t>55</a:t>
            </a:fld>
            <a:endParaRPr lang="de-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Begründung:</a:t>
            </a:r>
          </a:p>
          <a:p>
            <a:r>
              <a:rPr lang="de-CH" dirty="0" smtClean="0"/>
              <a:t>Grundsätzlich</a:t>
            </a:r>
            <a:r>
              <a:rPr lang="de-CH" baseline="0" dirty="0" smtClean="0"/>
              <a:t> gibt es zwei Arten von Recht: das Privatrecht und das Öffentliche Recht.</a:t>
            </a:r>
          </a:p>
          <a:p>
            <a:r>
              <a:rPr lang="de-CH" baseline="0" dirty="0" smtClean="0"/>
              <a:t>Das Privatrecht regelt die Rechtsbeziehung zwischen gleichgeordneten, gleichwertigen Personen.</a:t>
            </a:r>
          </a:p>
          <a:p>
            <a:r>
              <a:rPr lang="de-CH" baseline="0" dirty="0" smtClean="0"/>
              <a:t>Das öffentliche Recht regelt die Rechtsbeziehungen zwischen der übergeordneten hoheitlichen Macht – dem Staat – und dem untergeordneten Bürger.</a:t>
            </a:r>
            <a:endParaRPr lang="de-CH"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4</a:t>
            </a:fld>
            <a:endParaRPr lang="de-CH"/>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baseline="0" dirty="0" smtClean="0"/>
              <a:t>Fachreferentinnen und Fachreferenten </a:t>
            </a:r>
            <a:r>
              <a:rPr lang="de-CH" baseline="0" dirty="0" smtClean="0"/>
              <a:t>wiederholen nochmals die wichtigsten Inhalte der Themen:</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Verwaltungsgrundsätze</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Stufenaufbau des Rechts</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Privatrecht und Öffentliches Recht</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Verwaltungsakt</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smtClean="0"/>
              <a:t>Verfügung/Entscheid</a:t>
            </a: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Rechtsmittel </a:t>
            </a:r>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Auf der Basis dieser Leistungsziele und des vermittelten </a:t>
            </a:r>
            <a:r>
              <a:rPr lang="de-CH" dirty="0" err="1" smtClean="0"/>
              <a:t>üK</a:t>
            </a:r>
            <a:r>
              <a:rPr lang="de-CH" dirty="0" smtClean="0"/>
              <a:t>-Stoffes wird die schriftliche Abschlussprüfung</a:t>
            </a:r>
            <a:r>
              <a:rPr lang="de-CH" baseline="0" dirty="0" smtClean="0"/>
              <a:t> der Branche stattfinden!</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Die Leistungsziele wie auch die Inhalte des </a:t>
            </a:r>
            <a:r>
              <a:rPr lang="de-CH" baseline="0" dirty="0" err="1" smtClean="0"/>
              <a:t>üK</a:t>
            </a:r>
            <a:r>
              <a:rPr lang="de-CH" baseline="0" dirty="0" smtClean="0"/>
              <a:t> können auch Gegenstand der mündlichen Abschlussprüfung sein.</a:t>
            </a:r>
          </a:p>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56</a:t>
            </a:fld>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Begründung:</a:t>
            </a:r>
          </a:p>
          <a:p>
            <a:r>
              <a:rPr lang="de-CH" dirty="0" smtClean="0"/>
              <a:t>Ein</a:t>
            </a:r>
            <a:r>
              <a:rPr lang="de-CH" baseline="0" dirty="0" smtClean="0"/>
              <a:t> Entscheid oder eine Verfügung ist ein so genannter Verwaltungsakt. In Ihrer Tätigkeit in der Verwaltung sind Sie tagtäglich mit Verfügungen und Entscheiden konfrontiert.</a:t>
            </a:r>
            <a:endParaRPr lang="de-CH" dirty="0" smtClean="0"/>
          </a:p>
          <a:p>
            <a:endParaRPr lang="de-CH"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5</a:t>
            </a:fld>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a:t>
            </a:fld>
            <a:endParaRPr lang="de-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a:t>
            </a:fld>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rtl="0"/>
            <a:r>
              <a:rPr lang="de-DE" sz="1100" dirty="0" smtClean="0"/>
              <a:t>Kennen Sie diese Dame? Es ist eine</a:t>
            </a:r>
            <a:r>
              <a:rPr lang="de-DE" sz="1100" baseline="0" dirty="0" smtClean="0"/>
              <a:t> mittelalterliche Darstellung der Justitia.</a:t>
            </a:r>
          </a:p>
          <a:p>
            <a:pPr rtl="0"/>
            <a:endParaRPr lang="de-DE" sz="1100" baseline="0" dirty="0" smtClean="0"/>
          </a:p>
          <a:p>
            <a:pPr rtl="0"/>
            <a:r>
              <a:rPr lang="de-DE" sz="1100" baseline="0" dirty="0" smtClean="0"/>
              <a:t>Sie hält in der linken Hand eine Waage und in der Rechten das Richtschwert.</a:t>
            </a:r>
          </a:p>
          <a:p>
            <a:pPr rtl="0"/>
            <a:r>
              <a:rPr lang="de-DE" sz="1100" baseline="0" dirty="0" smtClean="0"/>
              <a:t>Dies soll verdeutlichen, dass das Recht ohne Ansehen der Person (Augenbinde), nach sorgfältiger Abwägung der Sachlage (Waage) gesprochen und </a:t>
            </a:r>
            <a:r>
              <a:rPr lang="de-DE" sz="1100" baseline="0" dirty="0" err="1" smtClean="0"/>
              <a:t>schliesslich</a:t>
            </a:r>
            <a:r>
              <a:rPr lang="de-DE" sz="1100" baseline="0" dirty="0" smtClean="0"/>
              <a:t> mit der nötigen Härte (Richtschwert) durchgesetzt wird.</a:t>
            </a:r>
            <a:endParaRPr lang="de-DE" sz="1100" dirty="0" smtClean="0"/>
          </a:p>
          <a:p>
            <a:pPr rtl="0"/>
            <a:endParaRPr lang="de-DE" sz="1100" dirty="0" smtClean="0"/>
          </a:p>
          <a:p>
            <a:pPr rtl="0"/>
            <a:r>
              <a:rPr lang="de-DE" sz="1100" dirty="0" smtClean="0"/>
              <a:t>Nun stellt sich die Frage,</a:t>
            </a:r>
            <a:r>
              <a:rPr lang="de-DE" sz="1100" baseline="0" dirty="0" smtClean="0"/>
              <a:t> </a:t>
            </a:r>
            <a:r>
              <a:rPr lang="de-DE" sz="1100" dirty="0" smtClean="0"/>
              <a:t>was diese</a:t>
            </a:r>
            <a:r>
              <a:rPr lang="de-DE" sz="1100" baseline="0" dirty="0" smtClean="0"/>
              <a:t> Dame mit dem heutigen Unterricht zu tun hat, wo wir uns mit den Leistungszielen:</a:t>
            </a:r>
          </a:p>
          <a:p>
            <a:pPr rtl="0"/>
            <a:r>
              <a:rPr lang="de-DE" sz="1100" baseline="0" dirty="0" smtClean="0"/>
              <a:t>1.1.3.2.1 Verwaltungsgrundsätze</a:t>
            </a:r>
          </a:p>
          <a:p>
            <a:pPr rtl="0"/>
            <a:r>
              <a:rPr lang="de-DE" sz="1100" baseline="0" dirty="0" smtClean="0"/>
              <a:t>1.1.3.3.1 Stufenaufbau des Rechts</a:t>
            </a:r>
          </a:p>
          <a:p>
            <a:pPr rtl="0"/>
            <a:r>
              <a:rPr lang="de-DE" sz="1100" baseline="0" dirty="0" smtClean="0"/>
              <a:t>1.1.3.3.2 Grundlagen/Systematik des öffentlichen Rechts</a:t>
            </a:r>
          </a:p>
          <a:p>
            <a:pPr rtl="0"/>
            <a:r>
              <a:rPr lang="de-DE" sz="1100" baseline="0" dirty="0" smtClean="0"/>
              <a:t>1.1.3.3.3 Grundlagen Verwaltungsakte</a:t>
            </a:r>
          </a:p>
          <a:p>
            <a:pPr rtl="0"/>
            <a:r>
              <a:rPr lang="de-DE" sz="1100" baseline="0" dirty="0" smtClean="0"/>
              <a:t>befassen?</a:t>
            </a:r>
            <a:endParaRPr lang="de-DE" sz="1100" dirty="0" smtClean="0"/>
          </a:p>
          <a:p>
            <a:endParaRPr lang="de-CH" sz="900"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8</a:t>
            </a:fld>
            <a:endParaRPr lang="de-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Jedes Zusammenleben erfordert gewisse Regeln</a:t>
            </a:r>
            <a:r>
              <a:rPr lang="de-CH" baseline="0" dirty="0" smtClean="0"/>
              <a:t> – Gebote und Verbote.</a:t>
            </a:r>
          </a:p>
          <a:p>
            <a:r>
              <a:rPr lang="de-CH" baseline="0" dirty="0" smtClean="0"/>
              <a:t>Viele Beziehungen werden nicht nur durch rechtliche Vorschriften bestimmt sondern auch durch Sitte und Moral.</a:t>
            </a:r>
          </a:p>
          <a:p>
            <a:endParaRPr lang="de-CH" baseline="0" dirty="0" smtClean="0"/>
          </a:p>
          <a:p>
            <a:r>
              <a:rPr lang="de-CH" baseline="0" dirty="0" smtClean="0"/>
              <a:t>Moral:</a:t>
            </a:r>
          </a:p>
          <a:p>
            <a:r>
              <a:rPr lang="de-CH" baseline="0" dirty="0" smtClean="0"/>
              <a:t>Regelt das innere Verhalten der Mensch und ist nicht erzwingbar.</a:t>
            </a:r>
          </a:p>
          <a:p>
            <a:endParaRPr lang="de-CH" baseline="0" dirty="0" smtClean="0"/>
          </a:p>
          <a:p>
            <a:r>
              <a:rPr lang="de-CH" baseline="0" dirty="0" smtClean="0"/>
              <a:t>Sitte:</a:t>
            </a:r>
          </a:p>
          <a:p>
            <a:r>
              <a:rPr lang="de-CH" baseline="0" dirty="0" smtClean="0"/>
              <a:t>Regelt äusseres Verhalten der Menschen und ist ebenfalls nicht erzwingbar.</a:t>
            </a:r>
          </a:p>
          <a:p>
            <a:endParaRPr lang="de-CH" baseline="0" dirty="0" smtClean="0"/>
          </a:p>
          <a:p>
            <a:r>
              <a:rPr lang="de-CH" baseline="0" dirty="0" smtClean="0"/>
              <a:t>Die Regeln von Sitte und Moral entstehen durch die Erziehung und durch Traditionen.</a:t>
            </a:r>
          </a:p>
          <a:p>
            <a:endParaRPr lang="de-CH" baseline="0" dirty="0" smtClean="0"/>
          </a:p>
          <a:p>
            <a:r>
              <a:rPr lang="de-CH" baseline="0" dirty="0" smtClean="0"/>
              <a:t>Das Recht ist nicht einfach da, sondern wird von Menschen gesetzt. Die Menschen, die Bevölkerung selber regelt ihre Beziehung untereinander, in dem sie rechtliche Vorschriften aufstellen, wenn Sitte und Moral nicht mehr ausreichen. Hinter der Rechtsordnung steht die Idee der Gerechtigkeit.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a:t>
            </a:fld>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pic>
        <p:nvPicPr>
          <p:cNvPr id="7" name="Grafik 6" descr="pp-titelseite-www-kreise.jpg"/>
          <p:cNvPicPr>
            <a:picLocks noChangeAspect="1"/>
          </p:cNvPicPr>
          <p:nvPr userDrawn="1"/>
        </p:nvPicPr>
        <p:blipFill>
          <a:blip r:embed="rId2" cstate="print"/>
          <a:stretch>
            <a:fillRect/>
          </a:stretch>
        </p:blipFill>
        <p:spPr>
          <a:xfrm>
            <a:off x="0" y="4407408"/>
            <a:ext cx="1962912" cy="2450592"/>
          </a:xfrm>
          <a:prstGeom prst="rect">
            <a:avLst/>
          </a:prstGeom>
        </p:spPr>
      </p:pic>
      <p:pic>
        <p:nvPicPr>
          <p:cNvPr id="8" name="Grafik 7" descr="pp-titelseite-balken.jpg"/>
          <p:cNvPicPr>
            <a:picLocks noChangeAspect="1"/>
          </p:cNvPicPr>
          <p:nvPr userDrawn="1"/>
        </p:nvPicPr>
        <p:blipFill>
          <a:blip r:embed="rId3" cstate="print"/>
          <a:stretch>
            <a:fillRect/>
          </a:stretch>
        </p:blipFill>
        <p:spPr>
          <a:xfrm>
            <a:off x="737616" y="476672"/>
            <a:ext cx="8406384" cy="1377696"/>
          </a:xfrm>
          <a:prstGeom prst="rect">
            <a:avLst/>
          </a:prstGeom>
        </p:spPr>
      </p:pic>
      <p:sp>
        <p:nvSpPr>
          <p:cNvPr id="6" name="Datumsplatzhalter 5"/>
          <p:cNvSpPr>
            <a:spLocks noGrp="1"/>
          </p:cNvSpPr>
          <p:nvPr>
            <p:ph type="dt" sz="half" idx="10"/>
          </p:nvPr>
        </p:nvSpPr>
        <p:spPr/>
        <p:txBody>
          <a:bodyPr/>
          <a:lstStyle/>
          <a:p>
            <a:fld id="{8DD54A1C-B387-479E-9ED8-24E1BBC035A5}" type="datetime1">
              <a:rPr lang="de-CH" smtClean="0"/>
              <a:pPr/>
              <a:t>19.11.2014</a:t>
            </a:fld>
            <a:endParaRPr lang="de-CH"/>
          </a:p>
        </p:txBody>
      </p:sp>
      <p:sp>
        <p:nvSpPr>
          <p:cNvPr id="9" name="Foliennummernplatzhalter 8"/>
          <p:cNvSpPr>
            <a:spLocks noGrp="1"/>
          </p:cNvSpPr>
          <p:nvPr>
            <p:ph type="sldNum" sz="quarter" idx="11"/>
          </p:nvPr>
        </p:nvSpPr>
        <p:spPr/>
        <p:txBody>
          <a:bodyPr/>
          <a:lstStyle/>
          <a:p>
            <a:fld id="{87674F0A-37BA-4CE3-B1FD-DE57A7E2F2C6}" type="slidenum">
              <a:rPr lang="de-CH" smtClean="0"/>
              <a:pPr/>
              <a:t>‹Nr.›</a:t>
            </a:fld>
            <a:endParaRPr lang="de-CH"/>
          </a:p>
        </p:txBody>
      </p:sp>
      <p:sp>
        <p:nvSpPr>
          <p:cNvPr id="10" name="Fußzeilenplatzhalter 9"/>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14DDAD9-2EB7-497D-82F6-4415D0CC23D5}" type="datetime1">
              <a:rPr lang="de-CH" smtClean="0"/>
              <a:pPr/>
              <a:t>19.11.2014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2CE02DD-E908-4AE7-A98C-FE145A29A242}" type="datetime1">
              <a:rPr lang="de-CH" smtClean="0"/>
              <a:pPr/>
              <a:t>19.11.2014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BFEA3929-7798-432A-A9B3-893E1C0FB6A6}" type="datetime1">
              <a:rPr lang="de-CH" smtClean="0"/>
              <a:pPr/>
              <a:t>19.11.2014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83AAE3D-CC1C-4E28-AE52-8E6AF2589B95}" type="datetime1">
              <a:rPr lang="de-CH" smtClean="0"/>
              <a:pPr/>
              <a:t>19.11.2014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2B41A34D-3D2B-4348-AD6A-74C1C5BBF941}" type="datetime1">
              <a:rPr lang="de-CH" smtClean="0"/>
              <a:pPr/>
              <a:t>19.11.2014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2B699E50-F471-4CB5-9918-D107661CA3CE}" type="datetime1">
              <a:rPr lang="de-CH" smtClean="0"/>
              <a:pPr/>
              <a:t>19.11.2014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DC646017-FF5A-471D-BC73-2DAC7A8E8DA8}" type="datetime1">
              <a:rPr lang="de-CH" smtClean="0"/>
              <a:pPr/>
              <a:t>19.11.2014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221D27A8-C257-49CB-9DE8-B37E9634434E}" type="datetime1">
              <a:rPr lang="de-CH" smtClean="0"/>
              <a:pPr/>
              <a:t>19.11.2014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7050EBD-D086-457E-8DE9-7356E3F774CC}" type="datetime1">
              <a:rPr lang="de-CH" smtClean="0"/>
              <a:pPr/>
              <a:t>19.11.2014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C49FFB8-F5D8-45F9-BB1E-45E31519EBD7}" type="datetime1">
              <a:rPr lang="de-CH" smtClean="0"/>
              <a:pPr/>
              <a:t>19.11.2014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652934"/>
          </a:xfrm>
        </p:spPr>
        <p:txBody>
          <a:bodyPr>
            <a:noAutofit/>
          </a:bodyPr>
          <a:lstStyle>
            <a:lvl1pPr>
              <a:defRPr sz="2800"/>
            </a:lvl1pPr>
          </a:lstStyle>
          <a:p>
            <a:r>
              <a:rPr lang="de-DE" smtClean="0"/>
              <a:t>Titelmasterformat durch Klicken bearbeiten</a:t>
            </a:r>
            <a:endParaRPr lang="de-CH" dirty="0"/>
          </a:p>
        </p:txBody>
      </p:sp>
      <p:sp>
        <p:nvSpPr>
          <p:cNvPr id="3" name="Inhaltsplatzhalter 2"/>
          <p:cNvSpPr>
            <a:spLocks noGrp="1"/>
          </p:cNvSpPr>
          <p:nvPr>
            <p:ph idx="1"/>
          </p:nvPr>
        </p:nvSpPr>
        <p:spPr/>
        <p:txBody>
          <a:bodyPr>
            <a:noAutofit/>
          </a:bodyPr>
          <a:lstStyle>
            <a:lvl1pPr>
              <a:defRPr sz="2400"/>
            </a:lvl1pPr>
            <a:lvl2pPr>
              <a:defRPr sz="2400"/>
            </a:lvl2pPr>
            <a:lvl3pPr>
              <a:defRPr sz="2400"/>
            </a:lvl3pPr>
            <a:lvl4pPr>
              <a:defRPr sz="2400"/>
            </a:lvl4pPr>
            <a:lvl5pPr>
              <a:defRPr sz="2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pic>
        <p:nvPicPr>
          <p:cNvPr id="7" name="Grafik 6" descr="pp-folgeseite-balken.jpg"/>
          <p:cNvPicPr>
            <a:picLocks noChangeAspect="1"/>
          </p:cNvPicPr>
          <p:nvPr userDrawn="1"/>
        </p:nvPicPr>
        <p:blipFill>
          <a:blip r:embed="rId2" cstate="print"/>
          <a:stretch>
            <a:fillRect/>
          </a:stretch>
        </p:blipFill>
        <p:spPr>
          <a:xfrm>
            <a:off x="0" y="0"/>
            <a:ext cx="9144000" cy="740278"/>
          </a:xfrm>
          <a:prstGeom prst="rect">
            <a:avLst/>
          </a:prstGeom>
        </p:spPr>
      </p:pic>
      <p:sp>
        <p:nvSpPr>
          <p:cNvPr id="5" name="Datumsplatzhalter 4"/>
          <p:cNvSpPr>
            <a:spLocks noGrp="1"/>
          </p:cNvSpPr>
          <p:nvPr>
            <p:ph type="dt" sz="half" idx="10"/>
          </p:nvPr>
        </p:nvSpPr>
        <p:spPr/>
        <p:txBody>
          <a:bodyPr/>
          <a:lstStyle/>
          <a:p>
            <a:fld id="{BA7A46AA-4D60-4A64-91C6-A6F3A4F53B3E}" type="datetime1">
              <a:rPr lang="de-CH" smtClean="0"/>
              <a:pPr/>
              <a:t>19.11.2014</a:t>
            </a:fld>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‹Nr.›</a:t>
            </a:fld>
            <a:endParaRPr lang="de-CH"/>
          </a:p>
        </p:txBody>
      </p:sp>
      <p:sp>
        <p:nvSpPr>
          <p:cNvPr id="8" name="Fußzeilenplatzhalter 7"/>
          <p:cNvSpPr>
            <a:spLocks noGrp="1"/>
          </p:cNvSpPr>
          <p:nvPr>
            <p:ph type="ftr" sz="quarter" idx="12"/>
          </p:nvPr>
        </p:nvSpPr>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644D71B-D688-47D3-A620-AF81B386DAE4}" type="datetime1">
              <a:rPr lang="de-CH" smtClean="0"/>
              <a:pPr/>
              <a:t>19.11.2014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D2D14743-09FF-4757-A648-7A993D650DA3}" type="datetime1">
              <a:rPr lang="de-CH" smtClean="0"/>
              <a:pPr/>
              <a:t>19.11.2014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97847345-2E04-45AE-86FA-11A1B4C08D7C}" type="datetime1">
              <a:rPr lang="de-CH" smtClean="0"/>
              <a:pPr/>
              <a:t>19.11.2014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6955F1C0-B743-4FB4-AF6F-4C3B066C1BA9}" type="datetime1">
              <a:rPr lang="de-CH" smtClean="0"/>
              <a:pPr/>
              <a:t>19.11.2014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A91D4DD-CA84-444B-BA36-9F228EBA7EB4}" type="datetime1">
              <a:rPr lang="de-CH" smtClean="0"/>
              <a:pPr/>
              <a:t>19.11.2014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9F6936D4-8642-4574-9548-D3B9A4CCB8EA}" type="datetime1">
              <a:rPr lang="de-CH" smtClean="0"/>
              <a:pPr/>
              <a:t>19.11.2014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75E7AAFC-C815-4A10-8173-E7BC40F652E8}" type="datetime1">
              <a:rPr lang="de-CH" smtClean="0"/>
              <a:pPr/>
              <a:t>19.11.2014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1D388F23-8DA8-4BA7-BF97-5A57A3A5BC4F}" type="datetime1">
              <a:rPr lang="de-CH" smtClean="0"/>
              <a:pPr/>
              <a:t>19.11.2014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279CF8F8-5FA9-4B45-AF16-11F4DD378586}" type="datetime1">
              <a:rPr lang="de-CH" smtClean="0"/>
              <a:pPr/>
              <a:t>19.11.2014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8D91BA7-95D5-438A-96E0-A932090CE0EB}" type="datetime1">
              <a:rPr lang="de-CH" smtClean="0"/>
              <a:pPr/>
              <a:t>19.11.2014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EF6ABA6-649F-42BC-89D8-7D6818F785F0}" type="datetime1">
              <a:rPr lang="de-CH" smtClean="0"/>
              <a:pPr/>
              <a:t>19.11.2014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6275072-5BCF-4A82-8137-0F02E296A029}" type="datetime1">
              <a:rPr lang="de-CH" smtClean="0"/>
              <a:pPr/>
              <a:t>19.11.2014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8AD0748-E8DA-4284-8FED-1908127090F9}" type="datetime1">
              <a:rPr lang="de-CH" smtClean="0"/>
              <a:pPr/>
              <a:t>19.11.2014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104A5A0-889A-4474-BDDC-B62FB9454261}" type="datetime1">
              <a:rPr lang="de-CH" smtClean="0"/>
              <a:pPr/>
              <a:t>19.11.2014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EAF20C7-AE95-4DA0-8CB5-FEFF3B16A84B}" type="datetime1">
              <a:rPr lang="de-CH" smtClean="0"/>
              <a:pPr/>
              <a:t>19.11.2014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40054D47-FB2A-4E6A-B28B-E8D470ED79CB}" type="datetime1">
              <a:rPr lang="de-CH" smtClean="0"/>
              <a:pPr/>
              <a:t>19.11.2014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EC988635-2A42-47A3-BF09-5C971C0F9BDE}" type="datetime1">
              <a:rPr lang="de-CH" smtClean="0"/>
              <a:pPr/>
              <a:t>19.11.2014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1EDBD8C2-1531-4A5A-9DB8-3A912298F1F0}" type="datetime1">
              <a:rPr lang="de-CH" smtClean="0"/>
              <a:pPr/>
              <a:t>19.11.2014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FCA28B9-BF48-47D3-9DF2-D9E3C43A4097}" type="datetime1">
              <a:rPr lang="de-CH" smtClean="0"/>
              <a:pPr/>
              <a:t>19.11.2014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8513F14-4F47-4E0D-8D32-EBE7B76823E4}" type="datetime1">
              <a:rPr lang="de-CH" smtClean="0"/>
              <a:pPr/>
              <a:t>19.11.2014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6E79633-74BD-4A71-B902-80917C391B13}" type="datetime1">
              <a:rPr lang="de-CH" smtClean="0"/>
              <a:pPr/>
              <a:t>19.11.2014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9D088-27DC-4080-A240-86948479A28B}" type="datetime1">
              <a:rPr lang="de-CH" smtClean="0"/>
              <a:pPr/>
              <a:t>19.11.2014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1D337-1AC3-4C90-A6D6-C76901335803}" type="datetime1">
              <a:rPr lang="de-CH" smtClean="0"/>
              <a:pPr/>
              <a:t>19.11.2014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1D45D-C437-4629-92E5-447F4DCA3AC5}" type="datetime1">
              <a:rPr lang="de-CH" smtClean="0"/>
              <a:pPr/>
              <a:t>19.11.2014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CH" dirty="0" smtClean="0"/>
              <a:t>Modul A-05</a:t>
            </a:r>
            <a:br>
              <a:rPr lang="de-CH" dirty="0" smtClean="0"/>
            </a:br>
            <a:r>
              <a:rPr lang="de-CH" sz="2400" dirty="0" smtClean="0"/>
              <a:t> </a:t>
            </a:r>
            <a:r>
              <a:rPr lang="de-CH" sz="2400" dirty="0" smtClean="0"/>
              <a:t>Register 10 und </a:t>
            </a:r>
            <a:r>
              <a:rPr lang="de-CH" sz="2400" smtClean="0"/>
              <a:t>11 USB-Stick</a:t>
            </a:r>
            <a:endParaRPr lang="de-CH" sz="2400" dirty="0"/>
          </a:p>
        </p:txBody>
      </p:sp>
      <p:sp>
        <p:nvSpPr>
          <p:cNvPr id="6" name="Untertitel 5"/>
          <p:cNvSpPr>
            <a:spLocks noGrp="1"/>
          </p:cNvSpPr>
          <p:nvPr>
            <p:ph type="subTitle" idx="1"/>
          </p:nvPr>
        </p:nvSpPr>
        <p:spPr/>
        <p:txBody>
          <a:bodyPr>
            <a:normAutofit fontScale="92500"/>
          </a:bodyPr>
          <a:lstStyle/>
          <a:p>
            <a:r>
              <a:rPr lang="de-CH" sz="2400" dirty="0" smtClean="0"/>
              <a:t>Verwaltungsgrundsätze</a:t>
            </a:r>
          </a:p>
          <a:p>
            <a:r>
              <a:rPr lang="de-CH" sz="2400" dirty="0" smtClean="0"/>
              <a:t>Stufenaufbau des Rechts</a:t>
            </a:r>
          </a:p>
          <a:p>
            <a:r>
              <a:rPr lang="de-CH" sz="2400" dirty="0" smtClean="0"/>
              <a:t>Grundlagen/Systematik des öffentlichen Rechts</a:t>
            </a:r>
          </a:p>
          <a:p>
            <a:r>
              <a:rPr lang="de-CH" sz="2400" dirty="0" smtClean="0"/>
              <a:t>Grundlagen Verwaltungsakte</a:t>
            </a:r>
            <a:endParaRPr lang="de-CH"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Rechtsstaat Schweiz</a:t>
            </a:r>
            <a:endParaRPr lang="de-CH" dirty="0"/>
          </a:p>
        </p:txBody>
      </p:sp>
      <p:sp>
        <p:nvSpPr>
          <p:cNvPr id="3" name="Inhaltsplatzhalter 2"/>
          <p:cNvSpPr>
            <a:spLocks noGrp="1"/>
          </p:cNvSpPr>
          <p:nvPr>
            <p:ph idx="1"/>
          </p:nvPr>
        </p:nvSpPr>
        <p:spPr/>
        <p:txBody>
          <a:bodyPr/>
          <a:lstStyle/>
          <a:p>
            <a:pPr marL="0" indent="0">
              <a:buNone/>
            </a:pPr>
            <a:r>
              <a:rPr lang="de-CH" dirty="0" smtClean="0"/>
              <a:t>	Gewaltenteilung:</a:t>
            </a:r>
          </a:p>
          <a:p>
            <a:pPr marL="0" indent="0">
              <a:buNone/>
            </a:pPr>
            <a:endParaRPr lang="de-CH" dirty="0" smtClean="0"/>
          </a:p>
          <a:p>
            <a:pPr marL="0" indent="0">
              <a:buNone/>
            </a:pPr>
            <a:r>
              <a:rPr lang="de-CH" b="1" dirty="0" smtClean="0"/>
              <a:t>Rechtssetzung</a:t>
            </a:r>
            <a:r>
              <a:rPr lang="de-CH" dirty="0" smtClean="0"/>
              <a:t> durch die Parlamente (Legislative) unter Vorbehalt der Volksrechte (Referendum).</a:t>
            </a:r>
          </a:p>
          <a:p>
            <a:pPr marL="0" indent="0">
              <a:buNone/>
            </a:pPr>
            <a:endParaRPr lang="de-CH" b="1" dirty="0" smtClean="0"/>
          </a:p>
          <a:p>
            <a:pPr marL="0" indent="0">
              <a:buNone/>
            </a:pPr>
            <a:r>
              <a:rPr lang="de-CH" b="1" dirty="0" smtClean="0"/>
              <a:t>Rechtsvollzug</a:t>
            </a:r>
            <a:r>
              <a:rPr lang="de-CH" dirty="0" smtClean="0"/>
              <a:t> durch Exekutive mit Hilfe der Behörden und der Verwaltung.</a:t>
            </a:r>
          </a:p>
          <a:p>
            <a:pPr marL="0" indent="0">
              <a:buNone/>
            </a:pPr>
            <a:endParaRPr lang="de-CH" b="1" dirty="0" smtClean="0"/>
          </a:p>
          <a:p>
            <a:pPr marL="0" indent="0">
              <a:buNone/>
            </a:pPr>
            <a:r>
              <a:rPr lang="de-CH" b="1" dirty="0" smtClean="0"/>
              <a:t>Rechtsprechung</a:t>
            </a:r>
            <a:r>
              <a:rPr lang="de-CH" dirty="0" smtClean="0"/>
              <a:t> durch die Judikative.</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10</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2050" name="Picture 2" descr="C:\Users\moe\AppData\Local\Microsoft\Windows\Temporary Internet Files\Content.IE5\FF5IZIR4\MC900437052[1].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95536" y="1556792"/>
            <a:ext cx="864096" cy="86409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Rechtsstaatliches Handeln</a:t>
            </a:r>
            <a:endParaRPr lang="de-CH" dirty="0"/>
          </a:p>
        </p:txBody>
      </p:sp>
      <p:sp>
        <p:nvSpPr>
          <p:cNvPr id="3" name="Inhaltsplatzhalter 2"/>
          <p:cNvSpPr>
            <a:spLocks noGrp="1"/>
          </p:cNvSpPr>
          <p:nvPr>
            <p:ph idx="1"/>
          </p:nvPr>
        </p:nvSpPr>
        <p:spPr/>
        <p:txBody>
          <a:bodyPr/>
          <a:lstStyle/>
          <a:p>
            <a:pPr>
              <a:buNone/>
            </a:pPr>
            <a:r>
              <a:rPr lang="de-CH" dirty="0" smtClean="0"/>
              <a:t>Bundesverfassung Artikel 5:</a:t>
            </a:r>
          </a:p>
          <a:p>
            <a:pPr>
              <a:buNone/>
            </a:pPr>
            <a:r>
              <a:rPr lang="de-CH" b="1" dirty="0" smtClean="0"/>
              <a:t>Grundsätze des rechtsstaatlichen Handelns</a:t>
            </a:r>
            <a:endParaRPr lang="de-CH" dirty="0" smtClean="0"/>
          </a:p>
          <a:p>
            <a:pPr>
              <a:buNone/>
            </a:pPr>
            <a:r>
              <a:rPr lang="de-CH" baseline="30000" dirty="0" smtClean="0"/>
              <a:t>1</a:t>
            </a:r>
            <a:r>
              <a:rPr lang="de-CH" dirty="0" smtClean="0"/>
              <a:t>Grundlage und Schranke staatlichen Handelns ist das Recht.</a:t>
            </a:r>
          </a:p>
          <a:p>
            <a:pPr>
              <a:buNone/>
            </a:pPr>
            <a:r>
              <a:rPr lang="de-CH" baseline="30000" dirty="0" smtClean="0"/>
              <a:t>2</a:t>
            </a:r>
            <a:r>
              <a:rPr lang="de-CH" dirty="0" smtClean="0"/>
              <a:t>Staatliches Handeln muss im öffentlichen Interesse liegen und verhältnismässig sein.</a:t>
            </a:r>
          </a:p>
          <a:p>
            <a:pPr>
              <a:buNone/>
            </a:pPr>
            <a:r>
              <a:rPr lang="de-CH" baseline="30000" dirty="0" smtClean="0"/>
              <a:t>3</a:t>
            </a:r>
            <a:r>
              <a:rPr lang="de-CH" dirty="0" smtClean="0"/>
              <a:t>Staatliche Organe und Private handeln nach Treu und Glauben.</a:t>
            </a:r>
          </a:p>
          <a:p>
            <a:pPr>
              <a:buNone/>
            </a:pPr>
            <a:r>
              <a:rPr lang="de-CH" baseline="30000" dirty="0" smtClean="0"/>
              <a:t>4</a:t>
            </a:r>
            <a:r>
              <a:rPr lang="de-CH" dirty="0" smtClean="0"/>
              <a:t>Bund und Kantone beachten das Völkerrecht.</a:t>
            </a:r>
          </a:p>
          <a:p>
            <a:pPr>
              <a:buNone/>
            </a:pP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Schutz der Bürgerinnen und Bürger</a:t>
            </a:r>
            <a:endParaRPr lang="de-CH" dirty="0"/>
          </a:p>
        </p:txBody>
      </p:sp>
      <p:sp>
        <p:nvSpPr>
          <p:cNvPr id="3" name="Inhaltsplatzhalter 2"/>
          <p:cNvSpPr>
            <a:spLocks noGrp="1"/>
          </p:cNvSpPr>
          <p:nvPr>
            <p:ph idx="1"/>
          </p:nvPr>
        </p:nvSpPr>
        <p:spPr/>
        <p:txBody>
          <a:bodyPr/>
          <a:lstStyle/>
          <a:p>
            <a:pPr marL="0" indent="0">
              <a:buNone/>
            </a:pPr>
            <a:r>
              <a:rPr lang="de-CH" dirty="0" smtClean="0"/>
              <a:t>Das Verwaltungsverfahren und die damit verbundenen Grundsätze des Verwaltungshandelns (Verwaltungsgrundsätze) geben den staatlichen Behörden und der vollziehenden Verwaltung Leitplanken für das tägliche Handeln.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3074" name="Picture 2" descr="C:\Users\moe\AppData\Local\Microsoft\Windows\Temporary Internet Files\Content.IE5\Q1BG5MH5\MC900437791[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012160" y="3861048"/>
            <a:ext cx="1831975" cy="15017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229600" cy="652934"/>
          </a:xfrm>
        </p:spPr>
        <p:txBody>
          <a:bodyPr/>
          <a:lstStyle/>
          <a:p>
            <a:r>
              <a:rPr lang="de-CH" dirty="0" smtClean="0"/>
              <a:t>Gesetzmässigkeit der Verwaltung</a:t>
            </a:r>
            <a:br>
              <a:rPr lang="de-CH" dirty="0" smtClean="0"/>
            </a:br>
            <a:r>
              <a:rPr lang="de-CH" dirty="0" smtClean="0"/>
              <a:t>(Legalitätsprinzip)</a:t>
            </a:r>
            <a:endParaRPr lang="de-CH" dirty="0"/>
          </a:p>
        </p:txBody>
      </p:sp>
      <p:sp>
        <p:nvSpPr>
          <p:cNvPr id="3" name="Inhaltsplatzhalter 2"/>
          <p:cNvSpPr>
            <a:spLocks noGrp="1"/>
          </p:cNvSpPr>
          <p:nvPr>
            <p:ph idx="1"/>
          </p:nvPr>
        </p:nvSpPr>
        <p:spPr/>
        <p:txBody>
          <a:bodyPr/>
          <a:lstStyle/>
          <a:p>
            <a:r>
              <a:rPr lang="de-CH" dirty="0" smtClean="0"/>
              <a:t>Die Verwaltung wird nur tätig, wenn ein Gesetz sie dazu ermächtigt.</a:t>
            </a:r>
          </a:p>
          <a:p>
            <a:r>
              <a:rPr lang="de-CH" dirty="0" smtClean="0"/>
              <a:t>Die Verwaltung hält sich im Rahmen der Gesetze und beachtet die Rechtsgrundsätze.</a:t>
            </a:r>
          </a:p>
          <a:p>
            <a:endParaRPr lang="de-CH" dirty="0" smtClean="0"/>
          </a:p>
          <a:p>
            <a:endParaRPr lang="de-CH" dirty="0" smtClean="0"/>
          </a:p>
          <a:p>
            <a:pPr>
              <a:buNone/>
            </a:pPr>
            <a:r>
              <a:rPr lang="de-CH" dirty="0" smtClean="0"/>
              <a:t>=&gt; </a:t>
            </a:r>
            <a:r>
              <a:rPr lang="de-CH" dirty="0" smtClean="0">
                <a:solidFill>
                  <a:srgbClr val="FFFF00"/>
                </a:solidFill>
              </a:rPr>
              <a:t>Beispiele</a:t>
            </a:r>
            <a:endParaRPr lang="de-CH" dirty="0">
              <a:solidFill>
                <a:srgbClr val="FFFF00"/>
              </a:solidFill>
            </a:endParaRPr>
          </a:p>
        </p:txBody>
      </p:sp>
      <p:sp>
        <p:nvSpPr>
          <p:cNvPr id="4" name="Foliennummernplatzhalter 3"/>
          <p:cNvSpPr>
            <a:spLocks noGrp="1"/>
          </p:cNvSpPr>
          <p:nvPr>
            <p:ph type="sldNum" sz="quarter" idx="11"/>
          </p:nvPr>
        </p:nvSpPr>
        <p:spPr/>
        <p:txBody>
          <a:bodyPr/>
          <a:lstStyle/>
          <a:p>
            <a:fld id="{87674F0A-37BA-4CE3-B1FD-DE57A7E2F2C6}" type="slidenum">
              <a:rPr lang="de-CH" smtClean="0"/>
              <a:pPr/>
              <a:t>13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229600" cy="652934"/>
          </a:xfrm>
        </p:spPr>
        <p:txBody>
          <a:bodyPr/>
          <a:lstStyle/>
          <a:p>
            <a:r>
              <a:rPr lang="de-CH" dirty="0" smtClean="0"/>
              <a:t>Grundsatz Öffentliches Interesse </a:t>
            </a:r>
            <a:br>
              <a:rPr lang="de-CH" dirty="0" smtClean="0"/>
            </a:br>
            <a:r>
              <a:rPr lang="de-CH" dirty="0" smtClean="0"/>
              <a:t>und Verhältnismässigkeit</a:t>
            </a:r>
            <a:endParaRPr lang="de-CH" dirty="0"/>
          </a:p>
        </p:txBody>
      </p:sp>
      <p:sp>
        <p:nvSpPr>
          <p:cNvPr id="3" name="Inhaltsplatzhalter 2"/>
          <p:cNvSpPr>
            <a:spLocks noGrp="1"/>
          </p:cNvSpPr>
          <p:nvPr>
            <p:ph idx="1"/>
          </p:nvPr>
        </p:nvSpPr>
        <p:spPr>
          <a:xfrm>
            <a:off x="395536" y="1700808"/>
            <a:ext cx="8229600" cy="4525963"/>
          </a:xfrm>
        </p:spPr>
        <p:txBody>
          <a:bodyPr/>
          <a:lstStyle/>
          <a:p>
            <a:r>
              <a:rPr lang="de-CH" dirty="0" smtClean="0"/>
              <a:t>Staatliches Handeln soll im öffentlichen Interesse liegen.</a:t>
            </a:r>
          </a:p>
          <a:p>
            <a:r>
              <a:rPr lang="de-CH" dirty="0" smtClean="0"/>
              <a:t>Bei Rechtsanwendungen werden öffentliche und private Interessen gegeneinander abgewogen und in ein vernünftiges Verhältnis gesetzt.</a:t>
            </a:r>
          </a:p>
          <a:p>
            <a:r>
              <a:rPr lang="de-CH" dirty="0" smtClean="0"/>
              <a:t>Eingriffe in Rechte der Bürgerinnenund Bürger erfolgen nur, wenn dies notwendig ist und soweit öffentliches Interesse besteht.</a:t>
            </a:r>
          </a:p>
          <a:p>
            <a:endParaRPr lang="de-CH" dirty="0" smtClean="0"/>
          </a:p>
          <a:p>
            <a:pPr>
              <a:buNone/>
            </a:pPr>
            <a:r>
              <a:rPr lang="de-CH" dirty="0" smtClean="0"/>
              <a:t>=&gt; </a:t>
            </a:r>
            <a:r>
              <a:rPr lang="de-CH" dirty="0" smtClean="0">
                <a:solidFill>
                  <a:srgbClr val="FFFF00"/>
                </a:solidFill>
              </a:rPr>
              <a:t>Beispiel</a:t>
            </a:r>
            <a:endParaRPr lang="de-CH" dirty="0">
              <a:solidFill>
                <a:srgbClr val="FFFF00"/>
              </a:solidFill>
            </a:endParaRPr>
          </a:p>
        </p:txBody>
      </p:sp>
      <p:sp>
        <p:nvSpPr>
          <p:cNvPr id="4" name="Foliennummernplatzhalter 3"/>
          <p:cNvSpPr>
            <a:spLocks noGrp="1"/>
          </p:cNvSpPr>
          <p:nvPr>
            <p:ph type="sldNum" sz="quarter" idx="11"/>
          </p:nvPr>
        </p:nvSpPr>
        <p:spPr/>
        <p:txBody>
          <a:bodyPr/>
          <a:lstStyle/>
          <a:p>
            <a:fld id="{87674F0A-37BA-4CE3-B1FD-DE57A7E2F2C6}" type="slidenum">
              <a:rPr lang="de-CH" smtClean="0"/>
              <a:pPr/>
              <a:t>14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Rechtsgleichheit </a:t>
            </a:r>
            <a:endParaRPr lang="de-CH" dirty="0"/>
          </a:p>
        </p:txBody>
      </p:sp>
      <p:sp>
        <p:nvSpPr>
          <p:cNvPr id="3" name="Inhaltsplatzhalter 2"/>
          <p:cNvSpPr>
            <a:spLocks noGrp="1"/>
          </p:cNvSpPr>
          <p:nvPr>
            <p:ph idx="1"/>
          </p:nvPr>
        </p:nvSpPr>
        <p:spPr/>
        <p:txBody>
          <a:bodyPr/>
          <a:lstStyle/>
          <a:p>
            <a:r>
              <a:rPr lang="de-CH" dirty="0" smtClean="0"/>
              <a:t>Alle Bürgerinnen und Bürger werden gleich behandelt.</a:t>
            </a:r>
          </a:p>
          <a:p>
            <a:r>
              <a:rPr lang="de-CH" dirty="0" smtClean="0"/>
              <a:t>Das Recht wird bei allen gleich angewendet.</a:t>
            </a:r>
          </a:p>
          <a:p>
            <a:pPr lvl="1"/>
            <a:r>
              <a:rPr lang="de-CH" dirty="0" smtClean="0"/>
              <a:t>Zwei gleichartige Sachverhalte werden nicht unterschiedlich behandelt, sondern gleich.</a:t>
            </a:r>
          </a:p>
          <a:p>
            <a:pPr lvl="1"/>
            <a:r>
              <a:rPr lang="de-CH" dirty="0" smtClean="0"/>
              <a:t>Zwei verschiedenartige Sachverhalte werden nicht gleich behandelt, sondern ungleich.</a:t>
            </a:r>
          </a:p>
          <a:p>
            <a:pPr lvl="1"/>
            <a:endParaRPr lang="de-CH" dirty="0" smtClean="0"/>
          </a:p>
          <a:p>
            <a:pPr lvl="1">
              <a:buNone/>
            </a:pPr>
            <a:r>
              <a:rPr lang="de-CH" dirty="0" smtClean="0"/>
              <a:t>=&gt; </a:t>
            </a:r>
            <a:r>
              <a:rPr lang="de-CH" dirty="0" smtClean="0">
                <a:solidFill>
                  <a:srgbClr val="FFFF00"/>
                </a:solidFill>
              </a:rPr>
              <a:t>Beispiel</a:t>
            </a:r>
          </a:p>
          <a:p>
            <a:pPr lvl="1">
              <a:buNone/>
            </a:pP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Treu und Glauben</a:t>
            </a:r>
            <a:endParaRPr lang="de-CH" dirty="0"/>
          </a:p>
        </p:txBody>
      </p:sp>
      <p:sp>
        <p:nvSpPr>
          <p:cNvPr id="3" name="Inhaltsplatzhalter 2"/>
          <p:cNvSpPr>
            <a:spLocks noGrp="1"/>
          </p:cNvSpPr>
          <p:nvPr>
            <p:ph idx="1"/>
          </p:nvPr>
        </p:nvSpPr>
        <p:spPr/>
        <p:txBody>
          <a:bodyPr/>
          <a:lstStyle/>
          <a:p>
            <a:r>
              <a:rPr lang="de-CH" dirty="0" smtClean="0"/>
              <a:t>Das Verhältnis zwischen der Verwaltung und den Bürgerinnen und Bürgern ist von gegenseitigem Vertrauen getragen.</a:t>
            </a:r>
          </a:p>
          <a:p>
            <a:pPr lvl="1"/>
            <a:r>
              <a:rPr lang="de-CH" dirty="0" smtClean="0"/>
              <a:t>Es verhält sich jede, jeder so, wie es der andere von ihnen in guten Treuen erwarten kann, d.h. kein widersprüchliches oder gar rechtsmissbräuchliches Verhalten.</a:t>
            </a:r>
          </a:p>
          <a:p>
            <a:pPr lvl="1"/>
            <a:endParaRPr lang="de-CH" dirty="0" smtClean="0"/>
          </a:p>
          <a:p>
            <a:r>
              <a:rPr lang="de-CH" dirty="0" smtClean="0"/>
              <a:t>Bürgerinnen und Bürger dürfen sich auf die Verbindlichkeit der Auskünfte der Verwaltung verlassen.</a:t>
            </a:r>
          </a:p>
        </p:txBody>
      </p:sp>
      <p:sp>
        <p:nvSpPr>
          <p:cNvPr id="4" name="Foliennummernplatzhalter 3"/>
          <p:cNvSpPr>
            <a:spLocks noGrp="1"/>
          </p:cNvSpPr>
          <p:nvPr>
            <p:ph type="sldNum" sz="quarter" idx="11"/>
          </p:nvPr>
        </p:nvSpPr>
        <p:spPr/>
        <p:txBody>
          <a:bodyPr/>
          <a:lstStyle/>
          <a:p>
            <a:fld id="{87674F0A-37BA-4CE3-B1FD-DE57A7E2F2C6}" type="slidenum">
              <a:rPr lang="de-CH" smtClean="0"/>
              <a:pPr/>
              <a:t>16</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4098" name="Picture 2" descr="C:\Users\moe\AppData\Local\Microsoft\Windows\Temporary Internet Files\Content.IE5\OH6PZLPT\MC900437791[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164288" y="4293096"/>
            <a:ext cx="1132012" cy="92797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Gruppenarbeit</a:t>
            </a:r>
            <a:endParaRPr lang="de-CH" dirty="0"/>
          </a:p>
        </p:txBody>
      </p:sp>
      <p:sp>
        <p:nvSpPr>
          <p:cNvPr id="3" name="Inhaltsplatzhalter 2"/>
          <p:cNvSpPr>
            <a:spLocks noGrp="1"/>
          </p:cNvSpPr>
          <p:nvPr>
            <p:ph idx="1"/>
          </p:nvPr>
        </p:nvSpPr>
        <p:spPr/>
        <p:txBody>
          <a:bodyPr/>
          <a:lstStyle/>
          <a:p>
            <a:pPr marL="0" indent="0">
              <a:buNone/>
            </a:pPr>
            <a:r>
              <a:rPr lang="de-CH" dirty="0" smtClean="0"/>
              <a:t>Jede und jeder von Ihnen bringt mindestens ein Beispiel aus seiner Verwaltungstätigkeit in die Gruppe ein. Sie schildern kurz die Tätigkeit und welche Grundsätze/welchen Grundsatz Sie bei dieser Tätigkeit befolgen oder von welchem Grundsatz Sie ausgehen.</a:t>
            </a:r>
          </a:p>
          <a:p>
            <a:pPr marL="0" indent="0">
              <a:buNone/>
            </a:pPr>
            <a:r>
              <a:rPr lang="de-CH" dirty="0" smtClean="0"/>
              <a:t>Sie tragen Ihre Beispiele auf dem Arbeitsblatt zusammen. </a:t>
            </a:r>
          </a:p>
          <a:p>
            <a:pPr marL="0" indent="0">
              <a:buNone/>
            </a:pPr>
            <a:endParaRPr lang="de-CH" dirty="0" smtClean="0"/>
          </a:p>
          <a:p>
            <a:pPr marL="0" indent="0">
              <a:buNone/>
            </a:pPr>
            <a:r>
              <a:rPr lang="de-CH" dirty="0" smtClean="0"/>
              <a:t>Zeitvorgabe: 30 Minuten</a:t>
            </a:r>
          </a:p>
          <a:p>
            <a:pPr marL="0" indent="0">
              <a:buNone/>
            </a:pPr>
            <a:endParaRPr lang="de-CH" dirty="0" smtClean="0"/>
          </a:p>
          <a:p>
            <a:pPr marL="0" indent="0">
              <a:buNone/>
            </a:pPr>
            <a:r>
              <a:rPr lang="de-CH" dirty="0" smtClean="0"/>
              <a:t>Ein Gruppensprecher, eine Gruppensprecherin trägt die Beispiele im Plenum vor.</a:t>
            </a:r>
          </a:p>
        </p:txBody>
      </p:sp>
      <p:sp>
        <p:nvSpPr>
          <p:cNvPr id="4" name="Foliennummernplatzhalter 3"/>
          <p:cNvSpPr>
            <a:spLocks noGrp="1"/>
          </p:cNvSpPr>
          <p:nvPr>
            <p:ph type="sldNum" sz="quarter" idx="11"/>
          </p:nvPr>
        </p:nvSpPr>
        <p:spPr/>
        <p:txBody>
          <a:bodyPr/>
          <a:lstStyle/>
          <a:p>
            <a:fld id="{87674F0A-37BA-4CE3-B1FD-DE57A7E2F2C6}" type="slidenum">
              <a:rPr lang="de-CH" smtClean="0"/>
              <a:pPr/>
              <a:t>17</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Beispiel für die Gruppenarbeit</a:t>
            </a:r>
            <a:endParaRPr lang="de-CH" dirty="0"/>
          </a:p>
        </p:txBody>
      </p:sp>
      <p:sp>
        <p:nvSpPr>
          <p:cNvPr id="3" name="Inhaltsplatzhalter 2"/>
          <p:cNvSpPr>
            <a:spLocks noGrp="1"/>
          </p:cNvSpPr>
          <p:nvPr>
            <p:ph idx="1"/>
          </p:nvPr>
        </p:nvSpPr>
        <p:spPr/>
        <p:txBody>
          <a:bodyPr/>
          <a:lstStyle/>
          <a:p>
            <a:pPr marL="0" indent="0">
              <a:buNone/>
            </a:pPr>
            <a:r>
              <a:rPr lang="de-CH" dirty="0" smtClean="0"/>
              <a:t>Die Lernende des Migrationsamtes bearbeitet ein Einreisegesuch. Sie nimmt das ausgefüllte Gesuch entgegen mit dem Glauben, das Gesuch sei richtig ausgefüllt – der Gesuchsteller habe nach Treu und Glauben gehandelt.</a:t>
            </a:r>
          </a:p>
          <a:p>
            <a:pPr marL="0" indent="0">
              <a:buNone/>
            </a:pPr>
            <a:endParaRPr lang="de-CH" dirty="0" smtClean="0"/>
          </a:p>
          <a:p>
            <a:pPr marL="0" indent="0">
              <a:buNone/>
            </a:pPr>
            <a:r>
              <a:rPr lang="de-CH" dirty="0" smtClean="0"/>
              <a:t>Auch die Lernende behandelt das Gesuch nach Treu und Glauben, das heisst, der Gesuchsteller kann sich auf Ihre Auskunft verlassen.</a:t>
            </a:r>
          </a:p>
          <a:p>
            <a:pPr marL="0" indent="0">
              <a:buNone/>
            </a:pP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18</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Stufenaufbau des Rechts</a:t>
            </a:r>
            <a:endParaRPr lang="de-CH"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7849025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1"/>
          </p:nvPr>
        </p:nvSpPr>
        <p:spPr/>
        <p:txBody>
          <a:bodyPr/>
          <a:lstStyle/>
          <a:p>
            <a:fld id="{87674F0A-37BA-4CE3-B1FD-DE57A7E2F2C6}" type="slidenum">
              <a:rPr lang="de-CH" smtClean="0"/>
              <a:pPr/>
              <a:t>19</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2212298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p:txBody>
          <a:bodyPr/>
          <a:lstStyle/>
          <a:p>
            <a:pPr marL="0" indent="0">
              <a:buNone/>
            </a:pPr>
            <a:r>
              <a:rPr lang="de-CH" dirty="0" smtClean="0"/>
              <a:t>1.1.3.2.1	Verwaltungsgrundsätze allgemein</a:t>
            </a:r>
          </a:p>
          <a:p>
            <a:pPr marL="0" indent="0">
              <a:buNone/>
            </a:pPr>
            <a:endParaRPr lang="de-CH" dirty="0" smtClean="0"/>
          </a:p>
          <a:p>
            <a:pPr marL="0" indent="0">
              <a:buNone/>
            </a:pPr>
            <a:r>
              <a:rPr lang="de-CH" dirty="0" smtClean="0"/>
              <a:t>Ich zeige an konkreten Beispielen die Anwendung der vier Verwaltungsgrundsätze auf.</a:t>
            </a:r>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2</a:t>
            </a:fld>
            <a:endParaRPr lang="de-CH"/>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Stufenaufbau des Rechts auf den 3 Ebenen</a:t>
            </a:r>
            <a:endParaRPr lang="de-CH"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9315604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1"/>
          </p:nvPr>
        </p:nvSpPr>
        <p:spPr/>
        <p:txBody>
          <a:bodyPr/>
          <a:lstStyle/>
          <a:p>
            <a:fld id="{87674F0A-37BA-4CE3-B1FD-DE57A7E2F2C6}" type="slidenum">
              <a:rPr lang="de-CH" smtClean="0"/>
              <a:pPr/>
              <a:t>20</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2935409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Partnerarbeit zur Vertiefung des Stoffes</a:t>
            </a:r>
            <a:endParaRPr lang="de-CH" dirty="0"/>
          </a:p>
        </p:txBody>
      </p:sp>
      <p:sp>
        <p:nvSpPr>
          <p:cNvPr id="3" name="Inhaltsplatzhalter 2"/>
          <p:cNvSpPr>
            <a:spLocks noGrp="1"/>
          </p:cNvSpPr>
          <p:nvPr>
            <p:ph idx="1"/>
          </p:nvPr>
        </p:nvSpPr>
        <p:spPr/>
        <p:txBody>
          <a:bodyPr/>
          <a:lstStyle/>
          <a:p>
            <a:pPr marL="0" indent="0">
              <a:buNone/>
            </a:pPr>
            <a:r>
              <a:rPr lang="de-CH" dirty="0" smtClean="0"/>
              <a:t>Sie erhalten nun verschiedene Begriffskarten. Erstellen Sie eine Art Begriffslandkarte. Verbinden und ordnen Sie diese Begriffe untereinander so, dass einerseits der Stufenaufbau des Rechts und weitere zusätzliche Informationen bezüglich dem Stufenaufbau des Rechts und der 3 Ebenen Bund, Kanton, Gemeinden sinnvolle und richtige Aussagen geben.</a:t>
            </a:r>
          </a:p>
          <a:p>
            <a:pPr marL="0" indent="0">
              <a:buNone/>
            </a:pPr>
            <a:endParaRPr lang="de-CH" dirty="0"/>
          </a:p>
          <a:p>
            <a:pPr marL="0" indent="0">
              <a:buNone/>
            </a:pPr>
            <a:r>
              <a:rPr lang="de-CH" dirty="0" smtClean="0"/>
              <a:t>Zeitvorgabe: 25 Minuten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1895232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leichschenkliges Dreieck 6"/>
          <p:cNvSpPr/>
          <p:nvPr/>
        </p:nvSpPr>
        <p:spPr>
          <a:xfrm rot="10800000">
            <a:off x="254179" y="1358000"/>
            <a:ext cx="2335654" cy="1656184"/>
          </a:xfrm>
          <a:prstGeom prst="triangle">
            <a:avLst>
              <a:gd name="adj" fmla="val 50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p:txBody>
          <a:bodyPr/>
          <a:lstStyle/>
          <a:p>
            <a:r>
              <a:rPr lang="de-CH" dirty="0" smtClean="0"/>
              <a:t>Zusammenfassung </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6" name="Textfeld 5"/>
          <p:cNvSpPr txBox="1"/>
          <p:nvPr/>
        </p:nvSpPr>
        <p:spPr>
          <a:xfrm>
            <a:off x="733322" y="1358000"/>
            <a:ext cx="1377365" cy="923330"/>
          </a:xfrm>
          <a:prstGeom prst="rect">
            <a:avLst/>
          </a:prstGeom>
          <a:noFill/>
        </p:spPr>
        <p:txBody>
          <a:bodyPr wrap="none" rtlCol="0">
            <a:spAutoFit/>
          </a:bodyPr>
          <a:lstStyle/>
          <a:p>
            <a:r>
              <a:rPr lang="de-CH" dirty="0" smtClean="0"/>
              <a:t>Verfassung</a:t>
            </a:r>
          </a:p>
          <a:p>
            <a:r>
              <a:rPr lang="de-CH" dirty="0" smtClean="0"/>
              <a:t>Gesetz</a:t>
            </a:r>
          </a:p>
          <a:p>
            <a:r>
              <a:rPr lang="de-CH" dirty="0" smtClean="0"/>
              <a:t>Verordnung</a:t>
            </a:r>
            <a:endParaRPr lang="de-CH" dirty="0"/>
          </a:p>
        </p:txBody>
      </p:sp>
      <p:sp>
        <p:nvSpPr>
          <p:cNvPr id="8" name="Textfeld 7"/>
          <p:cNvSpPr txBox="1"/>
          <p:nvPr/>
        </p:nvSpPr>
        <p:spPr>
          <a:xfrm>
            <a:off x="2411760" y="1988840"/>
            <a:ext cx="6564618" cy="1754326"/>
          </a:xfrm>
          <a:prstGeom prst="rect">
            <a:avLst/>
          </a:prstGeom>
          <a:noFill/>
          <a:ln w="28575">
            <a:solidFill>
              <a:schemeClr val="tx2">
                <a:lumMod val="60000"/>
                <a:lumOff val="40000"/>
              </a:schemeClr>
            </a:solidFill>
          </a:ln>
        </p:spPr>
        <p:txBody>
          <a:bodyPr wrap="none" rtlCol="0">
            <a:spAutoFit/>
          </a:bodyPr>
          <a:lstStyle/>
          <a:p>
            <a:r>
              <a:rPr lang="de-CH" b="1" dirty="0" smtClean="0"/>
              <a:t>Hierarchie auf Bundesebene</a:t>
            </a:r>
            <a:r>
              <a:rPr lang="de-CH" dirty="0" smtClean="0"/>
              <a:t>:</a:t>
            </a:r>
          </a:p>
          <a:p>
            <a:pPr marL="285750" indent="-285750">
              <a:buFont typeface="Wingdings" pitchFamily="2" charset="2"/>
              <a:buChar char="Ø"/>
            </a:pPr>
            <a:r>
              <a:rPr lang="de-CH" dirty="0" smtClean="0"/>
              <a:t>Bundesverfassung (BV)/ </a:t>
            </a:r>
            <a:r>
              <a:rPr lang="de-CH" dirty="0" err="1" smtClean="0"/>
              <a:t>europ</a:t>
            </a:r>
            <a:r>
              <a:rPr lang="de-CH" dirty="0" smtClean="0"/>
              <a:t>. Menschenrechtskonvention</a:t>
            </a:r>
          </a:p>
          <a:p>
            <a:pPr marL="285750" indent="-285750">
              <a:buFont typeface="Wingdings" pitchFamily="2" charset="2"/>
              <a:buChar char="Ø"/>
            </a:pPr>
            <a:r>
              <a:rPr lang="de-CH" dirty="0" smtClean="0"/>
              <a:t>Bundesgesetze</a:t>
            </a:r>
          </a:p>
          <a:p>
            <a:pPr marL="285750" indent="-285750">
              <a:buFont typeface="Wingdings" pitchFamily="2" charset="2"/>
              <a:buChar char="Ø"/>
            </a:pPr>
            <a:r>
              <a:rPr lang="de-CH" dirty="0" smtClean="0"/>
              <a:t>Allgemeinverbindliche befristete Bundesbeschlüsse</a:t>
            </a:r>
          </a:p>
          <a:p>
            <a:pPr marL="285750" indent="-285750">
              <a:buFont typeface="Wingdings" pitchFamily="2" charset="2"/>
              <a:buChar char="Ø"/>
            </a:pPr>
            <a:r>
              <a:rPr lang="de-CH" dirty="0" smtClean="0"/>
              <a:t>Einfache Bundesbeschlüsse der Bundesversammlung</a:t>
            </a:r>
          </a:p>
          <a:p>
            <a:pPr marL="285750" indent="-285750">
              <a:buFont typeface="Wingdings" pitchFamily="2" charset="2"/>
              <a:buChar char="Ø"/>
            </a:pPr>
            <a:r>
              <a:rPr lang="de-CH" dirty="0" smtClean="0"/>
              <a:t>Verordnung des Bundesrates</a:t>
            </a:r>
            <a:endParaRPr lang="de-CH" dirty="0"/>
          </a:p>
        </p:txBody>
      </p:sp>
      <p:sp>
        <p:nvSpPr>
          <p:cNvPr id="9" name="Textfeld 8"/>
          <p:cNvSpPr txBox="1"/>
          <p:nvPr/>
        </p:nvSpPr>
        <p:spPr>
          <a:xfrm>
            <a:off x="482353" y="4011836"/>
            <a:ext cx="3858813" cy="1754326"/>
          </a:xfrm>
          <a:prstGeom prst="rect">
            <a:avLst/>
          </a:prstGeom>
          <a:solidFill>
            <a:schemeClr val="accent1">
              <a:lumMod val="20000"/>
              <a:lumOff val="80000"/>
            </a:schemeClr>
          </a:solidFill>
        </p:spPr>
        <p:txBody>
          <a:bodyPr wrap="none" rtlCol="0">
            <a:spAutoFit/>
          </a:bodyPr>
          <a:lstStyle/>
          <a:p>
            <a:r>
              <a:rPr lang="de-CH" b="1" dirty="0" smtClean="0"/>
              <a:t>Hierarchie auf Kantonsebene:</a:t>
            </a:r>
          </a:p>
          <a:p>
            <a:pPr marL="285750" indent="-285750">
              <a:buFont typeface="Wingdings" pitchFamily="2" charset="2"/>
              <a:buChar char="Ø"/>
            </a:pPr>
            <a:r>
              <a:rPr lang="de-CH" dirty="0" smtClean="0"/>
              <a:t>Kantonsverfassung</a:t>
            </a:r>
          </a:p>
          <a:p>
            <a:pPr marL="285750" indent="-285750">
              <a:buFont typeface="Wingdings" pitchFamily="2" charset="2"/>
              <a:buChar char="Ø"/>
            </a:pPr>
            <a:r>
              <a:rPr lang="de-CH" dirty="0" smtClean="0"/>
              <a:t>Kantonale Gesetze</a:t>
            </a:r>
          </a:p>
          <a:p>
            <a:pPr marL="285750" indent="-285750">
              <a:buFont typeface="Wingdings" pitchFamily="2" charset="2"/>
              <a:buChar char="Ø"/>
            </a:pPr>
            <a:r>
              <a:rPr lang="de-CH" dirty="0" smtClean="0"/>
              <a:t>Beschlüsse des Grossen Rates</a:t>
            </a:r>
          </a:p>
          <a:p>
            <a:pPr marL="285750" indent="-285750">
              <a:buFont typeface="Wingdings" pitchFamily="2" charset="2"/>
              <a:buChar char="Ø"/>
            </a:pPr>
            <a:r>
              <a:rPr lang="de-CH" dirty="0" smtClean="0"/>
              <a:t>Verordnung des Grossen Rates</a:t>
            </a:r>
          </a:p>
          <a:p>
            <a:pPr marL="285750" indent="-285750">
              <a:buFont typeface="Wingdings" pitchFamily="2" charset="2"/>
              <a:buChar char="Ø"/>
            </a:pPr>
            <a:r>
              <a:rPr lang="de-CH" dirty="0" smtClean="0"/>
              <a:t>Verordnung des Regierungsrates</a:t>
            </a:r>
            <a:endParaRPr lang="de-CH" dirty="0"/>
          </a:p>
        </p:txBody>
      </p:sp>
    </p:spTree>
    <p:extLst>
      <p:ext uri="{BB962C8B-B14F-4D97-AF65-F5344CB8AC3E}">
        <p14:creationId xmlns:p14="http://schemas.microsoft.com/office/powerpoint/2010/main" val="627064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Öffentliches Recht – Privatrecht</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1029" name="Picture 5" descr="C:\Users\moe\AppData\Local\Microsoft\Windows\Temporary Internet Files\Content.IE5\BGUTSBKW\MC900015883[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8422" y="2194386"/>
            <a:ext cx="1253469" cy="1323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oe\AppData\Local\Microsoft\Windows\Temporary Internet Files\Content.IE5\2CUE1V7U\MC900434391[1].wm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969" y="2791891"/>
            <a:ext cx="1584185" cy="16135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oe\AppData\Local\Microsoft\Windows\Temporary Internet Files\Content.IE5\BGUTSBKW\MC900437988[1].wmf"/>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872" y="5418355"/>
            <a:ext cx="1828800" cy="1155700"/>
          </a:xfrm>
          <a:prstGeom prst="rect">
            <a:avLst/>
          </a:prstGeom>
          <a:noFill/>
          <a:extLst>
            <a:ext uri="{909E8E84-426E-40DD-AFC4-6F175D3DCCD1}">
              <a14:hiddenFill xmlns:a14="http://schemas.microsoft.com/office/drawing/2010/main">
                <a:solidFill>
                  <a:srgbClr val="FFFFFF"/>
                </a:solidFill>
              </a14:hiddenFill>
            </a:ext>
          </a:extLst>
        </p:spPr>
      </p:pic>
      <p:sp>
        <p:nvSpPr>
          <p:cNvPr id="8" name="Pfeil nach unten 7"/>
          <p:cNvSpPr/>
          <p:nvPr/>
        </p:nvSpPr>
        <p:spPr>
          <a:xfrm>
            <a:off x="1456956" y="4622697"/>
            <a:ext cx="281161" cy="7956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p:cNvSpPr txBox="1"/>
          <p:nvPr/>
        </p:nvSpPr>
        <p:spPr>
          <a:xfrm>
            <a:off x="809549" y="1660158"/>
            <a:ext cx="2065630" cy="369332"/>
          </a:xfrm>
          <a:prstGeom prst="rect">
            <a:avLst/>
          </a:prstGeom>
          <a:noFill/>
        </p:spPr>
        <p:txBody>
          <a:bodyPr wrap="none" rtlCol="0">
            <a:spAutoFit/>
          </a:bodyPr>
          <a:lstStyle/>
          <a:p>
            <a:r>
              <a:rPr lang="de-CH" dirty="0" smtClean="0"/>
              <a:t>Öffentliches Recht</a:t>
            </a:r>
            <a:endParaRPr lang="de-CH" dirty="0"/>
          </a:p>
        </p:txBody>
      </p:sp>
      <p:sp>
        <p:nvSpPr>
          <p:cNvPr id="10" name="Textfeld 9"/>
          <p:cNvSpPr txBox="1"/>
          <p:nvPr/>
        </p:nvSpPr>
        <p:spPr>
          <a:xfrm>
            <a:off x="5580112" y="1745482"/>
            <a:ext cx="1287532" cy="369332"/>
          </a:xfrm>
          <a:prstGeom prst="rect">
            <a:avLst/>
          </a:prstGeom>
          <a:noFill/>
        </p:spPr>
        <p:txBody>
          <a:bodyPr wrap="none" rtlCol="0">
            <a:spAutoFit/>
          </a:bodyPr>
          <a:lstStyle/>
          <a:p>
            <a:r>
              <a:rPr lang="de-CH" dirty="0" smtClean="0"/>
              <a:t>Privatrecht</a:t>
            </a:r>
            <a:endParaRPr lang="de-CH" dirty="0"/>
          </a:p>
        </p:txBody>
      </p:sp>
      <p:pic>
        <p:nvPicPr>
          <p:cNvPr id="1033" name="Picture 9" descr="C:\Users\moe\AppData\Local\Microsoft\Windows\Temporary Internet Files\Content.IE5\BGUTSBKW\MC900437988[1].wmf"/>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2442486"/>
            <a:ext cx="1828800" cy="11557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oe\AppData\Local\Microsoft\Windows\Temporary Internet Files\Content.IE5\IJ7D74TJ\MC900437980[1].wmf"/>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13594" y="2442486"/>
            <a:ext cx="1566518" cy="1133115"/>
          </a:xfrm>
          <a:prstGeom prst="rect">
            <a:avLst/>
          </a:prstGeom>
          <a:noFill/>
          <a:extLst>
            <a:ext uri="{909E8E84-426E-40DD-AFC4-6F175D3DCCD1}">
              <a14:hiddenFill xmlns:a14="http://schemas.microsoft.com/office/drawing/2010/main">
                <a:solidFill>
                  <a:srgbClr val="FFFFFF"/>
                </a:solidFill>
              </a14:hiddenFill>
            </a:ext>
          </a:extLst>
        </p:spPr>
      </p:pic>
      <p:sp>
        <p:nvSpPr>
          <p:cNvPr id="11" name="Pfeil nach links und rechts 10"/>
          <p:cNvSpPr/>
          <p:nvPr/>
        </p:nvSpPr>
        <p:spPr>
          <a:xfrm>
            <a:off x="5918594" y="3009043"/>
            <a:ext cx="1008112" cy="3366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882309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Öffentliches Recht oder Privatrecht?</a:t>
            </a:r>
            <a:endParaRPr lang="de-CH" dirty="0"/>
          </a:p>
        </p:txBody>
      </p:sp>
      <p:sp>
        <p:nvSpPr>
          <p:cNvPr id="3" name="Inhaltsplatzhalter 2"/>
          <p:cNvSpPr>
            <a:spLocks noGrp="1"/>
          </p:cNvSpPr>
          <p:nvPr>
            <p:ph idx="1"/>
          </p:nvPr>
        </p:nvSpPr>
        <p:spPr/>
        <p:txBody>
          <a:bodyPr/>
          <a:lstStyle/>
          <a:p>
            <a:pPr>
              <a:buNone/>
            </a:pPr>
            <a:r>
              <a:rPr lang="de-CH" sz="1800" b="1" dirty="0" smtClean="0"/>
              <a:t>Verfahren/Gegenstände		Öffentliches Recht	Privatrecht</a:t>
            </a:r>
          </a:p>
          <a:p>
            <a:pPr>
              <a:buNone/>
            </a:pPr>
            <a:endParaRPr lang="de-CH" sz="1800" dirty="0" smtClean="0"/>
          </a:p>
          <a:p>
            <a:pPr>
              <a:buNone/>
            </a:pPr>
            <a:r>
              <a:rPr lang="de-CH" sz="1800" dirty="0" smtClean="0"/>
              <a:t>Kaufvertrag</a:t>
            </a:r>
          </a:p>
          <a:p>
            <a:pPr>
              <a:buNone/>
            </a:pPr>
            <a:endParaRPr lang="de-CH" sz="1800" dirty="0" smtClean="0"/>
          </a:p>
          <a:p>
            <a:pPr>
              <a:buNone/>
            </a:pPr>
            <a:r>
              <a:rPr lang="de-CH" sz="1800" dirty="0" smtClean="0"/>
              <a:t>Baubewilligungs-</a:t>
            </a:r>
          </a:p>
          <a:p>
            <a:pPr>
              <a:buNone/>
            </a:pPr>
            <a:r>
              <a:rPr lang="de-CH" sz="1800" dirty="0" smtClean="0"/>
              <a:t>verfahren</a:t>
            </a:r>
          </a:p>
          <a:p>
            <a:pPr>
              <a:buNone/>
            </a:pPr>
            <a:endParaRPr lang="de-CH" sz="1800" dirty="0" smtClean="0"/>
          </a:p>
          <a:p>
            <a:pPr>
              <a:buNone/>
            </a:pPr>
            <a:r>
              <a:rPr lang="de-CH" sz="1800" dirty="0" smtClean="0"/>
              <a:t>Kreditbewilligung der</a:t>
            </a:r>
          </a:p>
          <a:p>
            <a:pPr>
              <a:buNone/>
            </a:pPr>
            <a:r>
              <a:rPr lang="de-CH" sz="1800" dirty="0" smtClean="0"/>
              <a:t>Gemeindeversammlung</a:t>
            </a:r>
          </a:p>
          <a:p>
            <a:pPr>
              <a:buNone/>
            </a:pPr>
            <a:endParaRPr lang="de-CH" sz="1800" dirty="0" smtClean="0"/>
          </a:p>
          <a:p>
            <a:pPr>
              <a:buNone/>
            </a:pPr>
            <a:endParaRPr lang="de-CH" sz="1800" dirty="0" smtClean="0"/>
          </a:p>
        </p:txBody>
      </p:sp>
      <p:sp>
        <p:nvSpPr>
          <p:cNvPr id="4" name="Foliennummernplatzhalter 3"/>
          <p:cNvSpPr>
            <a:spLocks noGrp="1"/>
          </p:cNvSpPr>
          <p:nvPr>
            <p:ph type="sldNum" sz="quarter" idx="11"/>
          </p:nvPr>
        </p:nvSpPr>
        <p:spPr/>
        <p:txBody>
          <a:bodyPr/>
          <a:lstStyle/>
          <a:p>
            <a:fld id="{87674F0A-37BA-4CE3-B1FD-DE57A7E2F2C6}" type="slidenum">
              <a:rPr lang="de-CH" smtClean="0"/>
              <a:pPr/>
              <a:t>24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cxnSp>
        <p:nvCxnSpPr>
          <p:cNvPr id="7" name="Gerade Verbindung 6"/>
          <p:cNvCxnSpPr/>
          <p:nvPr/>
        </p:nvCxnSpPr>
        <p:spPr>
          <a:xfrm>
            <a:off x="3851920" y="1700808"/>
            <a:ext cx="72008" cy="4176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6660232" y="1700808"/>
            <a:ext cx="72008" cy="4104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467544" y="2708920"/>
            <a:ext cx="77048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67544" y="2132856"/>
            <a:ext cx="77048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539552" y="3717032"/>
            <a:ext cx="77048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539552" y="4653136"/>
            <a:ext cx="770485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67544" y="4725144"/>
            <a:ext cx="2685351" cy="1200329"/>
          </a:xfrm>
          <a:prstGeom prst="rect">
            <a:avLst/>
          </a:prstGeom>
          <a:noFill/>
        </p:spPr>
        <p:txBody>
          <a:bodyPr wrap="none" rtlCol="0">
            <a:spAutoFit/>
          </a:bodyPr>
          <a:lstStyle/>
          <a:p>
            <a:r>
              <a:rPr lang="de-CH" dirty="0" smtClean="0"/>
              <a:t>Die Gemeinde mietet</a:t>
            </a:r>
          </a:p>
          <a:p>
            <a:r>
              <a:rPr lang="de-CH" dirty="0" smtClean="0"/>
              <a:t>eine Garage für das </a:t>
            </a:r>
            <a:br>
              <a:rPr lang="de-CH" dirty="0" smtClean="0"/>
            </a:br>
            <a:r>
              <a:rPr lang="de-CH" dirty="0" smtClean="0"/>
              <a:t>Kommunalfahrzeug des </a:t>
            </a:r>
          </a:p>
          <a:p>
            <a:r>
              <a:rPr lang="de-CH" dirty="0" smtClean="0"/>
              <a:t>Werkhofes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Privatrecht</a:t>
            </a:r>
            <a:endParaRPr lang="de-CH" dirty="0"/>
          </a:p>
        </p:txBody>
      </p:sp>
      <p:sp>
        <p:nvSpPr>
          <p:cNvPr id="3" name="Inhaltsplatzhalter 2"/>
          <p:cNvSpPr>
            <a:spLocks noGrp="1"/>
          </p:cNvSpPr>
          <p:nvPr>
            <p:ph idx="1"/>
          </p:nvPr>
        </p:nvSpPr>
        <p:spPr/>
        <p:txBody>
          <a:bodyPr/>
          <a:lstStyle/>
          <a:p>
            <a:pPr>
              <a:buNone/>
            </a:pPr>
            <a:r>
              <a:rPr lang="de-CH" dirty="0" smtClean="0"/>
              <a:t>Im Privatrecht unterscheiden wir zwischen:</a:t>
            </a:r>
          </a:p>
          <a:p>
            <a:pPr>
              <a:buNone/>
            </a:pPr>
            <a:r>
              <a:rPr lang="de-CH" dirty="0" smtClean="0"/>
              <a:t>«Zwingendem Recht» und «nicht zwingendem Recht».</a:t>
            </a:r>
          </a:p>
          <a:p>
            <a:pPr>
              <a:buNone/>
            </a:pPr>
            <a:endParaRPr lang="de-CH" dirty="0" smtClean="0"/>
          </a:p>
          <a:p>
            <a:pPr>
              <a:buNone/>
            </a:pPr>
            <a:r>
              <a:rPr lang="de-CH" b="1" dirty="0" smtClean="0"/>
              <a:t>Zwingendes Recht</a:t>
            </a:r>
            <a:endParaRPr lang="de-CH" dirty="0" smtClean="0"/>
          </a:p>
          <a:p>
            <a:pPr marL="0" indent="0">
              <a:buNone/>
            </a:pPr>
            <a:r>
              <a:rPr lang="de-CH" dirty="0" smtClean="0"/>
              <a:t>Die Parteien können nicht frei vereinbaren, sie müssen sich an die gesetzlichen Bestimmungen halten. Zum Beispiel im Arbeitsrecht: Arbeitgeber und Arbeitnehmer können nicht vereinbaren, dass der Arbeitnehmer auf Ferien verzichtet; Mindestferien sind vorgeschrieben.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Privatrecht</a:t>
            </a:r>
            <a:endParaRPr lang="de-CH" dirty="0"/>
          </a:p>
        </p:txBody>
      </p:sp>
      <p:sp>
        <p:nvSpPr>
          <p:cNvPr id="3" name="Inhaltsplatzhalter 2"/>
          <p:cNvSpPr>
            <a:spLocks noGrp="1"/>
          </p:cNvSpPr>
          <p:nvPr>
            <p:ph idx="1"/>
          </p:nvPr>
        </p:nvSpPr>
        <p:spPr/>
        <p:txBody>
          <a:bodyPr/>
          <a:lstStyle/>
          <a:p>
            <a:pPr>
              <a:buNone/>
            </a:pPr>
            <a:r>
              <a:rPr lang="de-CH" dirty="0" smtClean="0"/>
              <a:t>Im Privatrecht unterscheiden wir zwischen:</a:t>
            </a:r>
          </a:p>
          <a:p>
            <a:pPr>
              <a:buNone/>
            </a:pPr>
            <a:r>
              <a:rPr lang="de-CH" dirty="0" smtClean="0"/>
              <a:t>«Zwingendem Recht» und «nicht zwingendem Recht».</a:t>
            </a:r>
          </a:p>
          <a:p>
            <a:pPr>
              <a:buNone/>
            </a:pPr>
            <a:endParaRPr lang="de-CH" dirty="0" smtClean="0"/>
          </a:p>
          <a:p>
            <a:pPr>
              <a:buNone/>
            </a:pPr>
            <a:r>
              <a:rPr lang="de-CH" b="1" dirty="0" smtClean="0"/>
              <a:t>Nicht zwingendes Recht</a:t>
            </a:r>
            <a:endParaRPr lang="de-CH" dirty="0" smtClean="0"/>
          </a:p>
          <a:p>
            <a:pPr marL="0" indent="0">
              <a:buNone/>
            </a:pPr>
            <a:r>
              <a:rPr lang="de-CH" dirty="0" smtClean="0"/>
              <a:t>Die Parteien können frei vereinbaren. Es gibt auch da Grenzen: ein Vertrag darf nicht unmöglich, unsittlich oder widerrechtlich sein. Zum Beispiel etwas verkaufen, was mir nicht gehört – das Matterhorn.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26</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Privatrecht</a:t>
            </a:r>
            <a:endParaRPr lang="de-CH" dirty="0"/>
          </a:p>
        </p:txBody>
      </p:sp>
      <p:sp>
        <p:nvSpPr>
          <p:cNvPr id="3" name="Inhaltsplatzhalter 2"/>
          <p:cNvSpPr>
            <a:spLocks noGrp="1"/>
          </p:cNvSpPr>
          <p:nvPr>
            <p:ph idx="1"/>
          </p:nvPr>
        </p:nvSpPr>
        <p:spPr/>
        <p:txBody>
          <a:bodyPr/>
          <a:lstStyle/>
          <a:p>
            <a:pPr>
              <a:buNone/>
            </a:pPr>
            <a:r>
              <a:rPr lang="de-CH" b="1" dirty="0" smtClean="0"/>
              <a:t>Schweizerisches Zivilgesetzbuch</a:t>
            </a:r>
          </a:p>
          <a:p>
            <a:r>
              <a:rPr lang="de-CH" dirty="0" smtClean="0"/>
              <a:t>Personenrecht</a:t>
            </a:r>
          </a:p>
          <a:p>
            <a:r>
              <a:rPr lang="de-CH" dirty="0" smtClean="0"/>
              <a:t>Familienrecht</a:t>
            </a:r>
          </a:p>
          <a:p>
            <a:r>
              <a:rPr lang="de-CH" dirty="0" smtClean="0"/>
              <a:t>Erbrecht</a:t>
            </a:r>
          </a:p>
          <a:p>
            <a:r>
              <a:rPr lang="de-CH" dirty="0" smtClean="0"/>
              <a:t>Sachenrecht</a:t>
            </a:r>
          </a:p>
          <a:p>
            <a:r>
              <a:rPr lang="de-CH" dirty="0" smtClean="0"/>
              <a:t>Obligationenrecht</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27</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Öffentliches Recht</a:t>
            </a:r>
            <a:endParaRPr lang="de-CH" dirty="0"/>
          </a:p>
        </p:txBody>
      </p:sp>
      <p:sp>
        <p:nvSpPr>
          <p:cNvPr id="3" name="Inhaltsplatzhalter 2"/>
          <p:cNvSpPr>
            <a:spLocks noGrp="1"/>
          </p:cNvSpPr>
          <p:nvPr>
            <p:ph idx="1"/>
          </p:nvPr>
        </p:nvSpPr>
        <p:spPr>
          <a:xfrm>
            <a:off x="395536" y="1628800"/>
            <a:ext cx="8229600" cy="4525963"/>
          </a:xfrm>
        </p:spPr>
        <p:txBody>
          <a:bodyPr/>
          <a:lstStyle/>
          <a:p>
            <a:pPr marL="0" indent="0">
              <a:buNone/>
            </a:pPr>
            <a:r>
              <a:rPr lang="de-CH" dirty="0" smtClean="0"/>
              <a:t>Es regelt die Grundlagen, die Organisation und die Tätigkeiten des Staates:</a:t>
            </a:r>
          </a:p>
          <a:p>
            <a:pPr marL="0" indent="0">
              <a:buNone/>
            </a:pPr>
            <a:endParaRPr lang="de-CH" b="1" dirty="0" smtClean="0"/>
          </a:p>
          <a:p>
            <a:pPr marL="0" indent="0">
              <a:buNone/>
            </a:pPr>
            <a:r>
              <a:rPr lang="de-CH" b="1" dirty="0" smtClean="0"/>
              <a:t>Staatsrecht</a:t>
            </a:r>
          </a:p>
          <a:p>
            <a:pPr marL="0" indent="0">
              <a:buNone/>
            </a:pPr>
            <a:r>
              <a:rPr lang="de-CH" dirty="0" smtClean="0"/>
              <a:t>Bundesstaatsrecht (Bundesverfassung)</a:t>
            </a:r>
          </a:p>
          <a:p>
            <a:pPr marL="0" indent="0">
              <a:buNone/>
            </a:pPr>
            <a:r>
              <a:rPr lang="de-CH" dirty="0" smtClean="0"/>
              <a:t>Kantonale Staatsrechte (Kantonsverfassungen)</a:t>
            </a:r>
          </a:p>
          <a:p>
            <a:pPr marL="0" indent="0">
              <a:buNone/>
            </a:pPr>
            <a:endParaRPr lang="de-CH" dirty="0" smtClean="0"/>
          </a:p>
          <a:p>
            <a:pPr marL="0" indent="0">
              <a:buNone/>
            </a:pPr>
            <a:r>
              <a:rPr lang="de-CH" b="1" dirty="0" smtClean="0"/>
              <a:t>Verwaltungsrecht</a:t>
            </a:r>
          </a:p>
          <a:p>
            <a:pPr marL="0" indent="0">
              <a:buNone/>
            </a:pPr>
            <a:r>
              <a:rPr lang="de-CH" dirty="0" smtClean="0"/>
              <a:t>Staatliche Verwaltungstätigkeit</a:t>
            </a:r>
          </a:p>
          <a:p>
            <a:pPr marL="0" indent="0">
              <a:buNone/>
            </a:pPr>
            <a:r>
              <a:rPr lang="de-CH" dirty="0" smtClean="0"/>
              <a:t>Steuerrecht, Baurecht, Zollrecht, Strassenverkehrsrecht</a:t>
            </a:r>
          </a:p>
          <a:p>
            <a:pPr marL="0" indent="0">
              <a:buNone/>
            </a:pP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28</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Öffentliches Recht</a:t>
            </a:r>
            <a:endParaRPr lang="de-CH" dirty="0"/>
          </a:p>
        </p:txBody>
      </p:sp>
      <p:sp>
        <p:nvSpPr>
          <p:cNvPr id="3" name="Inhaltsplatzhalter 2"/>
          <p:cNvSpPr>
            <a:spLocks noGrp="1"/>
          </p:cNvSpPr>
          <p:nvPr>
            <p:ph idx="1"/>
          </p:nvPr>
        </p:nvSpPr>
        <p:spPr>
          <a:xfrm>
            <a:off x="395536" y="1628800"/>
            <a:ext cx="8229600" cy="4525963"/>
          </a:xfrm>
        </p:spPr>
        <p:txBody>
          <a:bodyPr/>
          <a:lstStyle/>
          <a:p>
            <a:pPr marL="0" indent="0">
              <a:buNone/>
            </a:pPr>
            <a:r>
              <a:rPr lang="de-CH" dirty="0" smtClean="0"/>
              <a:t>Es regelt die Grundlagen, die Organisation und die Tätigkeiten des Staates:</a:t>
            </a:r>
          </a:p>
          <a:p>
            <a:pPr marL="0" indent="0">
              <a:buNone/>
            </a:pPr>
            <a:endParaRPr lang="de-CH" b="1" dirty="0" smtClean="0"/>
          </a:p>
          <a:p>
            <a:pPr marL="0" indent="0">
              <a:buNone/>
            </a:pPr>
            <a:r>
              <a:rPr lang="de-CH" b="1" dirty="0" smtClean="0"/>
              <a:t>Strafrecht</a:t>
            </a:r>
          </a:p>
          <a:p>
            <a:pPr marL="0" indent="0">
              <a:buNone/>
            </a:pPr>
            <a:r>
              <a:rPr lang="de-CH" dirty="0" smtClean="0"/>
              <a:t>Verbrechen, Vergehen, Strafen</a:t>
            </a:r>
          </a:p>
          <a:p>
            <a:pPr marL="0" indent="0">
              <a:buNone/>
            </a:pPr>
            <a:r>
              <a:rPr lang="de-CH" dirty="0" smtClean="0"/>
              <a:t>Schweizerisches Strafgesetzbuch</a:t>
            </a:r>
          </a:p>
          <a:p>
            <a:pPr marL="0" indent="0">
              <a:buNone/>
            </a:pPr>
            <a:endParaRPr lang="de-CH" dirty="0" smtClean="0"/>
          </a:p>
          <a:p>
            <a:pPr marL="0" indent="0">
              <a:buNone/>
            </a:pPr>
            <a:r>
              <a:rPr lang="de-CH" b="1" dirty="0" smtClean="0"/>
              <a:t>Prozessrecht</a:t>
            </a:r>
          </a:p>
          <a:p>
            <a:pPr marL="0" indent="0">
              <a:buNone/>
            </a:pPr>
            <a:r>
              <a:rPr lang="de-CH" dirty="0" smtClean="0"/>
              <a:t>Verfahren vor Gericht</a:t>
            </a:r>
          </a:p>
          <a:p>
            <a:pPr marL="0" indent="0">
              <a:buNone/>
            </a:pPr>
            <a:r>
              <a:rPr lang="de-CH" dirty="0" smtClean="0"/>
              <a:t>Zivilprozess, Strafprozess, Verwaltungsprozess</a:t>
            </a:r>
          </a:p>
          <a:p>
            <a:pPr marL="0" indent="0">
              <a:buNone/>
            </a:pP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29</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p:txBody>
          <a:bodyPr/>
          <a:lstStyle/>
          <a:p>
            <a:pPr marL="0" indent="0">
              <a:buNone/>
            </a:pPr>
            <a:r>
              <a:rPr lang="de-CH" dirty="0" smtClean="0"/>
              <a:t>1.1.3.3.1	Stufenaufbau des Rechts</a:t>
            </a:r>
          </a:p>
          <a:p>
            <a:pPr marL="0" indent="0">
              <a:buNone/>
            </a:pPr>
            <a:endParaRPr lang="de-CH" dirty="0" smtClean="0"/>
          </a:p>
          <a:p>
            <a:pPr marL="0" indent="0">
              <a:buNone/>
            </a:pPr>
            <a:r>
              <a:rPr lang="de-CH" dirty="0" smtClean="0"/>
              <a:t>Ich erkläre anhand von konkreten Beispielen den Stufenaufbau des Rechts innerhalb und zwischen den Verwaltungsebenen.</a:t>
            </a:r>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3</a:t>
            </a:fld>
            <a:endParaRPr lang="de-CH"/>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Öffentliches Recht</a:t>
            </a:r>
            <a:endParaRPr lang="de-CH" dirty="0"/>
          </a:p>
        </p:txBody>
      </p:sp>
      <p:sp>
        <p:nvSpPr>
          <p:cNvPr id="3" name="Inhaltsplatzhalter 2"/>
          <p:cNvSpPr>
            <a:spLocks noGrp="1"/>
          </p:cNvSpPr>
          <p:nvPr>
            <p:ph idx="1"/>
          </p:nvPr>
        </p:nvSpPr>
        <p:spPr>
          <a:xfrm>
            <a:off x="395536" y="1628800"/>
            <a:ext cx="8229600" cy="4525963"/>
          </a:xfrm>
        </p:spPr>
        <p:txBody>
          <a:bodyPr/>
          <a:lstStyle/>
          <a:p>
            <a:pPr marL="0" indent="0">
              <a:buNone/>
            </a:pPr>
            <a:r>
              <a:rPr lang="de-CH" dirty="0" smtClean="0"/>
              <a:t>Es regelt die Grundlagen, die Organisation und die Tätigkeiten des Staates:</a:t>
            </a:r>
          </a:p>
          <a:p>
            <a:pPr marL="0" indent="0">
              <a:buNone/>
            </a:pPr>
            <a:endParaRPr lang="de-CH" b="1" dirty="0" smtClean="0"/>
          </a:p>
          <a:p>
            <a:pPr marL="0" indent="0">
              <a:buNone/>
            </a:pPr>
            <a:r>
              <a:rPr lang="de-CH" b="1" dirty="0" smtClean="0"/>
              <a:t>Schuldbetreibungs- und Konkursrecht</a:t>
            </a:r>
          </a:p>
          <a:p>
            <a:pPr marL="0" indent="0">
              <a:buNone/>
            </a:pPr>
            <a:r>
              <a:rPr lang="de-CH" dirty="0" smtClean="0"/>
              <a:t>Verfahren beim Eintreiben von Geldforderungen</a:t>
            </a:r>
          </a:p>
          <a:p>
            <a:pPr marL="0" indent="0">
              <a:buNone/>
            </a:pPr>
            <a:r>
              <a:rPr lang="de-CH" dirty="0" smtClean="0"/>
              <a:t>Betreibung, Pfändung, Konkurs</a:t>
            </a:r>
          </a:p>
          <a:p>
            <a:pPr marL="0" indent="0">
              <a:buNone/>
            </a:pPr>
            <a:endParaRPr lang="de-CH" dirty="0" smtClean="0"/>
          </a:p>
          <a:p>
            <a:pPr marL="0" indent="0">
              <a:buNone/>
            </a:pPr>
            <a:r>
              <a:rPr lang="de-CH" b="1" dirty="0" smtClean="0"/>
              <a:t>Kirchenrecht</a:t>
            </a:r>
          </a:p>
          <a:p>
            <a:pPr marL="0" indent="0">
              <a:buNone/>
            </a:pPr>
            <a:r>
              <a:rPr lang="de-CH" dirty="0" smtClean="0"/>
              <a:t>Interne Organisation der Kirchen</a:t>
            </a:r>
          </a:p>
          <a:p>
            <a:pPr marL="0" indent="0">
              <a:buNone/>
            </a:pPr>
            <a:r>
              <a:rPr lang="de-CH" dirty="0" smtClean="0"/>
              <a:t>Verhältnis Staat – Kirche</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30</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Öffentliches Recht</a:t>
            </a:r>
            <a:endParaRPr lang="de-CH" dirty="0"/>
          </a:p>
        </p:txBody>
      </p:sp>
      <p:sp>
        <p:nvSpPr>
          <p:cNvPr id="3" name="Inhaltsplatzhalter 2"/>
          <p:cNvSpPr>
            <a:spLocks noGrp="1"/>
          </p:cNvSpPr>
          <p:nvPr>
            <p:ph idx="1"/>
          </p:nvPr>
        </p:nvSpPr>
        <p:spPr>
          <a:xfrm>
            <a:off x="395536" y="1628800"/>
            <a:ext cx="8229600" cy="4525963"/>
          </a:xfrm>
        </p:spPr>
        <p:txBody>
          <a:bodyPr/>
          <a:lstStyle/>
          <a:p>
            <a:pPr marL="0" indent="0">
              <a:buNone/>
            </a:pPr>
            <a:r>
              <a:rPr lang="de-CH" dirty="0" smtClean="0"/>
              <a:t>Es regelt die Grundlagen, die Organisation und die Tätigkeiten des Staates:</a:t>
            </a:r>
          </a:p>
          <a:p>
            <a:pPr marL="0" indent="0">
              <a:buNone/>
            </a:pPr>
            <a:endParaRPr lang="de-CH" b="1" dirty="0" smtClean="0"/>
          </a:p>
          <a:p>
            <a:pPr marL="0" indent="0">
              <a:buNone/>
            </a:pPr>
            <a:r>
              <a:rPr lang="de-CH" b="1" dirty="0" smtClean="0"/>
              <a:t>Völkerrecht</a:t>
            </a:r>
          </a:p>
          <a:p>
            <a:pPr marL="0" indent="0">
              <a:buNone/>
            </a:pPr>
            <a:r>
              <a:rPr lang="de-CH" dirty="0" smtClean="0"/>
              <a:t>Beziehung zwischen den Staaten (Staatsverträge)</a:t>
            </a:r>
          </a:p>
        </p:txBody>
      </p:sp>
      <p:sp>
        <p:nvSpPr>
          <p:cNvPr id="4" name="Foliennummernplatzhalter 3"/>
          <p:cNvSpPr>
            <a:spLocks noGrp="1"/>
          </p:cNvSpPr>
          <p:nvPr>
            <p:ph type="sldNum" sz="quarter" idx="11"/>
          </p:nvPr>
        </p:nvSpPr>
        <p:spPr/>
        <p:txBody>
          <a:bodyPr/>
          <a:lstStyle/>
          <a:p>
            <a:fld id="{87674F0A-37BA-4CE3-B1FD-DE57A7E2F2C6}" type="slidenum">
              <a:rPr lang="de-CH" smtClean="0"/>
              <a:pPr/>
              <a:t>31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Rechtssammlung</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1026" name="Picture 2"/>
          <p:cNvPicPr>
            <a:picLocks noChangeAspect="1" noChangeArrowheads="1"/>
          </p:cNvPicPr>
          <p:nvPr/>
        </p:nvPicPr>
        <p:blipFill>
          <a:blip r:embed="rId3" cstate="print"/>
          <a:srcRect/>
          <a:stretch>
            <a:fillRect/>
          </a:stretch>
        </p:blipFill>
        <p:spPr bwMode="auto">
          <a:xfrm>
            <a:off x="755576" y="1306044"/>
            <a:ext cx="7992888" cy="4960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a:lstStyle/>
          <a:p>
            <a:r>
              <a:rPr lang="de-CH" dirty="0" smtClean="0"/>
              <a:t>Rechtssammlung Kanton </a:t>
            </a:r>
            <a:r>
              <a:rPr lang="de-CH" dirty="0" err="1" smtClean="0"/>
              <a:t>xy</a:t>
            </a:r>
            <a:endParaRPr lang="de-CH" dirty="0"/>
          </a:p>
        </p:txBody>
      </p:sp>
      <p:sp>
        <p:nvSpPr>
          <p:cNvPr id="3" name="Inhaltsplatzhalter 2"/>
          <p:cNvSpPr>
            <a:spLocks noGrp="1"/>
          </p:cNvSpPr>
          <p:nvPr>
            <p:ph idx="1"/>
          </p:nvPr>
        </p:nvSpPr>
        <p:spPr/>
        <p:txBody>
          <a:bodyPr/>
          <a:lstStyle/>
          <a:p>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Unterschied Öffentliches Recht – Privatrecht</a:t>
            </a:r>
            <a:endParaRPr lang="de-CH" dirty="0"/>
          </a:p>
        </p:txBody>
      </p:sp>
      <p:sp>
        <p:nvSpPr>
          <p:cNvPr id="3" name="Inhaltsplatzhalter 2"/>
          <p:cNvSpPr>
            <a:spLocks noGrp="1"/>
          </p:cNvSpPr>
          <p:nvPr>
            <p:ph idx="1"/>
          </p:nvPr>
        </p:nvSpPr>
        <p:spPr/>
        <p:txBody>
          <a:bodyPr/>
          <a:lstStyle/>
          <a:p>
            <a:pPr marL="0" indent="0">
              <a:buNone/>
            </a:pPr>
            <a:r>
              <a:rPr lang="de-CH" dirty="0" smtClean="0"/>
              <a:t>Erklären Sie in wenigen Sätzen den Unterschied zwischen dem Öffentlichen Recht und dem Privatrecht.</a:t>
            </a:r>
          </a:p>
          <a:p>
            <a:pPr marL="0" indent="0">
              <a:buNone/>
            </a:pPr>
            <a:endParaRPr lang="de-CH" dirty="0" smtClean="0"/>
          </a:p>
          <a:p>
            <a:pPr marL="0" indent="0">
              <a:buNone/>
            </a:pP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Verwaltungsverfahren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7" name="Textfeld 6"/>
          <p:cNvSpPr txBox="1"/>
          <p:nvPr/>
        </p:nvSpPr>
        <p:spPr>
          <a:xfrm>
            <a:off x="3131840" y="2132856"/>
            <a:ext cx="6125395" cy="2308324"/>
          </a:xfrm>
          <a:prstGeom prst="rect">
            <a:avLst/>
          </a:prstGeom>
          <a:noFill/>
        </p:spPr>
        <p:txBody>
          <a:bodyPr wrap="none" rtlCol="0">
            <a:spAutoFit/>
          </a:bodyPr>
          <a:lstStyle/>
          <a:p>
            <a:r>
              <a:rPr lang="de-CH" sz="2400" dirty="0" smtClean="0"/>
              <a:t>Wird oft durch ein Begehren einer Bürgerin </a:t>
            </a:r>
          </a:p>
          <a:p>
            <a:r>
              <a:rPr lang="de-CH" sz="2400" dirty="0" smtClean="0"/>
              <a:t>oder eines Bürgers ausgelöst.</a:t>
            </a:r>
          </a:p>
          <a:p>
            <a:endParaRPr lang="de-CH" sz="2400" dirty="0" smtClean="0"/>
          </a:p>
          <a:p>
            <a:r>
              <a:rPr lang="de-CH" sz="2400" dirty="0" smtClean="0"/>
              <a:t>Zum Beispiel durch den Wunsch, ein Haus </a:t>
            </a:r>
            <a:br>
              <a:rPr lang="de-CH" sz="2400" dirty="0" smtClean="0"/>
            </a:br>
            <a:r>
              <a:rPr lang="de-CH" sz="2400" dirty="0" smtClean="0"/>
              <a:t>zu bauen.</a:t>
            </a:r>
          </a:p>
          <a:p>
            <a:r>
              <a:rPr lang="de-CH" sz="2400" dirty="0" smtClean="0"/>
              <a:t>Dafür ist eine </a:t>
            </a:r>
            <a:r>
              <a:rPr lang="de-CH" sz="2400" b="1" dirty="0" smtClean="0"/>
              <a:t>Baubewilligung</a:t>
            </a:r>
            <a:r>
              <a:rPr lang="de-CH" sz="2400" dirty="0" smtClean="0"/>
              <a:t> notwendig</a:t>
            </a:r>
            <a:r>
              <a:rPr lang="de-CH" sz="2200" dirty="0" smtClean="0"/>
              <a:t>.</a:t>
            </a:r>
            <a:endParaRPr lang="de-CH" sz="2200" dirty="0"/>
          </a:p>
        </p:txBody>
      </p:sp>
      <p:pic>
        <p:nvPicPr>
          <p:cNvPr id="1027" name="Picture 3" descr="C:\Users\moe\AppData\Local\Microsoft\Windows\Temporary Internet Files\Content.IE5\BFW3IPQF\MC900282376[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11560" y="2132856"/>
            <a:ext cx="1855318" cy="163037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Verwaltungsverfahren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36</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7" name="Textfeld 6"/>
          <p:cNvSpPr txBox="1"/>
          <p:nvPr/>
        </p:nvSpPr>
        <p:spPr>
          <a:xfrm>
            <a:off x="3131840" y="2132856"/>
            <a:ext cx="6122189" cy="2677656"/>
          </a:xfrm>
          <a:prstGeom prst="rect">
            <a:avLst/>
          </a:prstGeom>
          <a:noFill/>
        </p:spPr>
        <p:txBody>
          <a:bodyPr wrap="none" rtlCol="0">
            <a:spAutoFit/>
          </a:bodyPr>
          <a:lstStyle/>
          <a:p>
            <a:r>
              <a:rPr lang="de-CH" sz="2400" b="1" dirty="0" smtClean="0"/>
              <a:t>Zuständigkeit der Behörde</a:t>
            </a:r>
          </a:p>
          <a:p>
            <a:r>
              <a:rPr lang="de-CH" sz="2400" dirty="0" smtClean="0"/>
              <a:t>Die Behörde, welche die Eingabe erhält,</a:t>
            </a:r>
          </a:p>
          <a:p>
            <a:r>
              <a:rPr lang="de-CH" sz="2400" dirty="0" smtClean="0"/>
              <a:t>ist verpflichtet, ihre Zuständigkeit zu prüfen.</a:t>
            </a:r>
          </a:p>
          <a:p>
            <a:endParaRPr lang="de-CH" sz="2400" dirty="0" smtClean="0"/>
          </a:p>
          <a:p>
            <a:r>
              <a:rPr lang="de-CH" sz="2400" dirty="0" smtClean="0"/>
              <a:t>Ist sie nicht zuständig, informiert sie den</a:t>
            </a:r>
          </a:p>
          <a:p>
            <a:r>
              <a:rPr lang="de-CH" sz="2400" dirty="0" smtClean="0"/>
              <a:t>Absender und leitet die Eingabe an die </a:t>
            </a:r>
          </a:p>
          <a:p>
            <a:r>
              <a:rPr lang="de-CH" sz="2400" dirty="0" smtClean="0"/>
              <a:t>zuständige Behörde weiter.</a:t>
            </a:r>
            <a:endParaRPr lang="de-CH" sz="2400" dirty="0"/>
          </a:p>
        </p:txBody>
      </p:sp>
      <p:pic>
        <p:nvPicPr>
          <p:cNvPr id="1027" name="Picture 3" descr="C:\Users\moe\AppData\Local\Microsoft\Windows\Temporary Internet Files\Content.IE5\BFW3IPQF\MC900282376[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11560" y="2132856"/>
            <a:ext cx="1855318" cy="163037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Verwaltungsverfahren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37</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7" name="Textfeld 6"/>
          <p:cNvSpPr txBox="1"/>
          <p:nvPr/>
        </p:nvSpPr>
        <p:spPr>
          <a:xfrm>
            <a:off x="3131840" y="1700808"/>
            <a:ext cx="5805692" cy="4493538"/>
          </a:xfrm>
          <a:prstGeom prst="rect">
            <a:avLst/>
          </a:prstGeom>
          <a:noFill/>
        </p:spPr>
        <p:txBody>
          <a:bodyPr wrap="none" rtlCol="0">
            <a:spAutoFit/>
          </a:bodyPr>
          <a:lstStyle/>
          <a:p>
            <a:r>
              <a:rPr lang="de-CH" sz="2200" b="1" dirty="0" smtClean="0"/>
              <a:t>Verfahrensbeteiligte</a:t>
            </a:r>
          </a:p>
          <a:p>
            <a:r>
              <a:rPr lang="de-CH" sz="2200" dirty="0" smtClean="0"/>
              <a:t>am Beispiel des Einfamilienhauses</a:t>
            </a:r>
          </a:p>
          <a:p>
            <a:endParaRPr lang="de-CH" sz="2200" dirty="0" smtClean="0"/>
          </a:p>
          <a:p>
            <a:r>
              <a:rPr lang="de-CH" sz="2200" dirty="0" smtClean="0"/>
              <a:t> Adressat /Betroffene des Entscheides:</a:t>
            </a:r>
          </a:p>
          <a:p>
            <a:r>
              <a:rPr lang="de-CH" sz="2200" dirty="0" smtClean="0"/>
              <a:t>die Bauherrschaft</a:t>
            </a:r>
          </a:p>
          <a:p>
            <a:endParaRPr lang="de-CH" sz="2200" dirty="0" smtClean="0"/>
          </a:p>
          <a:p>
            <a:r>
              <a:rPr lang="de-CH" sz="2200" dirty="0" smtClean="0"/>
              <a:t>Verfahrensbeteiligte: </a:t>
            </a:r>
          </a:p>
          <a:p>
            <a:r>
              <a:rPr lang="de-CH" sz="2200" dirty="0" smtClean="0"/>
              <a:t>die vom Entscheid  betroffenen Dritten,</a:t>
            </a:r>
            <a:br>
              <a:rPr lang="de-CH" sz="2200" dirty="0" smtClean="0"/>
            </a:br>
            <a:r>
              <a:rPr lang="de-CH" sz="2200" dirty="0" smtClean="0"/>
              <a:t> z.B.  Nachbarn.</a:t>
            </a:r>
          </a:p>
          <a:p>
            <a:endParaRPr lang="de-CH" sz="2200" dirty="0" smtClean="0"/>
          </a:p>
          <a:p>
            <a:r>
              <a:rPr lang="de-CH" sz="2200" dirty="0" smtClean="0"/>
              <a:t>Vertretung:  Die Verfahrensbeteiligte können </a:t>
            </a:r>
            <a:br>
              <a:rPr lang="de-CH" sz="2200" dirty="0" smtClean="0"/>
            </a:br>
            <a:r>
              <a:rPr lang="de-CH" sz="2200" dirty="0" smtClean="0"/>
              <a:t>sich auch vertreten lassen,  z.B. durch eine</a:t>
            </a:r>
            <a:br>
              <a:rPr lang="de-CH" sz="2200" dirty="0" smtClean="0"/>
            </a:br>
            <a:r>
              <a:rPr lang="de-CH" sz="2200" dirty="0" smtClean="0"/>
              <a:t> Rechtsanwältin/einen Rechtsanwalt.</a:t>
            </a:r>
          </a:p>
        </p:txBody>
      </p:sp>
      <p:pic>
        <p:nvPicPr>
          <p:cNvPr id="1027" name="Picture 3" descr="C:\Users\moe\AppData\Local\Microsoft\Windows\Temporary Internet Files\Content.IE5\BFW3IPQF\MC900282376[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11560" y="2132856"/>
            <a:ext cx="1855318" cy="1630375"/>
          </a:xfrm>
          <a:prstGeom prst="rect">
            <a:avLst/>
          </a:prstGeom>
          <a:noFill/>
        </p:spPr>
      </p:pic>
      <p:pic>
        <p:nvPicPr>
          <p:cNvPr id="2050" name="Picture 2" descr="C:\Users\moe\AppData\Local\Microsoft\Windows\Temporary Internet Files\Content.IE5\FF5IZIR4\MP900382691[1].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3528" y="4005064"/>
            <a:ext cx="2621091" cy="187220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Verwaltungsverfahren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38</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7" name="Textfeld 6"/>
          <p:cNvSpPr txBox="1"/>
          <p:nvPr/>
        </p:nvSpPr>
        <p:spPr>
          <a:xfrm>
            <a:off x="3131840" y="1844824"/>
            <a:ext cx="5540299" cy="4154984"/>
          </a:xfrm>
          <a:prstGeom prst="rect">
            <a:avLst/>
          </a:prstGeom>
          <a:noFill/>
        </p:spPr>
        <p:txBody>
          <a:bodyPr wrap="none" rtlCol="0">
            <a:spAutoFit/>
          </a:bodyPr>
          <a:lstStyle/>
          <a:p>
            <a:r>
              <a:rPr lang="de-CH" sz="2200" b="1" dirty="0" err="1" smtClean="0"/>
              <a:t>Ausstandspflicht</a:t>
            </a:r>
            <a:endParaRPr lang="de-CH" sz="2200" b="1" dirty="0" smtClean="0"/>
          </a:p>
          <a:p>
            <a:endParaRPr lang="de-CH" sz="2200" dirty="0" smtClean="0"/>
          </a:p>
          <a:p>
            <a:r>
              <a:rPr lang="de-CH" sz="2200" dirty="0" smtClean="0"/>
              <a:t>Die betroffenen Bürger haben Anspruch </a:t>
            </a:r>
            <a:br>
              <a:rPr lang="de-CH" sz="2200" dirty="0" smtClean="0"/>
            </a:br>
            <a:r>
              <a:rPr lang="de-CH" sz="2200" dirty="0" smtClean="0"/>
              <a:t>auf eine rechtmässig zusammengesetzte </a:t>
            </a:r>
            <a:br>
              <a:rPr lang="de-CH" sz="2200" dirty="0" smtClean="0"/>
            </a:br>
            <a:r>
              <a:rPr lang="de-CH" sz="2200" dirty="0" smtClean="0"/>
              <a:t>Behörde. Das erfordert, dass Verwaltungs-</a:t>
            </a:r>
            <a:br>
              <a:rPr lang="de-CH" sz="2200" dirty="0" smtClean="0"/>
            </a:br>
            <a:r>
              <a:rPr lang="de-CH" sz="2200" dirty="0" smtClean="0"/>
              <a:t>angestellte oder Behörde-Mitglieder bei </a:t>
            </a:r>
            <a:br>
              <a:rPr lang="de-CH" sz="2200" dirty="0" smtClean="0"/>
            </a:br>
            <a:r>
              <a:rPr lang="de-CH" sz="2200" dirty="0" smtClean="0"/>
              <a:t>Interessenkonflikten in den Ausstand</a:t>
            </a:r>
          </a:p>
          <a:p>
            <a:r>
              <a:rPr lang="de-CH" sz="2200" dirty="0" smtClean="0"/>
              <a:t>treten.</a:t>
            </a:r>
          </a:p>
          <a:p>
            <a:endParaRPr lang="de-CH" sz="2200" dirty="0" smtClean="0"/>
          </a:p>
          <a:p>
            <a:r>
              <a:rPr lang="de-CH" sz="2200" dirty="0" smtClean="0"/>
              <a:t>Ein </a:t>
            </a:r>
            <a:r>
              <a:rPr lang="de-CH" sz="2200" b="1" dirty="0" smtClean="0"/>
              <a:t>Interessenskonflikt</a:t>
            </a:r>
            <a:r>
              <a:rPr lang="de-CH" sz="2200" dirty="0" smtClean="0"/>
              <a:t> kann </a:t>
            </a:r>
            <a:r>
              <a:rPr lang="de-CH" sz="2200" dirty="0" err="1" smtClean="0"/>
              <a:t>personen</a:t>
            </a:r>
            <a:r>
              <a:rPr lang="de-CH" sz="2200" dirty="0" smtClean="0"/>
              <a:t>-</a:t>
            </a:r>
            <a:br>
              <a:rPr lang="de-CH" sz="2200" dirty="0" smtClean="0"/>
            </a:br>
            <a:r>
              <a:rPr lang="de-CH" sz="2200" dirty="0" smtClean="0"/>
              <a:t>bezogen oder sachbezogen sein oder bei </a:t>
            </a:r>
            <a:br>
              <a:rPr lang="de-CH" sz="2200" dirty="0" smtClean="0"/>
            </a:br>
            <a:r>
              <a:rPr lang="de-CH" sz="2200" dirty="0" smtClean="0"/>
              <a:t>persönlichem Interesse vorkommen.</a:t>
            </a:r>
          </a:p>
        </p:txBody>
      </p:sp>
      <p:pic>
        <p:nvPicPr>
          <p:cNvPr id="1027" name="Picture 3" descr="C:\Users\moe\AppData\Local\Microsoft\Windows\Temporary Internet Files\Content.IE5\BFW3IPQF\MC900282376[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11560" y="2132856"/>
            <a:ext cx="1855318" cy="1630375"/>
          </a:xfrm>
          <a:prstGeom prst="rect">
            <a:avLst/>
          </a:prstGeom>
          <a:noFill/>
        </p:spPr>
      </p:pic>
      <p:pic>
        <p:nvPicPr>
          <p:cNvPr id="2050" name="Picture 2" descr="C:\Users\moe\AppData\Local\Microsoft\Windows\Temporary Internet Files\Content.IE5\FF5IZIR4\MP900382691[1].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3528" y="4005064"/>
            <a:ext cx="2621091" cy="187220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Interessenskonflikte</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39</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1026" name="Picture 2" descr="C:\Users\moe\AppData\Local\Microsoft\Windows\Temporary Internet Files\Content.IE5\CXL58WID\MC900434395[1].wmf"/>
          <p:cNvPicPr>
            <a:picLocks noGrp="1" noChangeAspect="1" noChangeArrowheads="1"/>
          </p:cNvPicPr>
          <p:nvPr>
            <p:ph idx="1"/>
          </p:nvPr>
        </p:nvPicPr>
        <p:blipFill>
          <a:blip r:embed="rId3" cstate="print">
            <a:duotone>
              <a:prstClr val="black"/>
              <a:schemeClr val="accent1">
                <a:tint val="45000"/>
                <a:satMod val="400000"/>
              </a:schemeClr>
            </a:duotone>
          </a:blip>
          <a:srcRect/>
          <a:stretch>
            <a:fillRect/>
          </a:stretch>
        </p:blipFill>
        <p:spPr bwMode="auto">
          <a:xfrm>
            <a:off x="827584" y="2060848"/>
            <a:ext cx="1892300" cy="1374775"/>
          </a:xfrm>
          <a:prstGeom prst="rect">
            <a:avLst/>
          </a:prstGeom>
          <a:noFill/>
        </p:spPr>
      </p:pic>
      <p:sp>
        <p:nvSpPr>
          <p:cNvPr id="7" name="Textfeld 6"/>
          <p:cNvSpPr txBox="1"/>
          <p:nvPr/>
        </p:nvSpPr>
        <p:spPr>
          <a:xfrm>
            <a:off x="3059832" y="1916832"/>
            <a:ext cx="6061275" cy="2677656"/>
          </a:xfrm>
          <a:prstGeom prst="rect">
            <a:avLst/>
          </a:prstGeom>
          <a:noFill/>
        </p:spPr>
        <p:txBody>
          <a:bodyPr wrap="none" rtlCol="0">
            <a:spAutoFit/>
          </a:bodyPr>
          <a:lstStyle/>
          <a:p>
            <a:r>
              <a:rPr lang="de-CH" sz="2400" dirty="0" smtClean="0"/>
              <a:t>Nennen Sie  Beispiele von sachbezogenen</a:t>
            </a:r>
          </a:p>
          <a:p>
            <a:r>
              <a:rPr lang="de-CH" sz="2400" dirty="0" smtClean="0"/>
              <a:t>Interessenskonflikten:</a:t>
            </a:r>
          </a:p>
          <a:p>
            <a:endParaRPr lang="de-CH" sz="2400" dirty="0" smtClean="0"/>
          </a:p>
          <a:p>
            <a:endParaRPr lang="de-CH" sz="2400" dirty="0" smtClean="0"/>
          </a:p>
          <a:p>
            <a:r>
              <a:rPr lang="de-CH" sz="2400" dirty="0" smtClean="0"/>
              <a:t>Nennen Sie Beispiele von </a:t>
            </a:r>
            <a:r>
              <a:rPr lang="de-CH" sz="2400" dirty="0" err="1" smtClean="0"/>
              <a:t>personen</a:t>
            </a:r>
            <a:r>
              <a:rPr lang="de-CH" sz="2400" dirty="0" smtClean="0"/>
              <a:t>-</a:t>
            </a:r>
            <a:br>
              <a:rPr lang="de-CH" sz="2400" dirty="0" smtClean="0"/>
            </a:br>
            <a:r>
              <a:rPr lang="de-CH" sz="2400" dirty="0" smtClean="0"/>
              <a:t>bezogenen Interessenskonflikten:</a:t>
            </a:r>
          </a:p>
          <a:p>
            <a:endParaRPr lang="de-CH"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p:txBody>
          <a:bodyPr/>
          <a:lstStyle/>
          <a:p>
            <a:pPr marL="0" indent="0">
              <a:buNone/>
            </a:pPr>
            <a:r>
              <a:rPr lang="de-CH" dirty="0" smtClean="0"/>
              <a:t>1.1.3.3.2	Grundlagen/Systematik des öffentlichen 			Rechts</a:t>
            </a:r>
          </a:p>
          <a:p>
            <a:pPr marL="0" indent="0">
              <a:buNone/>
            </a:pPr>
            <a:endParaRPr lang="de-CH" dirty="0" smtClean="0"/>
          </a:p>
          <a:p>
            <a:pPr marL="0" indent="0">
              <a:buNone/>
            </a:pPr>
            <a:r>
              <a:rPr lang="de-CH" dirty="0" smtClean="0"/>
              <a:t>Ich erkläre den Unterschied zwischen privatem und öffentlichem Recht anhand eines konkreten Beispiels.</a:t>
            </a:r>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4</a:t>
            </a:fld>
            <a:endParaRPr lang="de-CH"/>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moe\AppData\Local\Microsoft\Windows\Temporary Internet Files\Content.IE5\FF5IZIR4\MP900444211[1].jpg"/>
          <p:cNvPicPr>
            <a:picLocks noChangeAspect="1" noChangeArrowheads="1"/>
          </p:cNvPicPr>
          <p:nvPr/>
        </p:nvPicPr>
        <p:blipFill>
          <a:blip r:embed="rId3" cstate="print">
            <a:duotone>
              <a:schemeClr val="accent1">
                <a:shade val="45000"/>
                <a:satMod val="135000"/>
              </a:schemeClr>
              <a:prstClr val="white"/>
            </a:duotone>
          </a:blip>
          <a:srcRect l="6940"/>
          <a:stretch>
            <a:fillRect/>
          </a:stretch>
        </p:blipFill>
        <p:spPr bwMode="auto">
          <a:xfrm>
            <a:off x="0" y="2996952"/>
            <a:ext cx="2413784" cy="1719072"/>
          </a:xfrm>
          <a:prstGeom prst="rect">
            <a:avLst/>
          </a:prstGeom>
          <a:noFill/>
        </p:spPr>
      </p:pic>
      <p:sp>
        <p:nvSpPr>
          <p:cNvPr id="2" name="Titel 1"/>
          <p:cNvSpPr>
            <a:spLocks noGrp="1"/>
          </p:cNvSpPr>
          <p:nvPr>
            <p:ph type="title"/>
          </p:nvPr>
        </p:nvSpPr>
        <p:spPr/>
        <p:txBody>
          <a:bodyPr/>
          <a:lstStyle/>
          <a:p>
            <a:r>
              <a:rPr lang="de-CH" dirty="0" smtClean="0"/>
              <a:t>Fristen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40</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7" name="Textfeld 6"/>
          <p:cNvSpPr txBox="1"/>
          <p:nvPr/>
        </p:nvSpPr>
        <p:spPr>
          <a:xfrm>
            <a:off x="323528" y="1844824"/>
            <a:ext cx="8352928" cy="830997"/>
          </a:xfrm>
          <a:prstGeom prst="rect">
            <a:avLst/>
          </a:prstGeom>
          <a:noFill/>
        </p:spPr>
        <p:txBody>
          <a:bodyPr wrap="square" rtlCol="0">
            <a:spAutoFit/>
          </a:bodyPr>
          <a:lstStyle/>
          <a:p>
            <a:r>
              <a:rPr lang="de-CH" sz="2400" dirty="0" smtClean="0"/>
              <a:t>Der Tag, an dem ein Entscheid eröffnet (zugestellt) wird, zählt bei der Fristberechnung nicht. </a:t>
            </a:r>
            <a:endParaRPr lang="de-CH" sz="2400" dirty="0"/>
          </a:p>
        </p:txBody>
      </p:sp>
      <p:sp>
        <p:nvSpPr>
          <p:cNvPr id="11" name="Textfeld 10"/>
          <p:cNvSpPr txBox="1"/>
          <p:nvPr/>
        </p:nvSpPr>
        <p:spPr>
          <a:xfrm>
            <a:off x="2516480" y="3068960"/>
            <a:ext cx="6627520" cy="1569660"/>
          </a:xfrm>
          <a:prstGeom prst="rect">
            <a:avLst/>
          </a:prstGeom>
          <a:noFill/>
        </p:spPr>
        <p:txBody>
          <a:bodyPr wrap="none" rtlCol="0">
            <a:spAutoFit/>
          </a:bodyPr>
          <a:lstStyle/>
          <a:p>
            <a:r>
              <a:rPr lang="de-CH" sz="2400" dirty="0" smtClean="0"/>
              <a:t>Fristen enden am letzten Tag um 24.00 Uhr.</a:t>
            </a:r>
          </a:p>
          <a:p>
            <a:r>
              <a:rPr lang="de-CH" sz="2400" dirty="0" smtClean="0"/>
              <a:t>Ist dieser letzte Tag der Frist ein Samstag oder </a:t>
            </a:r>
            <a:br>
              <a:rPr lang="de-CH" sz="2400" dirty="0" smtClean="0"/>
            </a:br>
            <a:r>
              <a:rPr lang="de-CH" sz="2400" dirty="0" smtClean="0"/>
              <a:t>ein öffentlicher Ruhetag, endet die</a:t>
            </a:r>
          </a:p>
          <a:p>
            <a:r>
              <a:rPr lang="de-CH" sz="2400" dirty="0" smtClean="0"/>
              <a:t>Frist am folgenden Werktag.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Frist wahren</a:t>
            </a:r>
            <a:endParaRPr lang="de-CH" dirty="0"/>
          </a:p>
        </p:txBody>
      </p:sp>
      <p:sp>
        <p:nvSpPr>
          <p:cNvPr id="3" name="Inhaltsplatzhalter 2"/>
          <p:cNvSpPr>
            <a:spLocks noGrp="1"/>
          </p:cNvSpPr>
          <p:nvPr>
            <p:ph idx="1"/>
          </p:nvPr>
        </p:nvSpPr>
        <p:spPr/>
        <p:txBody>
          <a:bodyPr/>
          <a:lstStyle/>
          <a:p>
            <a:pPr>
              <a:spcBef>
                <a:spcPts val="0"/>
              </a:spcBef>
              <a:buNone/>
            </a:pPr>
            <a:r>
              <a:rPr lang="de-CH" dirty="0" smtClean="0"/>
              <a:t>Damit die Frist gewahrt bleibt, muss eine betreffende</a:t>
            </a:r>
          </a:p>
          <a:p>
            <a:pPr>
              <a:spcBef>
                <a:spcPts val="0"/>
              </a:spcBef>
              <a:buNone/>
            </a:pPr>
            <a:r>
              <a:rPr lang="de-CH" dirty="0" smtClean="0"/>
              <a:t>Handlung vor Ablauf der Frist vorgenommen werden.</a:t>
            </a:r>
          </a:p>
          <a:p>
            <a:pPr marL="0" indent="0">
              <a:spcBef>
                <a:spcPts val="0"/>
              </a:spcBef>
              <a:buNone/>
            </a:pPr>
            <a:r>
              <a:rPr lang="de-CH" dirty="0" smtClean="0"/>
              <a:t>Schriftliche Eingaben müssen vor Ablauf der Frist der schweizerischen Post oder einer schweizerischen diplomatischen oder konsularischen Vertretung übergeben werden.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3074" name="Picture 2" descr="C:\Users\moe\AppData\Local\Microsoft\Windows\Temporary Internet Files\Content.IE5\BFW3IPQF\MC900440428[2].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843808" y="4077072"/>
            <a:ext cx="1152128" cy="1213210"/>
          </a:xfrm>
          <a:prstGeom prst="rect">
            <a:avLst/>
          </a:prstGeom>
          <a:noFill/>
        </p:spPr>
      </p:pic>
      <p:pic>
        <p:nvPicPr>
          <p:cNvPr id="3075" name="Picture 3" descr="C:\Users\moe\AppData\Local\Microsoft\Windows\Temporary Internet Files\Content.IE5\F3VJ7IMC\MC900441456[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4860032" y="4077072"/>
            <a:ext cx="1512168" cy="1512168"/>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Fristerstreckung</a:t>
            </a:r>
            <a:endParaRPr lang="de-CH" dirty="0"/>
          </a:p>
        </p:txBody>
      </p:sp>
      <p:sp>
        <p:nvSpPr>
          <p:cNvPr id="3" name="Inhaltsplatzhalter 2"/>
          <p:cNvSpPr>
            <a:spLocks noGrp="1"/>
          </p:cNvSpPr>
          <p:nvPr>
            <p:ph idx="1"/>
          </p:nvPr>
        </p:nvSpPr>
        <p:spPr/>
        <p:txBody>
          <a:bodyPr/>
          <a:lstStyle/>
          <a:p>
            <a:pPr marL="0" indent="0">
              <a:buNone/>
            </a:pPr>
            <a:r>
              <a:rPr lang="de-CH" dirty="0" smtClean="0"/>
              <a:t>Gesetzlich festgelegte Fristen können nicht erstreckt werden!</a:t>
            </a:r>
          </a:p>
          <a:p>
            <a:pPr marL="0" indent="0">
              <a:buNone/>
            </a:pPr>
            <a:endParaRPr lang="de-CH" dirty="0" smtClean="0"/>
          </a:p>
          <a:p>
            <a:pPr marL="0" indent="0">
              <a:buNone/>
            </a:pPr>
            <a:r>
              <a:rPr lang="de-CH" dirty="0" smtClean="0"/>
              <a:t>Legt eine Behörde eine Frist fest, kann diese erstreckt werden!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4098" name="Picture 2" descr="C:\Users\moe\AppData\Local\Microsoft\Windows\Temporary Internet Files\Content.IE5\FF5IZIR4\MP900444188[1].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5580112" y="3501008"/>
            <a:ext cx="1722120" cy="25908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Konkretes Beispiel eines Verwaltungsverfahrens</a:t>
            </a:r>
            <a:endParaRPr lang="de-CH" dirty="0"/>
          </a:p>
        </p:txBody>
      </p:sp>
      <p:sp>
        <p:nvSpPr>
          <p:cNvPr id="3" name="Inhaltsplatzhalter 2"/>
          <p:cNvSpPr>
            <a:spLocks noGrp="1"/>
          </p:cNvSpPr>
          <p:nvPr>
            <p:ph idx="1"/>
          </p:nvPr>
        </p:nvSpPr>
        <p:spPr/>
        <p:txBody>
          <a:bodyPr/>
          <a:lstStyle/>
          <a:p>
            <a:pPr marL="0" indent="0">
              <a:buNone/>
            </a:pPr>
            <a:r>
              <a:rPr lang="de-CH" dirty="0" smtClean="0"/>
              <a:t>Vielfach wird ein Entscheid nur dann ausgelöst, wenn der Bürger dies verlangt, z.B. eine Baubewilligung.</a:t>
            </a:r>
          </a:p>
          <a:p>
            <a:pPr marL="0" indent="0">
              <a:buNone/>
            </a:pPr>
            <a:endParaRPr lang="de-CH" dirty="0" smtClean="0"/>
          </a:p>
          <a:p>
            <a:pPr marL="0" indent="0">
              <a:buFont typeface="Symbol"/>
              <a:buChar char="Þ"/>
            </a:pPr>
            <a:r>
              <a:rPr lang="de-CH" dirty="0" smtClean="0"/>
              <a:t> z.B. Formular Baubewilligungsgesuch einer Gemeinde</a:t>
            </a:r>
          </a:p>
          <a:p>
            <a:pPr marL="0" indent="0">
              <a:buFont typeface="Symbol"/>
              <a:buChar char="Þ"/>
            </a:pPr>
            <a:r>
              <a:rPr lang="de-CH" dirty="0" smtClean="0"/>
              <a:t> meist von Websites herunterzuladen</a:t>
            </a:r>
          </a:p>
          <a:p>
            <a:pPr marL="0" indent="0">
              <a:buNone/>
            </a:pPr>
            <a:endParaRPr lang="de-CH" dirty="0" smtClean="0"/>
          </a:p>
        </p:txBody>
      </p:sp>
      <p:sp>
        <p:nvSpPr>
          <p:cNvPr id="4" name="Foliennummernplatzhalter 3"/>
          <p:cNvSpPr>
            <a:spLocks noGrp="1"/>
          </p:cNvSpPr>
          <p:nvPr>
            <p:ph type="sldNum" sz="quarter" idx="11"/>
          </p:nvPr>
        </p:nvSpPr>
        <p:spPr/>
        <p:txBody>
          <a:bodyPr/>
          <a:lstStyle/>
          <a:p>
            <a:fld id="{87674F0A-37BA-4CE3-B1FD-DE57A7E2F2C6}" type="slidenum">
              <a:rPr lang="de-CH" smtClean="0"/>
              <a:pPr/>
              <a:t>43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Verfügung/Entscheid</a:t>
            </a:r>
            <a:endParaRPr lang="de-CH" dirty="0"/>
          </a:p>
        </p:txBody>
      </p:sp>
      <p:sp>
        <p:nvSpPr>
          <p:cNvPr id="3" name="Inhaltsplatzhalter 2"/>
          <p:cNvSpPr>
            <a:spLocks noGrp="1"/>
          </p:cNvSpPr>
          <p:nvPr>
            <p:ph idx="1"/>
          </p:nvPr>
        </p:nvSpPr>
        <p:spPr/>
        <p:txBody>
          <a:bodyPr/>
          <a:lstStyle/>
          <a:p>
            <a:r>
              <a:rPr lang="de-CH" dirty="0" smtClean="0"/>
              <a:t>Das in einem Gesetz oder in einer Verordnung niedergeschriebene Recht (generell abstrakter Erlass) wird mit </a:t>
            </a:r>
          </a:p>
          <a:p>
            <a:r>
              <a:rPr lang="de-CH" dirty="0" smtClean="0"/>
              <a:t>einer </a:t>
            </a:r>
            <a:r>
              <a:rPr lang="de-CH" b="1" dirty="0" smtClean="0"/>
              <a:t>Verfügung</a:t>
            </a:r>
            <a:r>
              <a:rPr lang="de-CH" dirty="0" smtClean="0"/>
              <a:t> / einem  </a:t>
            </a:r>
            <a:r>
              <a:rPr lang="de-CH" b="1" dirty="0" smtClean="0"/>
              <a:t>Entscheid</a:t>
            </a:r>
            <a:r>
              <a:rPr lang="de-CH" dirty="0" smtClean="0"/>
              <a:t> auf den </a:t>
            </a:r>
            <a:r>
              <a:rPr lang="de-CH" b="1" dirty="0" smtClean="0"/>
              <a:t>Einzelfall</a:t>
            </a:r>
            <a:r>
              <a:rPr lang="de-CH" dirty="0" smtClean="0"/>
              <a:t> angewendet.</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Verfügung/Entscheid von Behörden</a:t>
            </a:r>
            <a:endParaRPr lang="de-CH" dirty="0"/>
          </a:p>
        </p:txBody>
      </p:sp>
      <p:sp>
        <p:nvSpPr>
          <p:cNvPr id="3" name="Inhaltsplatzhalter 2"/>
          <p:cNvSpPr>
            <a:spLocks noGrp="1"/>
          </p:cNvSpPr>
          <p:nvPr>
            <p:ph idx="1"/>
          </p:nvPr>
        </p:nvSpPr>
        <p:spPr/>
        <p:txBody>
          <a:bodyPr/>
          <a:lstStyle/>
          <a:p>
            <a:pPr>
              <a:buNone/>
            </a:pPr>
            <a:r>
              <a:rPr lang="de-CH" dirty="0" smtClean="0"/>
              <a:t>Den Entscheid einer Einzelbehörde nennen wir </a:t>
            </a:r>
          </a:p>
          <a:p>
            <a:pPr>
              <a:buNone/>
            </a:pPr>
            <a:r>
              <a:rPr lang="de-CH" b="1" dirty="0" smtClean="0"/>
              <a:t>Verfügung/Entscheid</a:t>
            </a:r>
          </a:p>
          <a:p>
            <a:pPr>
              <a:buNone/>
            </a:pPr>
            <a:endParaRPr lang="de-CH" dirty="0" smtClean="0"/>
          </a:p>
          <a:p>
            <a:pPr>
              <a:buNone/>
            </a:pPr>
            <a:r>
              <a:rPr lang="de-CH" dirty="0" smtClean="0"/>
              <a:t>Den Entscheid einer Kollegialbehörde nennen wir</a:t>
            </a:r>
          </a:p>
          <a:p>
            <a:pPr>
              <a:buNone/>
            </a:pPr>
            <a:r>
              <a:rPr lang="de-CH" b="1" dirty="0" smtClean="0"/>
              <a:t>Beschluss</a:t>
            </a:r>
          </a:p>
          <a:p>
            <a:pPr>
              <a:buNone/>
            </a:pPr>
            <a:r>
              <a:rPr lang="de-CH" dirty="0" smtClean="0"/>
              <a:t>(</a:t>
            </a:r>
            <a:r>
              <a:rPr lang="de-CH" smtClean="0"/>
              <a:t>Regierungsrat → </a:t>
            </a:r>
            <a:r>
              <a:rPr lang="de-CH" dirty="0" smtClean="0"/>
              <a:t>Regierungsratsbeschluss)</a:t>
            </a:r>
          </a:p>
          <a:p>
            <a:pPr>
              <a:buNone/>
            </a:pPr>
            <a:endParaRPr lang="de-CH" dirty="0" smtClean="0"/>
          </a:p>
          <a:p>
            <a:pPr>
              <a:buNone/>
            </a:pPr>
            <a:r>
              <a:rPr lang="de-CH" dirty="0" smtClean="0"/>
              <a:t>Den Entscheid einer richterlichen Behörde nennen wir</a:t>
            </a:r>
          </a:p>
          <a:p>
            <a:pPr>
              <a:buNone/>
            </a:pPr>
            <a:r>
              <a:rPr lang="de-CH" b="1" dirty="0" smtClean="0"/>
              <a:t>Urteil</a:t>
            </a:r>
            <a:endParaRPr lang="de-CH" b="1"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Inhalte und Aufbau </a:t>
            </a:r>
            <a:endParaRPr lang="de-CH" dirty="0"/>
          </a:p>
        </p:txBody>
      </p:sp>
      <p:sp>
        <p:nvSpPr>
          <p:cNvPr id="3" name="Inhaltsplatzhalter 2"/>
          <p:cNvSpPr>
            <a:spLocks noGrp="1"/>
          </p:cNvSpPr>
          <p:nvPr>
            <p:ph idx="1"/>
          </p:nvPr>
        </p:nvSpPr>
        <p:spPr>
          <a:xfrm>
            <a:off x="457200" y="1340768"/>
            <a:ext cx="8229600" cy="4968552"/>
          </a:xfrm>
        </p:spPr>
        <p:txBody>
          <a:bodyPr/>
          <a:lstStyle/>
          <a:p>
            <a:pPr marL="0" indent="0"/>
            <a:r>
              <a:rPr lang="de-CH" sz="2000" dirty="0" smtClean="0"/>
              <a:t> Angabe der wesentlichen </a:t>
            </a:r>
            <a:r>
              <a:rPr lang="de-CH" sz="2000" b="1" dirty="0" smtClean="0"/>
              <a:t>Tatsachen</a:t>
            </a:r>
            <a:r>
              <a:rPr lang="de-CH" sz="2000" dirty="0" smtClean="0"/>
              <a:t> und </a:t>
            </a:r>
            <a:r>
              <a:rPr lang="de-CH" sz="2000" b="1" dirty="0" smtClean="0"/>
              <a:t>Rechtssätze,</a:t>
            </a:r>
            <a:r>
              <a:rPr lang="de-CH" sz="2000" dirty="0" smtClean="0"/>
              <a:t> auf die sich 	der Entscheid stützt.</a:t>
            </a:r>
          </a:p>
          <a:p>
            <a:pPr marL="0" indent="0"/>
            <a:r>
              <a:rPr lang="de-CH" sz="2000" b="1" dirty="0" smtClean="0"/>
              <a:t> Erkenntnis</a:t>
            </a:r>
            <a:r>
              <a:rPr lang="de-CH" sz="2000" dirty="0" smtClean="0"/>
              <a:t>/</a:t>
            </a:r>
            <a:r>
              <a:rPr lang="de-CH" sz="2000" b="1" dirty="0" smtClean="0"/>
              <a:t>Dispositiv</a:t>
            </a:r>
            <a:r>
              <a:rPr lang="de-CH" sz="2000" dirty="0" smtClean="0"/>
              <a:t>: Rechtsspruch der Behörde, die </a:t>
            </a:r>
            <a:r>
              <a:rPr lang="de-CH" sz="2000" b="1" dirty="0" smtClean="0"/>
              <a:t>eigentliche 	Entscheidung </a:t>
            </a:r>
            <a:r>
              <a:rPr lang="de-CH" sz="2000" dirty="0" smtClean="0"/>
              <a:t>– d.h. welche Rechte oder Pflichten dem 	Betroffenen auferlegt werden.</a:t>
            </a:r>
          </a:p>
          <a:p>
            <a:pPr marL="0" indent="0"/>
            <a:r>
              <a:rPr lang="de-CH" sz="2000" b="1" dirty="0" smtClean="0"/>
              <a:t> Kostenregelung</a:t>
            </a:r>
            <a:r>
              <a:rPr lang="de-CH" sz="2000" dirty="0" smtClean="0"/>
              <a:t>: Gebühren oder andere Kosten, welche dem 	Betroffenen auferlegt werden.</a:t>
            </a:r>
          </a:p>
          <a:p>
            <a:pPr marL="0" indent="0"/>
            <a:r>
              <a:rPr lang="de-CH" sz="2000" b="1" dirty="0" smtClean="0"/>
              <a:t> Rechtsmittelbelehrung</a:t>
            </a:r>
            <a:r>
              <a:rPr lang="de-CH" sz="2000" dirty="0" smtClean="0"/>
              <a:t> mit Angabe an welche Instanz, innerhalb 	welcher Frist.</a:t>
            </a:r>
          </a:p>
          <a:p>
            <a:pPr marL="0" indent="0"/>
            <a:r>
              <a:rPr lang="de-CH" sz="2000" b="1" dirty="0" smtClean="0"/>
              <a:t> Adressaten</a:t>
            </a:r>
            <a:r>
              <a:rPr lang="de-CH" sz="2000" dirty="0" smtClean="0"/>
              <a:t>: Betroffene und allenfalls deren Vertreter, andere 	Behörden oder Amtsstellen</a:t>
            </a:r>
          </a:p>
          <a:p>
            <a:pPr marL="0" indent="0"/>
            <a:r>
              <a:rPr lang="de-CH" sz="2000" b="1" dirty="0" smtClean="0"/>
              <a:t> Daten und Unterschrift</a:t>
            </a:r>
            <a:r>
              <a:rPr lang="de-CH" sz="2000" dirty="0" smtClean="0"/>
              <a:t>: Tag, an dem die Behörde entschieden hat; </a:t>
            </a:r>
            <a:br>
              <a:rPr lang="de-CH" sz="2000" dirty="0" smtClean="0"/>
            </a:br>
            <a:r>
              <a:rPr lang="de-CH" sz="2000" dirty="0" smtClean="0"/>
              <a:t>	mit Unterschrift der entscheidungsberechtigten Person; </a:t>
            </a:r>
            <a:br>
              <a:rPr lang="de-CH" sz="2000" dirty="0" smtClean="0"/>
            </a:br>
            <a:r>
              <a:rPr lang="de-CH" sz="2000" dirty="0" smtClean="0"/>
              <a:t>	Datum für den Versand ist wichtig für die Fristberechnung beim 	Rechtsmittel</a:t>
            </a:r>
          </a:p>
        </p:txBody>
      </p:sp>
      <p:sp>
        <p:nvSpPr>
          <p:cNvPr id="4" name="Foliennummernplatzhalter 3"/>
          <p:cNvSpPr>
            <a:spLocks noGrp="1"/>
          </p:cNvSpPr>
          <p:nvPr>
            <p:ph type="sldNum" sz="quarter" idx="11"/>
          </p:nvPr>
        </p:nvSpPr>
        <p:spPr/>
        <p:txBody>
          <a:bodyPr/>
          <a:lstStyle/>
          <a:p>
            <a:fld id="{87674F0A-37BA-4CE3-B1FD-DE57A7E2F2C6}" type="slidenum">
              <a:rPr lang="de-CH" smtClean="0"/>
              <a:pPr/>
              <a:t>46</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Rechtskraft</a:t>
            </a:r>
            <a:endParaRPr lang="de-CH" dirty="0"/>
          </a:p>
        </p:txBody>
      </p:sp>
      <p:sp>
        <p:nvSpPr>
          <p:cNvPr id="3" name="Inhaltsplatzhalter 2"/>
          <p:cNvSpPr>
            <a:spLocks noGrp="1"/>
          </p:cNvSpPr>
          <p:nvPr>
            <p:ph idx="1"/>
          </p:nvPr>
        </p:nvSpPr>
        <p:spPr/>
        <p:txBody>
          <a:bodyPr/>
          <a:lstStyle/>
          <a:p>
            <a:pPr marL="0" indent="0">
              <a:buNone/>
            </a:pPr>
            <a:r>
              <a:rPr lang="de-CH" dirty="0" smtClean="0"/>
              <a:t>Fehlt einer Verfügung/einem Entscheid die Rechtsmittelbelehrung, beginnt die Rechtsmittelfrist nicht zu laufen.</a:t>
            </a:r>
          </a:p>
          <a:p>
            <a:pPr marL="0" indent="0">
              <a:buNone/>
            </a:pPr>
            <a:endParaRPr lang="de-CH" dirty="0" smtClean="0"/>
          </a:p>
          <a:p>
            <a:pPr marL="0" indent="0">
              <a:buNone/>
            </a:pPr>
            <a:r>
              <a:rPr lang="de-CH" dirty="0" smtClean="0"/>
              <a:t>In diesem Fall ist eine Verfügung/ein Entscheid nicht rechtskräftig und kann nicht vollzogen werden.</a:t>
            </a:r>
          </a:p>
          <a:p>
            <a:pPr>
              <a:buNone/>
            </a:pPr>
            <a:endParaRPr lang="de-CH" dirty="0" smtClean="0"/>
          </a:p>
          <a:p>
            <a:pPr>
              <a:buNone/>
            </a:pP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47</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1026" name="Picture 2" descr="C:\Users\moe\AppData\Local\Microsoft\Windows\Temporary Internet Files\Content.IE5\Q1BG5MH5\MC900428081[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5652120" y="4149080"/>
            <a:ext cx="1968500" cy="182562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Fehlerhafte Entscheide</a:t>
            </a:r>
            <a:endParaRPr lang="de-CH" dirty="0"/>
          </a:p>
        </p:txBody>
      </p:sp>
      <p:sp>
        <p:nvSpPr>
          <p:cNvPr id="3" name="Inhaltsplatzhalter 2"/>
          <p:cNvSpPr>
            <a:spLocks noGrp="1"/>
          </p:cNvSpPr>
          <p:nvPr>
            <p:ph idx="1"/>
          </p:nvPr>
        </p:nvSpPr>
        <p:spPr/>
        <p:txBody>
          <a:bodyPr/>
          <a:lstStyle/>
          <a:p>
            <a:pPr>
              <a:buNone/>
            </a:pPr>
            <a:r>
              <a:rPr lang="de-CH" dirty="0" smtClean="0"/>
              <a:t>Nichtige Verfügung	  	gar keine Rechtswirkung</a:t>
            </a:r>
          </a:p>
          <a:p>
            <a:pPr>
              <a:buNone/>
            </a:pPr>
            <a:endParaRPr lang="de-CH" dirty="0" smtClean="0"/>
          </a:p>
          <a:p>
            <a:pPr>
              <a:buNone/>
            </a:pPr>
            <a:endParaRPr lang="de-CH" dirty="0" smtClean="0"/>
          </a:p>
          <a:p>
            <a:pPr>
              <a:buNone/>
            </a:pPr>
            <a:r>
              <a:rPr lang="de-CH" dirty="0" smtClean="0"/>
              <a:t>Mangel 		 	Verfügung wird angefochten</a:t>
            </a:r>
          </a:p>
          <a:p>
            <a:pPr>
              <a:buNone/>
            </a:pP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48</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1026" name="Picture 2" descr="C:\Users\moe\AppData\Local\Microsoft\Windows\Temporary Internet Files\Content.IE5\Q1BG5MH5\MC900428081[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5652120" y="4149080"/>
            <a:ext cx="1968500" cy="1825625"/>
          </a:xfrm>
          <a:prstGeom prst="rect">
            <a:avLst/>
          </a:prstGeom>
          <a:noFill/>
        </p:spPr>
      </p:pic>
      <p:sp>
        <p:nvSpPr>
          <p:cNvPr id="7" name="Pfeil nach rechts 6"/>
          <p:cNvSpPr/>
          <p:nvPr/>
        </p:nvSpPr>
        <p:spPr>
          <a:xfrm>
            <a:off x="3419872" y="1772816"/>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Pfeil nach rechts 8"/>
          <p:cNvSpPr/>
          <p:nvPr/>
        </p:nvSpPr>
        <p:spPr>
          <a:xfrm>
            <a:off x="3419872" y="3068960"/>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Ordentliche Rechtsmittel</a:t>
            </a:r>
            <a:endParaRPr lang="de-CH" dirty="0"/>
          </a:p>
        </p:txBody>
      </p:sp>
      <p:graphicFrame>
        <p:nvGraphicFramePr>
          <p:cNvPr id="6" name="Inhaltsplatzhalt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1"/>
          </p:nvPr>
        </p:nvSpPr>
        <p:spPr/>
        <p:txBody>
          <a:bodyPr/>
          <a:lstStyle/>
          <a:p>
            <a:fld id="{87674F0A-37BA-4CE3-B1FD-DE57A7E2F2C6}" type="slidenum">
              <a:rPr lang="de-CH" smtClean="0"/>
              <a:pPr/>
              <a:t>49</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p:txBody>
          <a:bodyPr/>
          <a:lstStyle/>
          <a:p>
            <a:pPr marL="0" indent="0">
              <a:buNone/>
            </a:pPr>
            <a:r>
              <a:rPr lang="de-CH" dirty="0" smtClean="0"/>
              <a:t>1.1.3.3.3		Grundlagen Verwaltungsakte</a:t>
            </a:r>
          </a:p>
          <a:p>
            <a:pPr marL="0" indent="0">
              <a:buNone/>
            </a:pPr>
            <a:r>
              <a:rPr lang="de-CH" dirty="0" smtClean="0"/>
              <a:t>			Verfügung/Rechtsmittelverfahren</a:t>
            </a:r>
          </a:p>
          <a:p>
            <a:pPr marL="0" indent="0">
              <a:buNone/>
            </a:pPr>
            <a:endParaRPr lang="de-CH" dirty="0" smtClean="0"/>
          </a:p>
          <a:p>
            <a:pPr marL="0" indent="0">
              <a:buNone/>
            </a:pPr>
            <a:r>
              <a:rPr lang="de-CH" dirty="0" smtClean="0"/>
              <a:t>Ich verfolge einen konkreten Verwaltungsakt in den Rechtsgrundlagen nach.</a:t>
            </a:r>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5</a:t>
            </a:fld>
            <a:endParaRPr lang="de-CH"/>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Einsprache</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50</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3074" name="Picture 2" descr="C:\Users\moe\AppData\Local\Microsoft\Windows\Temporary Internet Files\Content.IE5\FEQP1OCO\MC900440442[2].wmf"/>
          <p:cNvPicPr>
            <a:picLocks noGrp="1" noChangeAspect="1" noChangeArrowheads="1"/>
          </p:cNvPicPr>
          <p:nvPr>
            <p:ph idx="1"/>
          </p:nvPr>
        </p:nvPicPr>
        <p:blipFill>
          <a:blip r:embed="rId2" cstate="print">
            <a:duotone>
              <a:schemeClr val="accent1">
                <a:shade val="45000"/>
                <a:satMod val="135000"/>
              </a:schemeClr>
              <a:prstClr val="white"/>
            </a:duotone>
          </a:blip>
          <a:srcRect/>
          <a:stretch>
            <a:fillRect/>
          </a:stretch>
        </p:blipFill>
        <p:spPr bwMode="auto">
          <a:xfrm>
            <a:off x="323528" y="1916832"/>
            <a:ext cx="1828800" cy="1158875"/>
          </a:xfrm>
          <a:prstGeom prst="rect">
            <a:avLst/>
          </a:prstGeom>
          <a:noFill/>
        </p:spPr>
      </p:pic>
      <p:pic>
        <p:nvPicPr>
          <p:cNvPr id="3075" name="Picture 3" descr="C:\Users\moe\AppData\Local\Microsoft\Windows\Temporary Internet Files\Content.IE5\FEQP1OCO\MP900444188[1].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827584" y="3933056"/>
            <a:ext cx="1008112" cy="1191638"/>
          </a:xfrm>
          <a:prstGeom prst="rect">
            <a:avLst/>
          </a:prstGeom>
          <a:noFill/>
        </p:spPr>
      </p:pic>
      <p:sp>
        <p:nvSpPr>
          <p:cNvPr id="8" name="Textfeld 7"/>
          <p:cNvSpPr txBox="1"/>
          <p:nvPr/>
        </p:nvSpPr>
        <p:spPr>
          <a:xfrm>
            <a:off x="2555776" y="2420888"/>
            <a:ext cx="6038833" cy="461665"/>
          </a:xfrm>
          <a:prstGeom prst="rect">
            <a:avLst/>
          </a:prstGeom>
          <a:noFill/>
        </p:spPr>
        <p:txBody>
          <a:bodyPr wrap="none" rtlCol="0">
            <a:spAutoFit/>
          </a:bodyPr>
          <a:lstStyle/>
          <a:p>
            <a:pPr>
              <a:tabLst>
                <a:tab pos="1524000" algn="l"/>
              </a:tabLst>
            </a:pPr>
            <a:r>
              <a:rPr lang="de-CH" sz="2400" dirty="0" smtClean="0"/>
              <a:t>Instanz: 	In der Regel die gleiche Instanz</a:t>
            </a:r>
            <a:endParaRPr lang="de-CH" sz="2400" dirty="0"/>
          </a:p>
        </p:txBody>
      </p:sp>
      <p:sp>
        <p:nvSpPr>
          <p:cNvPr id="10" name="Textfeld 9"/>
          <p:cNvSpPr txBox="1"/>
          <p:nvPr/>
        </p:nvSpPr>
        <p:spPr>
          <a:xfrm>
            <a:off x="2483768" y="4437112"/>
            <a:ext cx="6884000" cy="461665"/>
          </a:xfrm>
          <a:prstGeom prst="rect">
            <a:avLst/>
          </a:prstGeom>
          <a:noFill/>
        </p:spPr>
        <p:txBody>
          <a:bodyPr wrap="none" rtlCol="0">
            <a:spAutoFit/>
          </a:bodyPr>
          <a:lstStyle/>
          <a:p>
            <a:pPr>
              <a:tabLst>
                <a:tab pos="1611313" algn="l"/>
              </a:tabLst>
            </a:pPr>
            <a:r>
              <a:rPr lang="de-CH" sz="2400" dirty="0" smtClean="0"/>
              <a:t>Frist:	gemäss Gesetz, oft innert 30 Tagen</a:t>
            </a:r>
            <a:endParaRPr lang="de-CH"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Rekurs</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51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3074" name="Picture 2" descr="C:\Users\moe\AppData\Local\Microsoft\Windows\Temporary Internet Files\Content.IE5\FEQP1OCO\MC900440442[2].wmf"/>
          <p:cNvPicPr>
            <a:picLocks noGrp="1" noChangeAspect="1" noChangeArrowheads="1"/>
          </p:cNvPicPr>
          <p:nvPr>
            <p:ph idx="1"/>
          </p:nvPr>
        </p:nvPicPr>
        <p:blipFill>
          <a:blip r:embed="rId3" cstate="print">
            <a:duotone>
              <a:schemeClr val="accent1">
                <a:shade val="45000"/>
                <a:satMod val="135000"/>
              </a:schemeClr>
              <a:prstClr val="white"/>
            </a:duotone>
          </a:blip>
          <a:srcRect/>
          <a:stretch>
            <a:fillRect/>
          </a:stretch>
        </p:blipFill>
        <p:spPr bwMode="auto">
          <a:xfrm>
            <a:off x="323528" y="1916832"/>
            <a:ext cx="1828800" cy="1158875"/>
          </a:xfrm>
          <a:prstGeom prst="rect">
            <a:avLst/>
          </a:prstGeom>
          <a:noFill/>
        </p:spPr>
      </p:pic>
      <p:pic>
        <p:nvPicPr>
          <p:cNvPr id="3075" name="Picture 3" descr="C:\Users\moe\AppData\Local\Microsoft\Windows\Temporary Internet Files\Content.IE5\FEQP1OCO\MP900444188[1].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827584" y="3933056"/>
            <a:ext cx="1008112" cy="1191638"/>
          </a:xfrm>
          <a:prstGeom prst="rect">
            <a:avLst/>
          </a:prstGeom>
          <a:noFill/>
        </p:spPr>
      </p:pic>
      <p:sp>
        <p:nvSpPr>
          <p:cNvPr id="8" name="Textfeld 7"/>
          <p:cNvSpPr txBox="1"/>
          <p:nvPr/>
        </p:nvSpPr>
        <p:spPr>
          <a:xfrm>
            <a:off x="2385419" y="2420888"/>
            <a:ext cx="6758581" cy="2246769"/>
          </a:xfrm>
          <a:prstGeom prst="rect">
            <a:avLst/>
          </a:prstGeom>
          <a:noFill/>
        </p:spPr>
        <p:txBody>
          <a:bodyPr wrap="none" rtlCol="0">
            <a:spAutoFit/>
          </a:bodyPr>
          <a:lstStyle/>
          <a:p>
            <a:r>
              <a:rPr lang="de-CH" sz="2400" dirty="0" smtClean="0"/>
              <a:t>Instanzen:	Oberstes Gemeindeorgan</a:t>
            </a:r>
          </a:p>
          <a:p>
            <a:r>
              <a:rPr lang="de-CH" sz="2400" dirty="0" smtClean="0"/>
              <a:t>		Kantonale Departemente/Direktion</a:t>
            </a:r>
          </a:p>
          <a:p>
            <a:r>
              <a:rPr lang="de-CH" sz="2400" dirty="0" smtClean="0"/>
              <a:t>		</a:t>
            </a:r>
            <a:r>
              <a:rPr lang="de-CH" sz="2400" dirty="0" err="1" smtClean="0"/>
              <a:t>Rekurskommissionen</a:t>
            </a:r>
            <a:endParaRPr lang="de-CH" sz="2400" dirty="0" smtClean="0"/>
          </a:p>
          <a:p>
            <a:r>
              <a:rPr lang="de-CH" sz="2400" dirty="0" smtClean="0"/>
              <a:t>		Aufsichtskommissionen</a:t>
            </a:r>
          </a:p>
          <a:p>
            <a:r>
              <a:rPr lang="de-CH" sz="2400" dirty="0" smtClean="0"/>
              <a:t>		Verwaltungsgericht</a:t>
            </a:r>
          </a:p>
          <a:p>
            <a:endParaRPr lang="de-CH" sz="2000" dirty="0"/>
          </a:p>
        </p:txBody>
      </p:sp>
      <p:sp>
        <p:nvSpPr>
          <p:cNvPr id="10" name="Textfeld 9"/>
          <p:cNvSpPr txBox="1"/>
          <p:nvPr/>
        </p:nvSpPr>
        <p:spPr>
          <a:xfrm>
            <a:off x="2411760" y="4437112"/>
            <a:ext cx="5040547" cy="461665"/>
          </a:xfrm>
          <a:prstGeom prst="rect">
            <a:avLst/>
          </a:prstGeom>
          <a:noFill/>
        </p:spPr>
        <p:txBody>
          <a:bodyPr wrap="none" rtlCol="0">
            <a:spAutoFit/>
          </a:bodyPr>
          <a:lstStyle/>
          <a:p>
            <a:r>
              <a:rPr lang="de-CH" sz="2400" dirty="0" smtClean="0"/>
              <a:t>Frist:		in der Regel 30 Tage</a:t>
            </a:r>
            <a:endParaRPr lang="de-CH"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Rekursverfahren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52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12" name="Textfeld 11"/>
          <p:cNvSpPr txBox="1"/>
          <p:nvPr/>
        </p:nvSpPr>
        <p:spPr>
          <a:xfrm>
            <a:off x="251520" y="1988840"/>
            <a:ext cx="8536952" cy="3046988"/>
          </a:xfrm>
          <a:prstGeom prst="rect">
            <a:avLst/>
          </a:prstGeom>
          <a:noFill/>
        </p:spPr>
        <p:txBody>
          <a:bodyPr wrap="none" rtlCol="0">
            <a:spAutoFit/>
          </a:bodyPr>
          <a:lstStyle/>
          <a:p>
            <a:r>
              <a:rPr lang="de-CH" sz="2400" b="1" dirty="0" smtClean="0"/>
              <a:t>Parteien</a:t>
            </a:r>
            <a:endParaRPr lang="de-CH" sz="2400" dirty="0" smtClean="0"/>
          </a:p>
          <a:p>
            <a:r>
              <a:rPr lang="de-CH" sz="2400" dirty="0" smtClean="0"/>
              <a:t>In den jeweiligen Gesetzen ist festgelegt, wer zum Verfahren </a:t>
            </a:r>
            <a:br>
              <a:rPr lang="de-CH" sz="2400" dirty="0" smtClean="0"/>
            </a:br>
            <a:r>
              <a:rPr lang="de-CH" sz="2400" dirty="0" smtClean="0"/>
              <a:t>berechtigt ist.</a:t>
            </a:r>
          </a:p>
          <a:p>
            <a:endParaRPr lang="de-CH" sz="2400" dirty="0" smtClean="0"/>
          </a:p>
          <a:p>
            <a:endParaRPr lang="de-CH" sz="2400" dirty="0" smtClean="0"/>
          </a:p>
          <a:p>
            <a:r>
              <a:rPr lang="de-CH" sz="2400" b="1" dirty="0" smtClean="0"/>
              <a:t>Kosten</a:t>
            </a:r>
          </a:p>
          <a:p>
            <a:r>
              <a:rPr lang="de-CH" sz="2400" dirty="0" smtClean="0"/>
              <a:t>In der Regel trägt die unterliegende Person im Verfahren </a:t>
            </a:r>
            <a:br>
              <a:rPr lang="de-CH" sz="2400" dirty="0" smtClean="0"/>
            </a:br>
            <a:r>
              <a:rPr lang="de-CH" sz="2400" dirty="0" smtClean="0"/>
              <a:t>die Kosten.</a:t>
            </a:r>
            <a:endParaRPr lang="de-CH" sz="2400" dirty="0"/>
          </a:p>
        </p:txBody>
      </p:sp>
    </p:spTree>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Beschwerde</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53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6" name="Picture 2" descr="C:\Users\moe\AppData\Local\Microsoft\Windows\Temporary Internet Files\Content.IE5\FEQP1OCO\MC900440442[2].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23528" y="1916832"/>
            <a:ext cx="1828800" cy="1158875"/>
          </a:xfrm>
          <a:prstGeom prst="rect">
            <a:avLst/>
          </a:prstGeom>
          <a:noFill/>
        </p:spPr>
      </p:pic>
      <p:pic>
        <p:nvPicPr>
          <p:cNvPr id="7" name="Picture 3" descr="C:\Users\moe\AppData\Local\Microsoft\Windows\Temporary Internet Files\Content.IE5\FEQP1OCO\MP900444188[1].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827584" y="3933056"/>
            <a:ext cx="1008112" cy="1191638"/>
          </a:xfrm>
          <a:prstGeom prst="rect">
            <a:avLst/>
          </a:prstGeom>
          <a:noFill/>
        </p:spPr>
      </p:pic>
      <p:sp>
        <p:nvSpPr>
          <p:cNvPr id="8" name="Textfeld 7"/>
          <p:cNvSpPr txBox="1"/>
          <p:nvPr/>
        </p:nvSpPr>
        <p:spPr>
          <a:xfrm>
            <a:off x="2843808" y="2420888"/>
            <a:ext cx="4721164" cy="830997"/>
          </a:xfrm>
          <a:prstGeom prst="rect">
            <a:avLst/>
          </a:prstGeom>
          <a:noFill/>
        </p:spPr>
        <p:txBody>
          <a:bodyPr wrap="none" rtlCol="0">
            <a:spAutoFit/>
          </a:bodyPr>
          <a:lstStyle/>
          <a:p>
            <a:r>
              <a:rPr lang="de-CH" sz="2400" dirty="0" smtClean="0"/>
              <a:t>Instanzen:	Verwaltungsgericht</a:t>
            </a:r>
          </a:p>
          <a:p>
            <a:r>
              <a:rPr lang="de-CH" sz="2400" dirty="0" smtClean="0"/>
              <a:t>		</a:t>
            </a:r>
            <a:r>
              <a:rPr lang="de-CH" sz="2400" dirty="0" err="1" smtClean="0"/>
              <a:t>Rekurskomissionen</a:t>
            </a:r>
            <a:endParaRPr lang="de-CH" sz="2400" dirty="0"/>
          </a:p>
        </p:txBody>
      </p:sp>
      <p:sp>
        <p:nvSpPr>
          <p:cNvPr id="9" name="Textfeld 8"/>
          <p:cNvSpPr txBox="1"/>
          <p:nvPr/>
        </p:nvSpPr>
        <p:spPr>
          <a:xfrm>
            <a:off x="2987824" y="4365104"/>
            <a:ext cx="5724644" cy="461665"/>
          </a:xfrm>
          <a:prstGeom prst="rect">
            <a:avLst/>
          </a:prstGeom>
          <a:noFill/>
        </p:spPr>
        <p:txBody>
          <a:bodyPr wrap="none" rtlCol="0">
            <a:spAutoFit/>
          </a:bodyPr>
          <a:lstStyle/>
          <a:p>
            <a:r>
              <a:rPr lang="de-CH" sz="2400" dirty="0" smtClean="0"/>
              <a:t>Frist:		in der Regel 30 Tage</a:t>
            </a:r>
            <a:r>
              <a:rPr lang="de-CH" dirty="0" smtClean="0"/>
              <a:t>	</a:t>
            </a:r>
            <a:endParaRPr lang="de-CH"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Beschwerdeverfahren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54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12" name="Textfeld 11"/>
          <p:cNvSpPr txBox="1"/>
          <p:nvPr/>
        </p:nvSpPr>
        <p:spPr>
          <a:xfrm>
            <a:off x="467544" y="2060848"/>
            <a:ext cx="7991931" cy="3046988"/>
          </a:xfrm>
          <a:prstGeom prst="rect">
            <a:avLst/>
          </a:prstGeom>
          <a:noFill/>
        </p:spPr>
        <p:txBody>
          <a:bodyPr wrap="none" rtlCol="0">
            <a:spAutoFit/>
          </a:bodyPr>
          <a:lstStyle/>
          <a:p>
            <a:r>
              <a:rPr lang="de-CH" sz="2400" dirty="0" smtClean="0"/>
              <a:t>Bei der Beschwerde werden Rechtsverletzungen sowie </a:t>
            </a:r>
            <a:br>
              <a:rPr lang="de-CH" sz="2400" dirty="0" smtClean="0"/>
            </a:br>
            <a:r>
              <a:rPr lang="de-CH" sz="2400" dirty="0" smtClean="0"/>
              <a:t>unrichtige oder unvollständige Feststellungen von </a:t>
            </a:r>
            <a:br>
              <a:rPr lang="de-CH" sz="2400" dirty="0" smtClean="0"/>
            </a:br>
            <a:r>
              <a:rPr lang="de-CH" sz="2400" dirty="0" smtClean="0"/>
              <a:t>Sachverhalten geltend gemacht.</a:t>
            </a:r>
          </a:p>
          <a:p>
            <a:endParaRPr lang="de-CH" sz="2400" dirty="0" smtClean="0"/>
          </a:p>
          <a:p>
            <a:endParaRPr lang="de-CH" sz="2400" dirty="0" smtClean="0"/>
          </a:p>
          <a:p>
            <a:r>
              <a:rPr lang="de-CH" sz="2400" b="1" dirty="0" smtClean="0"/>
              <a:t>Kosten</a:t>
            </a:r>
          </a:p>
          <a:p>
            <a:r>
              <a:rPr lang="de-CH" sz="2400" dirty="0" smtClean="0"/>
              <a:t>In der Regel trägt die unterliegende Person im Verfahren </a:t>
            </a:r>
            <a:br>
              <a:rPr lang="de-CH" sz="2400" dirty="0" smtClean="0"/>
            </a:br>
            <a:r>
              <a:rPr lang="de-CH" sz="2400" dirty="0" smtClean="0"/>
              <a:t>die Kosten.</a:t>
            </a:r>
            <a:endParaRPr lang="de-CH"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Ausserordentliche Rechtsmittel und Rechtsbehelfe</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55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1026" name="Picture 2" descr="C:\Users\moe\AppData\Local\Microsoft\Windows\Temporary Internet Files\Content.IE5\Q1BG5MH5\MC900015037[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66744" y="2636912"/>
            <a:ext cx="2452962" cy="1800200"/>
          </a:xfrm>
          <a:prstGeom prst="rect">
            <a:avLst/>
          </a:prstGeom>
          <a:noFill/>
        </p:spPr>
      </p:pic>
      <p:pic>
        <p:nvPicPr>
          <p:cNvPr id="7" name="Picture 2" descr="C:\Users\moe\AppData\Local\Microsoft\Windows\Temporary Internet Files\Content.IE5\Q1BG5MH5\MC900015037[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300192" y="2708920"/>
            <a:ext cx="2448272" cy="1796758"/>
          </a:xfrm>
          <a:prstGeom prst="rect">
            <a:avLst/>
          </a:prstGeom>
          <a:noFill/>
        </p:spPr>
      </p:pic>
      <p:pic>
        <p:nvPicPr>
          <p:cNvPr id="8" name="Picture 2" descr="C:\Users\moe\AppData\Local\Microsoft\Windows\Temporary Internet Files\Content.IE5\Q1BG5MH5\MC900015037[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275856" y="2636912"/>
            <a:ext cx="2452963" cy="1800200"/>
          </a:xfrm>
          <a:prstGeom prst="rect">
            <a:avLst/>
          </a:prstGeom>
          <a:noFill/>
        </p:spPr>
      </p:pic>
      <p:sp>
        <p:nvSpPr>
          <p:cNvPr id="9" name="Textfeld 8"/>
          <p:cNvSpPr txBox="1"/>
          <p:nvPr/>
        </p:nvSpPr>
        <p:spPr>
          <a:xfrm>
            <a:off x="1115616" y="2132856"/>
            <a:ext cx="1253869" cy="400110"/>
          </a:xfrm>
          <a:prstGeom prst="rect">
            <a:avLst/>
          </a:prstGeom>
          <a:noFill/>
        </p:spPr>
        <p:txBody>
          <a:bodyPr wrap="none" rtlCol="0">
            <a:spAutoFit/>
          </a:bodyPr>
          <a:lstStyle/>
          <a:p>
            <a:r>
              <a:rPr lang="de-CH" sz="2000" b="1" dirty="0" smtClean="0"/>
              <a:t>Revision</a:t>
            </a:r>
            <a:endParaRPr lang="de-CH" sz="2000" b="1" dirty="0"/>
          </a:p>
        </p:txBody>
      </p:sp>
      <p:sp>
        <p:nvSpPr>
          <p:cNvPr id="10" name="Textfeld 9"/>
          <p:cNvSpPr txBox="1"/>
          <p:nvPr/>
        </p:nvSpPr>
        <p:spPr>
          <a:xfrm>
            <a:off x="3347864" y="2204864"/>
            <a:ext cx="2836033" cy="400110"/>
          </a:xfrm>
          <a:prstGeom prst="rect">
            <a:avLst/>
          </a:prstGeom>
          <a:noFill/>
        </p:spPr>
        <p:txBody>
          <a:bodyPr wrap="none" rtlCol="0">
            <a:spAutoFit/>
          </a:bodyPr>
          <a:lstStyle/>
          <a:p>
            <a:r>
              <a:rPr lang="de-CH" sz="2000" b="1" dirty="0" smtClean="0"/>
              <a:t>Aufsichtsbeschwerde</a:t>
            </a:r>
            <a:endParaRPr lang="de-CH" sz="2000" b="1" dirty="0"/>
          </a:p>
        </p:txBody>
      </p:sp>
      <p:sp>
        <p:nvSpPr>
          <p:cNvPr id="11" name="Textfeld 10"/>
          <p:cNvSpPr txBox="1"/>
          <p:nvPr/>
        </p:nvSpPr>
        <p:spPr>
          <a:xfrm>
            <a:off x="7020272" y="2276872"/>
            <a:ext cx="1168910" cy="400110"/>
          </a:xfrm>
          <a:prstGeom prst="rect">
            <a:avLst/>
          </a:prstGeom>
          <a:noFill/>
        </p:spPr>
        <p:txBody>
          <a:bodyPr wrap="none" rtlCol="0">
            <a:spAutoFit/>
          </a:bodyPr>
          <a:lstStyle/>
          <a:p>
            <a:r>
              <a:rPr lang="de-CH" sz="2000" b="1" dirty="0" smtClean="0"/>
              <a:t>Anzeige</a:t>
            </a:r>
            <a:endParaRPr lang="de-CH" sz="20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Ziel erreicht?</a:t>
            </a:r>
            <a:endParaRPr lang="de-CH" dirty="0"/>
          </a:p>
        </p:txBody>
      </p:sp>
      <p:pic>
        <p:nvPicPr>
          <p:cNvPr id="1026" name="Picture 2" descr="C:\Users\moe\AppData\Local\Microsoft\Windows\Temporary Internet Files\Content.IE5\FEQP1OCO\MC900254364[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131840" y="2780928"/>
            <a:ext cx="2690825" cy="2020881"/>
          </a:xfrm>
          <a:prstGeom prst="rect">
            <a:avLst/>
          </a:prstGeom>
          <a:noFill/>
        </p:spPr>
      </p:pic>
      <p:sp>
        <p:nvSpPr>
          <p:cNvPr id="4" name="Textfeld 3"/>
          <p:cNvSpPr txBox="1"/>
          <p:nvPr/>
        </p:nvSpPr>
        <p:spPr>
          <a:xfrm>
            <a:off x="1043608" y="2060848"/>
            <a:ext cx="1180131" cy="400110"/>
          </a:xfrm>
          <a:prstGeom prst="rect">
            <a:avLst/>
          </a:prstGeom>
          <a:noFill/>
        </p:spPr>
        <p:txBody>
          <a:bodyPr wrap="none" rtlCol="0">
            <a:spAutoFit/>
          </a:bodyPr>
          <a:lstStyle/>
          <a:p>
            <a:r>
              <a:rPr lang="de-CH" sz="2000" dirty="0" smtClean="0"/>
              <a:t>1.1.3.2.1</a:t>
            </a:r>
            <a:endParaRPr lang="de-CH" sz="2000" dirty="0"/>
          </a:p>
        </p:txBody>
      </p:sp>
      <p:sp>
        <p:nvSpPr>
          <p:cNvPr id="5" name="Textfeld 4"/>
          <p:cNvSpPr txBox="1"/>
          <p:nvPr/>
        </p:nvSpPr>
        <p:spPr>
          <a:xfrm>
            <a:off x="3131840" y="2204864"/>
            <a:ext cx="1180131" cy="400110"/>
          </a:xfrm>
          <a:prstGeom prst="rect">
            <a:avLst/>
          </a:prstGeom>
          <a:noFill/>
        </p:spPr>
        <p:txBody>
          <a:bodyPr wrap="none" rtlCol="0">
            <a:spAutoFit/>
          </a:bodyPr>
          <a:lstStyle/>
          <a:p>
            <a:r>
              <a:rPr lang="de-CH" sz="2000" dirty="0" smtClean="0"/>
              <a:t>1.1.3.3.1</a:t>
            </a:r>
            <a:endParaRPr lang="de-CH" sz="2000" dirty="0"/>
          </a:p>
        </p:txBody>
      </p:sp>
      <p:sp>
        <p:nvSpPr>
          <p:cNvPr id="6" name="Textfeld 5"/>
          <p:cNvSpPr txBox="1"/>
          <p:nvPr/>
        </p:nvSpPr>
        <p:spPr>
          <a:xfrm>
            <a:off x="5220072" y="2420888"/>
            <a:ext cx="1180131" cy="400110"/>
          </a:xfrm>
          <a:prstGeom prst="rect">
            <a:avLst/>
          </a:prstGeom>
          <a:noFill/>
        </p:spPr>
        <p:txBody>
          <a:bodyPr wrap="none" rtlCol="0">
            <a:spAutoFit/>
          </a:bodyPr>
          <a:lstStyle/>
          <a:p>
            <a:r>
              <a:rPr lang="de-CH" sz="2000" dirty="0" smtClean="0"/>
              <a:t>1.1.3.3.2</a:t>
            </a:r>
            <a:endParaRPr lang="de-CH" sz="2000" dirty="0"/>
          </a:p>
        </p:txBody>
      </p:sp>
      <p:sp>
        <p:nvSpPr>
          <p:cNvPr id="8" name="Fußzeilenplatzhalter 7"/>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1"/>
          </p:nvPr>
        </p:nvSpPr>
        <p:spPr/>
        <p:txBody>
          <a:bodyPr/>
          <a:lstStyle/>
          <a:p>
            <a:fld id="{87674F0A-37BA-4CE3-B1FD-DE57A7E2F2C6}" type="slidenum">
              <a:rPr lang="de-CH" smtClean="0"/>
              <a:pPr/>
              <a:t>56</a:t>
            </a:fld>
            <a:endParaRPr lang="de-CH"/>
          </a:p>
        </p:txBody>
      </p:sp>
      <p:sp>
        <p:nvSpPr>
          <p:cNvPr id="10" name="Textfeld 9"/>
          <p:cNvSpPr txBox="1"/>
          <p:nvPr/>
        </p:nvSpPr>
        <p:spPr>
          <a:xfrm>
            <a:off x="6372200" y="3068960"/>
            <a:ext cx="1250663" cy="400110"/>
          </a:xfrm>
          <a:prstGeom prst="rect">
            <a:avLst/>
          </a:prstGeom>
          <a:noFill/>
        </p:spPr>
        <p:txBody>
          <a:bodyPr wrap="none" rtlCol="0">
            <a:spAutoFit/>
          </a:bodyPr>
          <a:lstStyle/>
          <a:p>
            <a:r>
              <a:rPr lang="de-CH" sz="2000" dirty="0" smtClean="0"/>
              <a:t>1.1.3.3.3.</a:t>
            </a:r>
            <a:endParaRPr lang="de-CH"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Ablauf (1)</a:t>
            </a:r>
            <a:endParaRPr lang="de-CH" dirty="0"/>
          </a:p>
        </p:txBody>
      </p:sp>
      <p:sp>
        <p:nvSpPr>
          <p:cNvPr id="3" name="Textfeld 2"/>
          <p:cNvSpPr txBox="1"/>
          <p:nvPr/>
        </p:nvSpPr>
        <p:spPr>
          <a:xfrm>
            <a:off x="683568" y="1268760"/>
            <a:ext cx="7056784" cy="4524315"/>
          </a:xfrm>
          <a:prstGeom prst="rect">
            <a:avLst/>
          </a:prstGeom>
          <a:noFill/>
        </p:spPr>
        <p:txBody>
          <a:bodyPr wrap="square" rtlCol="0">
            <a:spAutoFit/>
          </a:bodyPr>
          <a:lstStyle/>
          <a:p>
            <a:r>
              <a:rPr lang="de-CH" sz="2400" dirty="0" smtClean="0"/>
              <a:t>Begrüssung, Lernziele und Ablauf:</a:t>
            </a:r>
          </a:p>
          <a:p>
            <a:endParaRPr lang="de-CH" sz="2400" dirty="0" smtClean="0"/>
          </a:p>
          <a:p>
            <a:r>
              <a:rPr lang="de-CH" sz="2400" dirty="0" smtClean="0"/>
              <a:t>Verwaltungsgrundsätze</a:t>
            </a:r>
          </a:p>
          <a:p>
            <a:pPr marL="633413">
              <a:buFont typeface="Arial" pitchFamily="34" charset="0"/>
              <a:buChar char="•"/>
            </a:pPr>
            <a:r>
              <a:rPr lang="de-CH" sz="2400" dirty="0" smtClean="0"/>
              <a:t>	Input</a:t>
            </a:r>
          </a:p>
          <a:p>
            <a:pPr marL="1090613" lvl="1">
              <a:buFont typeface="Arial" pitchFamily="34" charset="0"/>
              <a:buChar char="•"/>
            </a:pPr>
            <a:r>
              <a:rPr lang="de-CH" sz="2400" dirty="0" smtClean="0">
                <a:solidFill>
                  <a:schemeClr val="tx2"/>
                </a:solidFill>
              </a:rPr>
              <a:t>Gruppenarbeit</a:t>
            </a:r>
          </a:p>
          <a:p>
            <a:r>
              <a:rPr lang="de-CH" sz="2400" dirty="0" smtClean="0"/>
              <a:t>Stufenaufbau des Rechts</a:t>
            </a:r>
          </a:p>
          <a:p>
            <a:pPr marL="900113" indent="-276225">
              <a:buFont typeface="Arial" pitchFamily="34" charset="0"/>
              <a:buChar char="•"/>
            </a:pPr>
            <a:r>
              <a:rPr lang="de-CH" sz="2400" dirty="0" smtClean="0"/>
              <a:t>	Input</a:t>
            </a:r>
          </a:p>
          <a:p>
            <a:pPr marL="1357313" lvl="1" indent="-276225">
              <a:buFont typeface="Arial" pitchFamily="34" charset="0"/>
              <a:buChar char="•"/>
            </a:pPr>
            <a:r>
              <a:rPr lang="de-CH" sz="2400" dirty="0" smtClean="0">
                <a:solidFill>
                  <a:schemeClr val="accent1"/>
                </a:solidFill>
              </a:rPr>
              <a:t>Partnerarbeit</a:t>
            </a:r>
          </a:p>
          <a:p>
            <a:r>
              <a:rPr lang="de-CH" sz="2400" dirty="0" smtClean="0"/>
              <a:t>Öffentliches Recht – Privatrecht</a:t>
            </a:r>
          </a:p>
          <a:p>
            <a:pPr marL="987425" indent="-276225">
              <a:buFont typeface="Arial" pitchFamily="34" charset="0"/>
              <a:buChar char="•"/>
            </a:pPr>
            <a:r>
              <a:rPr lang="de-CH" sz="2400" dirty="0" smtClean="0"/>
              <a:t>Input mit </a:t>
            </a:r>
            <a:r>
              <a:rPr lang="de-CH" sz="2400" dirty="0" smtClean="0">
                <a:solidFill>
                  <a:schemeClr val="accent1"/>
                </a:solidFill>
              </a:rPr>
              <a:t>Plenumsfragen</a:t>
            </a:r>
            <a:endParaRPr lang="de-CH" sz="2400" dirty="0">
              <a:solidFill>
                <a:schemeClr val="accent1"/>
              </a:solidFill>
            </a:endParaRPr>
          </a:p>
          <a:p>
            <a:pPr marL="987425" indent="-276225">
              <a:buFont typeface="Arial" pitchFamily="34" charset="0"/>
              <a:buChar char="•"/>
            </a:pPr>
            <a:endParaRPr lang="de-CH" sz="2400" dirty="0" smtClean="0">
              <a:solidFill>
                <a:schemeClr val="accent1"/>
              </a:solidFill>
            </a:endParaRPr>
          </a:p>
          <a:p>
            <a:pPr marL="87313" lvl="1" indent="-87313"/>
            <a:r>
              <a:rPr lang="de-CH" sz="2400" dirty="0" smtClean="0">
                <a:solidFill>
                  <a:schemeClr val="accent1"/>
                </a:solidFill>
              </a:rPr>
              <a:t>Persönliche Reflexion – Bearbeitung LLD</a:t>
            </a:r>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6</a:t>
            </a:fld>
            <a:endParaRPr lang="de-CH"/>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Ablauf (2)</a:t>
            </a:r>
            <a:endParaRPr lang="de-CH" dirty="0"/>
          </a:p>
        </p:txBody>
      </p:sp>
      <p:sp>
        <p:nvSpPr>
          <p:cNvPr id="3" name="Textfeld 2"/>
          <p:cNvSpPr txBox="1"/>
          <p:nvPr/>
        </p:nvSpPr>
        <p:spPr>
          <a:xfrm>
            <a:off x="683568" y="1268760"/>
            <a:ext cx="7056784" cy="4524315"/>
          </a:xfrm>
          <a:prstGeom prst="rect">
            <a:avLst/>
          </a:prstGeom>
          <a:noFill/>
        </p:spPr>
        <p:txBody>
          <a:bodyPr wrap="square" rtlCol="0">
            <a:spAutoFit/>
          </a:bodyPr>
          <a:lstStyle/>
          <a:p>
            <a:r>
              <a:rPr lang="de-CH" sz="2400" dirty="0" smtClean="0"/>
              <a:t/>
            </a:r>
            <a:br>
              <a:rPr lang="de-CH" sz="2400" dirty="0" smtClean="0"/>
            </a:br>
            <a:r>
              <a:rPr lang="de-CH" sz="2400" dirty="0" smtClean="0"/>
              <a:t>Grundlagen Verwaltungsakte</a:t>
            </a:r>
          </a:p>
          <a:p>
            <a:pPr marL="900113" indent="-276225">
              <a:buFont typeface="Arial" pitchFamily="34" charset="0"/>
              <a:buChar char="•"/>
            </a:pPr>
            <a:r>
              <a:rPr lang="de-CH" sz="2400" dirty="0" smtClean="0"/>
              <a:t>	Input mit </a:t>
            </a:r>
            <a:r>
              <a:rPr lang="de-CH" sz="2400" dirty="0" smtClean="0">
                <a:solidFill>
                  <a:schemeClr val="accent1"/>
                </a:solidFill>
              </a:rPr>
              <a:t>Plenumsfragen</a:t>
            </a:r>
          </a:p>
          <a:p>
            <a:r>
              <a:rPr lang="de-CH" sz="2400" dirty="0" smtClean="0"/>
              <a:t>Verfügung/Entscheid</a:t>
            </a:r>
          </a:p>
          <a:p>
            <a:pPr marL="633413">
              <a:buFont typeface="Arial" pitchFamily="34" charset="0"/>
              <a:buChar char="•"/>
            </a:pPr>
            <a:r>
              <a:rPr lang="de-CH" sz="2400" dirty="0" smtClean="0"/>
              <a:t>	Input</a:t>
            </a:r>
          </a:p>
          <a:p>
            <a:r>
              <a:rPr lang="de-CH" sz="2400" dirty="0" smtClean="0"/>
              <a:t>Ordentliche Rechtsmittel</a:t>
            </a:r>
          </a:p>
          <a:p>
            <a:pPr marL="900113" indent="-276225">
              <a:buFont typeface="Arial" pitchFamily="34" charset="0"/>
              <a:buChar char="•"/>
            </a:pPr>
            <a:r>
              <a:rPr lang="de-CH" sz="2400" dirty="0" smtClean="0"/>
              <a:t>	Input </a:t>
            </a:r>
            <a:endParaRPr lang="de-CH" sz="2400" dirty="0" smtClean="0">
              <a:solidFill>
                <a:schemeClr val="accent1"/>
              </a:solidFill>
            </a:endParaRPr>
          </a:p>
          <a:p>
            <a:r>
              <a:rPr lang="de-CH" sz="2400" dirty="0" smtClean="0"/>
              <a:t>Ausserordentliche Rechtsmittel und Rechtsbehelfe</a:t>
            </a:r>
          </a:p>
          <a:p>
            <a:pPr marL="987425" indent="-276225">
              <a:buFont typeface="Arial" pitchFamily="34" charset="0"/>
              <a:buChar char="•"/>
            </a:pPr>
            <a:r>
              <a:rPr lang="de-CH" sz="2400" dirty="0" smtClean="0"/>
              <a:t>Input </a:t>
            </a:r>
            <a:endParaRPr lang="de-CH" sz="2400" dirty="0" smtClean="0">
              <a:solidFill>
                <a:schemeClr val="accent1"/>
              </a:solidFill>
            </a:endParaRPr>
          </a:p>
          <a:p>
            <a:pPr marL="87313" lvl="1" indent="-87313"/>
            <a:r>
              <a:rPr lang="de-CH" sz="2400" dirty="0" smtClean="0">
                <a:solidFill>
                  <a:schemeClr val="accent1"/>
                </a:solidFill>
              </a:rPr>
              <a:t>Persönliche Reflexion – Bearbeitung LLD</a:t>
            </a:r>
          </a:p>
          <a:p>
            <a:pPr marL="87313" lvl="1" indent="-87313"/>
            <a:endParaRPr lang="de-CH" sz="2400" dirty="0" smtClean="0">
              <a:solidFill>
                <a:schemeClr val="accent1"/>
              </a:solidFill>
            </a:endParaRPr>
          </a:p>
          <a:p>
            <a:pPr marL="87313" lvl="1" indent="-87313"/>
            <a:r>
              <a:rPr lang="de-CH" sz="2400" dirty="0" smtClean="0"/>
              <a:t>Zusammenfassung</a:t>
            </a:r>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7</a:t>
            </a:fld>
            <a:endParaRPr lang="de-CH"/>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verstehen wir unter «Recht»? </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1"/>
          </p:nvPr>
        </p:nvSpPr>
        <p:spPr/>
        <p:txBody>
          <a:bodyPr/>
          <a:lstStyle/>
          <a:p>
            <a:fld id="{87674F0A-37BA-4CE3-B1FD-DE57A7E2F2C6}" type="slidenum">
              <a:rPr lang="de-CH" smtClean="0"/>
              <a:pPr/>
              <a:t>8</a:t>
            </a:fld>
            <a:endParaRPr lang="de-CH"/>
          </a:p>
        </p:txBody>
      </p:sp>
      <p:pic>
        <p:nvPicPr>
          <p:cNvPr id="8" name="Grafik 7" descr="170px-Iustitia_van_Heemskerck.png"/>
          <p:cNvPicPr>
            <a:picLocks noChangeAspect="1"/>
          </p:cNvPicPr>
          <p:nvPr/>
        </p:nvPicPr>
        <p:blipFill>
          <a:blip r:embed="rId3" cstate="print">
            <a:duotone>
              <a:schemeClr val="accent1">
                <a:shade val="45000"/>
                <a:satMod val="135000"/>
              </a:schemeClr>
              <a:prstClr val="white"/>
            </a:duotone>
          </a:blip>
          <a:stretch>
            <a:fillRect/>
          </a:stretch>
        </p:blipFill>
        <p:spPr>
          <a:xfrm>
            <a:off x="2771800" y="1809243"/>
            <a:ext cx="2952328" cy="41506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Recht?</a:t>
            </a:r>
            <a:endParaRPr lang="de-CH" dirty="0"/>
          </a:p>
        </p:txBody>
      </p:sp>
      <p:pic>
        <p:nvPicPr>
          <p:cNvPr id="6" name="Inhaltsplatzhalter 5" descr="Bundesverfassung_Schweiz,_auf_blauen_Untergrund.jpg"/>
          <p:cNvPicPr>
            <a:picLocks noGrp="1" noChangeAspect="1"/>
          </p:cNvPicPr>
          <p:nvPr>
            <p:ph idx="1"/>
          </p:nvPr>
        </p:nvPicPr>
        <p:blipFill>
          <a:blip r:embed="rId3" cstate="print">
            <a:duotone>
              <a:schemeClr val="accent1">
                <a:shade val="45000"/>
                <a:satMod val="135000"/>
              </a:schemeClr>
              <a:prstClr val="white"/>
            </a:duotone>
          </a:blip>
          <a:stretch>
            <a:fillRect/>
          </a:stretch>
        </p:blipFill>
        <p:spPr>
          <a:xfrm>
            <a:off x="6228184" y="1700808"/>
            <a:ext cx="1800200" cy="2506777"/>
          </a:xfrm>
        </p:spPr>
      </p:pic>
      <p:sp>
        <p:nvSpPr>
          <p:cNvPr id="4" name="Foliennummernplatzhalter 3"/>
          <p:cNvSpPr>
            <a:spLocks noGrp="1"/>
          </p:cNvSpPr>
          <p:nvPr>
            <p:ph type="sldNum" sz="quarter" idx="11"/>
          </p:nvPr>
        </p:nvSpPr>
        <p:spPr/>
        <p:txBody>
          <a:bodyPr/>
          <a:lstStyle/>
          <a:p>
            <a:fld id="{87674F0A-37BA-4CE3-B1FD-DE57A7E2F2C6}" type="slidenum">
              <a:rPr lang="de-CH" smtClean="0"/>
              <a:pPr/>
              <a:t>9</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10" name="Grafik 9" descr="imagesCAVG115R.jpg"/>
          <p:cNvPicPr>
            <a:picLocks noChangeAspect="1"/>
          </p:cNvPicPr>
          <p:nvPr/>
        </p:nvPicPr>
        <p:blipFill>
          <a:blip r:embed="rId4" cstate="print">
            <a:duotone>
              <a:schemeClr val="accent1">
                <a:shade val="45000"/>
                <a:satMod val="135000"/>
              </a:schemeClr>
              <a:prstClr val="white"/>
            </a:duotone>
          </a:blip>
          <a:stretch>
            <a:fillRect/>
          </a:stretch>
        </p:blipFill>
        <p:spPr>
          <a:xfrm>
            <a:off x="4427984" y="3573016"/>
            <a:ext cx="1876425" cy="2428875"/>
          </a:xfrm>
          <a:prstGeom prst="rect">
            <a:avLst/>
          </a:prstGeom>
        </p:spPr>
      </p:pic>
      <p:pic>
        <p:nvPicPr>
          <p:cNvPr id="11" name="Grafik 10" descr="imagesCAR879ZO.jpg"/>
          <p:cNvPicPr>
            <a:picLocks noChangeAspect="1"/>
          </p:cNvPicPr>
          <p:nvPr/>
        </p:nvPicPr>
        <p:blipFill>
          <a:blip r:embed="rId5" cstate="print">
            <a:duotone>
              <a:schemeClr val="accent1">
                <a:shade val="45000"/>
                <a:satMod val="135000"/>
              </a:schemeClr>
              <a:prstClr val="white"/>
            </a:duotone>
          </a:blip>
          <a:stretch>
            <a:fillRect/>
          </a:stretch>
        </p:blipFill>
        <p:spPr>
          <a:xfrm>
            <a:off x="6588224" y="4005064"/>
            <a:ext cx="1676400" cy="2400300"/>
          </a:xfrm>
          <a:prstGeom prst="rect">
            <a:avLst/>
          </a:prstGeom>
        </p:spPr>
      </p:pic>
      <p:sp>
        <p:nvSpPr>
          <p:cNvPr id="12" name="Textfeld 11"/>
          <p:cNvSpPr txBox="1"/>
          <p:nvPr/>
        </p:nvSpPr>
        <p:spPr>
          <a:xfrm>
            <a:off x="323528" y="1772816"/>
            <a:ext cx="5511702" cy="1631216"/>
          </a:xfrm>
          <a:prstGeom prst="rect">
            <a:avLst/>
          </a:prstGeom>
          <a:noFill/>
        </p:spPr>
        <p:txBody>
          <a:bodyPr wrap="none" rtlCol="0">
            <a:spAutoFit/>
          </a:bodyPr>
          <a:lstStyle/>
          <a:p>
            <a:r>
              <a:rPr lang="de-CH" sz="2000" dirty="0" smtClean="0"/>
              <a:t>Alle Vorschriften,</a:t>
            </a:r>
          </a:p>
          <a:p>
            <a:r>
              <a:rPr lang="de-CH" sz="2000" dirty="0" smtClean="0"/>
              <a:t>die das (äussere) Verhalten</a:t>
            </a:r>
          </a:p>
          <a:p>
            <a:r>
              <a:rPr lang="de-CH" sz="2000" dirty="0" smtClean="0"/>
              <a:t>der Menschen im gesellschaftlichen</a:t>
            </a:r>
          </a:p>
          <a:p>
            <a:r>
              <a:rPr lang="de-CH" sz="2000" dirty="0" smtClean="0"/>
              <a:t>Leben regeln und die durch</a:t>
            </a:r>
          </a:p>
          <a:p>
            <a:r>
              <a:rPr lang="de-CH" sz="2000" dirty="0" smtClean="0"/>
              <a:t>eine zuständige Autorität durchgesetzt werden.</a:t>
            </a:r>
            <a:endParaRPr lang="de-CH" sz="2000" dirty="0"/>
          </a:p>
        </p:txBody>
      </p:sp>
    </p:spTree>
  </p:cSld>
  <p:clrMapOvr>
    <a:masterClrMapping/>
  </p:clrMapOvr>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3E495DD18B16F4C88C47BEF4F74E128" ma:contentTypeVersion="0" ma:contentTypeDescription="Ein neues Dokument erstellen." ma:contentTypeScope="" ma:versionID="804919868756cb48a81778ceaceabeed">
  <xsd:schema xmlns:xsd="http://www.w3.org/2001/XMLSchema" xmlns:p="http://schemas.microsoft.com/office/2006/metadata/properties" targetNamespace="http://schemas.microsoft.com/office/2006/metadata/properties" ma:root="true" ma:fieldsID="246f02dd96380beb4f7cdcce14d77f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9B806D-0F03-4F2E-8F96-520B594E9FC8}">
  <ds:schemaRefs>
    <ds:schemaRef ds:uri="http://schemas.microsoft.com/office/2006/metadata/properties"/>
  </ds:schemaRefs>
</ds:datastoreItem>
</file>

<file path=customXml/itemProps2.xml><?xml version="1.0" encoding="utf-8"?>
<ds:datastoreItem xmlns:ds="http://schemas.openxmlformats.org/officeDocument/2006/customXml" ds:itemID="{85A70D44-3BD0-4486-95A0-1301EE40A8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5AA860C-E43D-43E9-9480-047865F2ED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Vorlage Präsentation</Template>
  <TotalTime>0</TotalTime>
  <Words>3090</Words>
  <Application>Microsoft Office PowerPoint</Application>
  <PresentationFormat>Bildschirmpräsentation (4:3)</PresentationFormat>
  <Paragraphs>615</Paragraphs>
  <Slides>56</Slides>
  <Notes>40</Notes>
  <HiddenSlides>0</HiddenSlides>
  <MMClips>0</MMClips>
  <ScaleCrop>false</ScaleCrop>
  <HeadingPairs>
    <vt:vector size="4" baseType="variant">
      <vt:variant>
        <vt:lpstr>Design</vt:lpstr>
      </vt:variant>
      <vt:variant>
        <vt:i4>3</vt:i4>
      </vt:variant>
      <vt:variant>
        <vt:lpstr>Folientitel</vt:lpstr>
      </vt:variant>
      <vt:variant>
        <vt:i4>56</vt:i4>
      </vt:variant>
    </vt:vector>
  </HeadingPairs>
  <TitlesOfParts>
    <vt:vector size="59" baseType="lpstr">
      <vt:lpstr>Vorlage Präsentation</vt:lpstr>
      <vt:lpstr>1_Benutzerdefiniertes Design</vt:lpstr>
      <vt:lpstr>Benutzerdefiniertes Design</vt:lpstr>
      <vt:lpstr>Modul A-05  Register 10 und 11 USB-Stick</vt:lpstr>
      <vt:lpstr>Zielsetzung</vt:lpstr>
      <vt:lpstr>Zielsetzung</vt:lpstr>
      <vt:lpstr>Zielsetzung</vt:lpstr>
      <vt:lpstr>Zielsetzung</vt:lpstr>
      <vt:lpstr>Ablauf (1)</vt:lpstr>
      <vt:lpstr>Ablauf (2)</vt:lpstr>
      <vt:lpstr>Was verstehen wir unter «Recht»? </vt:lpstr>
      <vt:lpstr>Recht?</vt:lpstr>
      <vt:lpstr>Rechtsstaat Schweiz</vt:lpstr>
      <vt:lpstr>Rechtsstaatliches Handeln</vt:lpstr>
      <vt:lpstr>Schutz der Bürgerinnen und Bürger</vt:lpstr>
      <vt:lpstr>Gesetzmässigkeit der Verwaltung (Legalitätsprinzip)</vt:lpstr>
      <vt:lpstr>Grundsatz Öffentliches Interesse  und Verhältnismässigkeit</vt:lpstr>
      <vt:lpstr>Rechtsgleichheit </vt:lpstr>
      <vt:lpstr>Treu und Glauben</vt:lpstr>
      <vt:lpstr>Gruppenarbeit</vt:lpstr>
      <vt:lpstr>Beispiel für die Gruppenarbeit</vt:lpstr>
      <vt:lpstr>Stufenaufbau des Rechts</vt:lpstr>
      <vt:lpstr>Stufenaufbau des Rechts auf den 3 Ebenen</vt:lpstr>
      <vt:lpstr>Partnerarbeit zur Vertiefung des Stoffes</vt:lpstr>
      <vt:lpstr>Zusammenfassung </vt:lpstr>
      <vt:lpstr>Öffentliches Recht – Privatrecht</vt:lpstr>
      <vt:lpstr>Öffentliches Recht oder Privatrecht?</vt:lpstr>
      <vt:lpstr>Privatrecht</vt:lpstr>
      <vt:lpstr>Privatrecht</vt:lpstr>
      <vt:lpstr>Privatrecht</vt:lpstr>
      <vt:lpstr>Öffentliches Recht</vt:lpstr>
      <vt:lpstr>Öffentliches Recht</vt:lpstr>
      <vt:lpstr>Öffentliches Recht</vt:lpstr>
      <vt:lpstr>Öffentliches Recht</vt:lpstr>
      <vt:lpstr>Rechtssammlung</vt:lpstr>
      <vt:lpstr>Rechtssammlung Kanton xy</vt:lpstr>
      <vt:lpstr>Unterschied Öffentliches Recht – Privatrecht</vt:lpstr>
      <vt:lpstr>Verwaltungsverfahren</vt:lpstr>
      <vt:lpstr>Verwaltungsverfahren</vt:lpstr>
      <vt:lpstr>Verwaltungsverfahren</vt:lpstr>
      <vt:lpstr>Verwaltungsverfahren</vt:lpstr>
      <vt:lpstr>Interessenskonflikte</vt:lpstr>
      <vt:lpstr>Fristen</vt:lpstr>
      <vt:lpstr>Frist wahren</vt:lpstr>
      <vt:lpstr>Fristerstreckung</vt:lpstr>
      <vt:lpstr>Konkretes Beispiel eines Verwaltungsverfahrens</vt:lpstr>
      <vt:lpstr>Verfügung/Entscheid</vt:lpstr>
      <vt:lpstr>Verfügung/Entscheid von Behörden</vt:lpstr>
      <vt:lpstr>Inhalte und Aufbau </vt:lpstr>
      <vt:lpstr>Rechtskraft</vt:lpstr>
      <vt:lpstr>Fehlerhafte Entscheide</vt:lpstr>
      <vt:lpstr>Ordentliche Rechtsmittel</vt:lpstr>
      <vt:lpstr>Einsprache</vt:lpstr>
      <vt:lpstr>Rekurs</vt:lpstr>
      <vt:lpstr>Rekursverfahren</vt:lpstr>
      <vt:lpstr>Beschwerde</vt:lpstr>
      <vt:lpstr>Beschwerdeverfahren</vt:lpstr>
      <vt:lpstr>Ausserordentliche Rechtsmittel und Rechtsbehelfe</vt:lpstr>
      <vt:lpstr>Ziel erreicht?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üK 1</dc:title>
  <dc:creator>moe</dc:creator>
  <cp:lastModifiedBy>Strahm Daniela</cp:lastModifiedBy>
  <cp:revision>1030</cp:revision>
  <dcterms:created xsi:type="dcterms:W3CDTF">2011-08-03T10:23:25Z</dcterms:created>
  <dcterms:modified xsi:type="dcterms:W3CDTF">2014-11-19T07:29:31Z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0x01010033E495DD18B16F4C88C47BEF4F74E128</vt:lpwstr>
  </property>
</Properties>
</file>